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50" r:id="rId2"/>
    <p:sldMasterId id="2147483691" r:id="rId3"/>
    <p:sldMasterId id="2147483705" r:id="rId4"/>
    <p:sldMasterId id="2147483719" r:id="rId5"/>
    <p:sldMasterId id="2147483733" r:id="rId6"/>
    <p:sldMasterId id="2147483767" r:id="rId7"/>
  </p:sldMasterIdLst>
  <p:notesMasterIdLst>
    <p:notesMasterId r:id="rId33"/>
  </p:notesMasterIdLst>
  <p:sldIdLst>
    <p:sldId id="256" r:id="rId8"/>
    <p:sldId id="261" r:id="rId9"/>
    <p:sldId id="258" r:id="rId10"/>
    <p:sldId id="278" r:id="rId11"/>
    <p:sldId id="282" r:id="rId12"/>
    <p:sldId id="259" r:id="rId13"/>
    <p:sldId id="280" r:id="rId14"/>
    <p:sldId id="284" r:id="rId15"/>
    <p:sldId id="276" r:id="rId16"/>
    <p:sldId id="260" r:id="rId17"/>
    <p:sldId id="285" r:id="rId18"/>
    <p:sldId id="262" r:id="rId19"/>
    <p:sldId id="263" r:id="rId20"/>
    <p:sldId id="264" r:id="rId21"/>
    <p:sldId id="265" r:id="rId22"/>
    <p:sldId id="266" r:id="rId23"/>
    <p:sldId id="267" r:id="rId24"/>
    <p:sldId id="268" r:id="rId25"/>
    <p:sldId id="269" r:id="rId26"/>
    <p:sldId id="270" r:id="rId27"/>
    <p:sldId id="271" r:id="rId28"/>
    <p:sldId id="277" r:id="rId29"/>
    <p:sldId id="272" r:id="rId30"/>
    <p:sldId id="275" r:id="rId31"/>
    <p:sldId id="274" r:id="rId3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 till användare" id="{731DC2E6-82BE-4329-879F-8AD90E79FE60}">
          <p14:sldIdLst/>
        </p14:section>
        <p14:section name="Din presentation börjar här" id="{E18F753C-ED3F-48FF-B5C4-1984A5287F6B}">
          <p14:sldIdLst>
            <p14:sldId id="256"/>
            <p14:sldId id="261"/>
            <p14:sldId id="258"/>
            <p14:sldId id="278"/>
            <p14:sldId id="282"/>
            <p14:sldId id="259"/>
            <p14:sldId id="280"/>
            <p14:sldId id="284"/>
            <p14:sldId id="276"/>
            <p14:sldId id="260"/>
            <p14:sldId id="285"/>
            <p14:sldId id="262"/>
            <p14:sldId id="263"/>
            <p14:sldId id="264"/>
            <p14:sldId id="265"/>
            <p14:sldId id="266"/>
            <p14:sldId id="267"/>
            <p14:sldId id="268"/>
            <p14:sldId id="269"/>
            <p14:sldId id="270"/>
            <p14:sldId id="271"/>
            <p14:sldId id="277"/>
            <p14:sldId id="272"/>
            <p14:sldId id="275"/>
            <p14:sldId id="27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0074"/>
    <a:srgbClr val="5B1F78"/>
    <a:srgbClr val="005595"/>
    <a:srgbClr val="D7DBF2"/>
    <a:srgbClr val="E0F6DE"/>
    <a:srgbClr val="FEDFE2"/>
    <a:srgbClr val="00733B"/>
    <a:srgbClr val="4B4B4B"/>
    <a:srgbClr val="DAE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5" autoAdjust="0"/>
    <p:restoredTop sz="94660"/>
  </p:normalViewPr>
  <p:slideViewPr>
    <p:cSldViewPr snapToGrid="0">
      <p:cViewPr varScale="1">
        <p:scale>
          <a:sx n="118" d="100"/>
          <a:sy n="118" d="100"/>
        </p:scale>
        <p:origin x="21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 Id="rId8" Type="http://schemas.openxmlformats.org/officeDocument/2006/relationships/slide" Target="slides/slide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FEC0A-E2B8-4D4A-B367-A425EEFFC4C8}" type="datetimeFigureOut">
              <a:rPr lang="sv-SE" smtClean="0"/>
              <a:t>2023-08-31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38412-CCEC-4F94-80AC-A37F345D1F4A}" type="slidenum">
              <a:rPr lang="sv-SE" smtClean="0"/>
              <a:t>‹#›</a:t>
            </a:fld>
            <a:endParaRPr lang="sv-SE"/>
          </a:p>
        </p:txBody>
      </p:sp>
    </p:spTree>
    <p:extLst>
      <p:ext uri="{BB962C8B-B14F-4D97-AF65-F5344CB8AC3E}">
        <p14:creationId xmlns:p14="http://schemas.microsoft.com/office/powerpoint/2010/main" val="2086443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12"/>
          <p:cNvSpPr>
            <a:spLocks noGrp="1" noChangeArrowheads="1"/>
          </p:cNvSpPr>
          <p:nvPr>
            <p:ph type="ftr"/>
          </p:nvPr>
        </p:nvSpPr>
        <p:spPr>
          <a:ln/>
        </p:spPr>
        <p:txBody>
          <a:bodyPr/>
          <a:lstStyle/>
          <a:p>
            <a:r>
              <a:rPr lang="sv-SE" altLang="sv-SE"/>
              <a:t>Projektmodell Sundsvalls kommun</a:t>
            </a:r>
          </a:p>
        </p:txBody>
      </p:sp>
      <p:sp>
        <p:nvSpPr>
          <p:cNvPr id="7" name="Rectangle 13"/>
          <p:cNvSpPr>
            <a:spLocks noGrp="1" noChangeArrowheads="1"/>
          </p:cNvSpPr>
          <p:nvPr>
            <p:ph type="sldNum"/>
          </p:nvPr>
        </p:nvSpPr>
        <p:spPr>
          <a:ln/>
        </p:spPr>
        <p:txBody>
          <a:bodyPr/>
          <a:lstStyle/>
          <a:p>
            <a:fld id="{B6D99947-FDE3-422F-B499-1E2FAD418897}" type="slidenum">
              <a:rPr lang="sv-SE" altLang="sv-SE"/>
              <a:pPr/>
              <a:t>6</a:t>
            </a:fld>
            <a:endParaRPr lang="sv-SE" altLang="sv-SE"/>
          </a:p>
        </p:txBody>
      </p:sp>
      <p:sp>
        <p:nvSpPr>
          <p:cNvPr id="22529" name="Rectangle 1"/>
          <p:cNvSpPr txBox="1">
            <a:spLocks noGrp="1" noRot="1" noChangeAspect="1" noChangeArrowheads="1"/>
          </p:cNvSpPr>
          <p:nvPr>
            <p:ph type="sldImg"/>
          </p:nvPr>
        </p:nvSpPr>
        <p:spPr bwMode="auto">
          <a:xfrm>
            <a:off x="382588" y="685800"/>
            <a:ext cx="6094412"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Grp="1" noChangeArrowheads="1"/>
          </p:cNvSpPr>
          <p:nvPr>
            <p:ph type="body" idx="1"/>
          </p:nvPr>
        </p:nvSpPr>
        <p:spPr bwMode="auto">
          <a:xfrm>
            <a:off x="915525" y="4344357"/>
            <a:ext cx="5026951" cy="411316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8728" tIns="44198" rIns="88728" bIns="44198"/>
          <a:lstStyle/>
          <a:p>
            <a:pPr>
              <a:spcBef>
                <a:spcPts val="415"/>
              </a:spcBef>
              <a:tabLst>
                <a:tab pos="0" algn="l"/>
                <a:tab pos="413249" algn="l"/>
                <a:tab pos="827963" algn="l"/>
                <a:tab pos="1242677" algn="l"/>
                <a:tab pos="1657392" algn="l"/>
                <a:tab pos="2072106" algn="l"/>
                <a:tab pos="2486820" algn="l"/>
                <a:tab pos="2901534" algn="l"/>
                <a:tab pos="3316249" algn="l"/>
                <a:tab pos="3730963" algn="l"/>
                <a:tab pos="4145677" algn="l"/>
                <a:tab pos="4560391" algn="l"/>
                <a:tab pos="4975106" algn="l"/>
                <a:tab pos="5389819" algn="l"/>
                <a:tab pos="5804534" algn="l"/>
                <a:tab pos="6219248" algn="l"/>
                <a:tab pos="6633962" algn="l"/>
                <a:tab pos="7048676" algn="l"/>
                <a:tab pos="7463391" algn="l"/>
                <a:tab pos="7878105" algn="l"/>
                <a:tab pos="8292819" algn="l"/>
              </a:tabLst>
            </a:pPr>
            <a:endParaRPr lang="sv-SE" altLang="sv-SE">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2551457-00E2-4553-81DE-1F0926A85B5D}" type="slidenum">
              <a:rPr lang="sv-SE" smtClean="0"/>
              <a:t>8</a:t>
            </a:fld>
            <a:endParaRPr lang="sv-SE"/>
          </a:p>
        </p:txBody>
      </p:sp>
    </p:spTree>
    <p:extLst>
      <p:ext uri="{BB962C8B-B14F-4D97-AF65-F5344CB8AC3E}">
        <p14:creationId xmlns:p14="http://schemas.microsoft.com/office/powerpoint/2010/main" val="91489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Effekt- och projektmål</a:t>
            </a:r>
            <a:br>
              <a:rPr lang="sv-SE" b="1" dirty="0"/>
            </a:br>
            <a:r>
              <a:rPr lang="sv-SE" dirty="0"/>
              <a:t>Förväntade effekter och projektets mål är definierade, tydliga och mätbara. Projektets syfte ryms inom organisationens övergripande mål</a:t>
            </a:r>
          </a:p>
          <a:p>
            <a:endParaRPr lang="sv-SE" dirty="0"/>
          </a:p>
          <a:p>
            <a:r>
              <a:rPr lang="sv-SE" b="1" dirty="0"/>
              <a:t>Avgränsningar </a:t>
            </a:r>
            <a:br>
              <a:rPr lang="sv-SE" b="0" dirty="0"/>
            </a:br>
            <a:r>
              <a:rPr lang="sv-SE" dirty="0"/>
              <a:t>Eventuella begränsningar har gjorts för att förenkla och tydliggöra projektets mål</a:t>
            </a:r>
          </a:p>
          <a:p>
            <a:endParaRPr lang="sv-SE" dirty="0"/>
          </a:p>
          <a:p>
            <a:r>
              <a:rPr lang="sv-SE" b="1" dirty="0"/>
              <a:t>Utgångspunkter </a:t>
            </a:r>
            <a:br>
              <a:rPr lang="sv-SE" b="0" dirty="0"/>
            </a:br>
            <a:r>
              <a:rPr lang="sv-SE" dirty="0"/>
              <a:t>Underlag, beslut och styrande dokument som projektet ska utgå ifrån har identifierats</a:t>
            </a:r>
          </a:p>
          <a:p>
            <a:endParaRPr lang="sv-SE" dirty="0"/>
          </a:p>
          <a:p>
            <a:r>
              <a:rPr lang="sv-SE" b="1" dirty="0"/>
              <a:t>Intressenter</a:t>
            </a:r>
            <a:br>
              <a:rPr lang="sv-SE" b="0" dirty="0"/>
            </a:br>
            <a:r>
              <a:rPr lang="sv-SE" dirty="0"/>
              <a:t>Projektets intressenter har identifierats och deras behov har kartlagts</a:t>
            </a:r>
          </a:p>
          <a:p>
            <a:endParaRPr lang="sv-SE" b="1" dirty="0"/>
          </a:p>
          <a:p>
            <a:r>
              <a:rPr lang="sv-SE" b="1" dirty="0"/>
              <a:t>Förankring</a:t>
            </a:r>
            <a:br>
              <a:rPr lang="sv-SE" b="1" dirty="0"/>
            </a:br>
            <a:r>
              <a:rPr lang="sv-SE" dirty="0"/>
              <a:t>Projektet är förankrat hos intressenter och sponsorer</a:t>
            </a:r>
          </a:p>
          <a:p>
            <a:endParaRPr lang="sv-SE" b="1" dirty="0"/>
          </a:p>
          <a:p>
            <a:r>
              <a:rPr lang="sv-SE" b="1" dirty="0"/>
              <a:t>Beroenden</a:t>
            </a:r>
            <a:br>
              <a:rPr lang="sv-SE" dirty="0"/>
            </a:br>
            <a:r>
              <a:rPr lang="sv-SE" dirty="0"/>
              <a:t>Projektet är koordinerat med annan verksamhet som påverkar projektet</a:t>
            </a:r>
          </a:p>
          <a:p>
            <a:endParaRPr lang="sv-SE" b="1" dirty="0"/>
          </a:p>
          <a:p>
            <a:r>
              <a:rPr lang="sv-SE" b="1" dirty="0"/>
              <a:t>Påverkan</a:t>
            </a:r>
            <a:br>
              <a:rPr lang="sv-SE" b="0" dirty="0"/>
            </a:br>
            <a:r>
              <a:rPr lang="sv-SE" dirty="0"/>
              <a:t>Projektets påverkan på annan verksamhet bedöms kunna hanteras</a:t>
            </a:r>
          </a:p>
          <a:p>
            <a:endParaRPr lang="sv-SE" b="1" dirty="0"/>
          </a:p>
          <a:p>
            <a:r>
              <a:rPr lang="sv-SE" b="1" dirty="0"/>
              <a:t>Risker</a:t>
            </a:r>
            <a:br>
              <a:rPr lang="sv-SE" b="0" dirty="0"/>
            </a:br>
            <a:r>
              <a:rPr lang="sv-SE" dirty="0"/>
              <a:t>inom och utom projektet har identifierats och bedömts</a:t>
            </a:r>
          </a:p>
          <a:p>
            <a:endParaRPr lang="sv-SE" b="1" dirty="0"/>
          </a:p>
          <a:p>
            <a:r>
              <a:rPr lang="sv-SE" b="1" dirty="0"/>
              <a:t>Tidsplan</a:t>
            </a:r>
            <a:r>
              <a:rPr lang="sv-SE" dirty="0"/>
              <a:t> </a:t>
            </a:r>
            <a:br>
              <a:rPr lang="sv-SE" dirty="0"/>
            </a:br>
            <a:r>
              <a:rPr lang="sv-SE" dirty="0"/>
              <a:t>Styrande tidpunkter har definierats och tidsplanen är realistisk</a:t>
            </a:r>
          </a:p>
          <a:p>
            <a:endParaRPr lang="sv-SE" b="1" dirty="0"/>
          </a:p>
          <a:p>
            <a:r>
              <a:rPr lang="sv-SE" b="1" dirty="0"/>
              <a:t>Resurser</a:t>
            </a:r>
            <a:br>
              <a:rPr lang="sv-SE" b="0" dirty="0"/>
            </a:br>
            <a:r>
              <a:rPr lang="sv-SE" dirty="0"/>
              <a:t>Personkontrakt har skrivits med styrgrupp, projektledare och andra kritiska resurser. Det totala resursbehovet har bedömts och tillgängligheten är säkrad</a:t>
            </a:r>
          </a:p>
          <a:p>
            <a:endParaRPr lang="sv-SE" b="1" dirty="0"/>
          </a:p>
          <a:p>
            <a:r>
              <a:rPr lang="sv-SE" b="1" dirty="0"/>
              <a:t>Organisation</a:t>
            </a:r>
            <a:br>
              <a:rPr lang="sv-SE" b="0" dirty="0"/>
            </a:br>
            <a:r>
              <a:rPr lang="sv-SE" dirty="0"/>
              <a:t>En person har tagit beställaransvaret. Kraven på projektets organisation har definierats</a:t>
            </a:r>
          </a:p>
          <a:p>
            <a:endParaRPr lang="sv-SE" b="1" dirty="0"/>
          </a:p>
          <a:p>
            <a:r>
              <a:rPr lang="sv-SE" b="1" dirty="0"/>
              <a:t>Kostnads- och nyttokalkyl</a:t>
            </a:r>
            <a:br>
              <a:rPr lang="sv-SE" b="1" dirty="0"/>
            </a:br>
            <a:r>
              <a:rPr lang="sv-SE" dirty="0"/>
              <a:t>Kostnad och nytta har beräknats och nyttan med projektet överstiger insatsen för genomförandet</a:t>
            </a:r>
          </a:p>
          <a:p>
            <a:endParaRPr lang="sv-SE" b="1" dirty="0"/>
          </a:p>
          <a:p>
            <a:r>
              <a:rPr lang="sv-SE" b="1" dirty="0"/>
              <a:t>Finansiering</a:t>
            </a:r>
            <a:br>
              <a:rPr lang="sv-SE" b="0" dirty="0"/>
            </a:br>
            <a:r>
              <a:rPr lang="sv-SE" dirty="0"/>
              <a:t>finns för hela projektet</a:t>
            </a:r>
          </a:p>
          <a:p>
            <a:endParaRPr lang="sv-SE" b="1" dirty="0"/>
          </a:p>
          <a:p>
            <a:r>
              <a:rPr lang="sv-SE" b="1" dirty="0"/>
              <a:t>Kvalitetssäkring</a:t>
            </a:r>
            <a:endParaRPr lang="sv-SE" dirty="0"/>
          </a:p>
          <a:p>
            <a:r>
              <a:rPr lang="sv-SE" dirty="0"/>
              <a:t>Kraven på projektets kvalitetssäkring har definierats</a:t>
            </a:r>
          </a:p>
          <a:p>
            <a:endParaRPr lang="sv-SE" b="1" dirty="0"/>
          </a:p>
          <a:p>
            <a:r>
              <a:rPr lang="sv-SE" b="1" dirty="0"/>
              <a:t>Övertagande och acceptans</a:t>
            </a:r>
          </a:p>
          <a:p>
            <a:r>
              <a:rPr lang="sv-SE" dirty="0"/>
              <a:t>Acceptansen och mottagandet av projektets resultat har planerats</a:t>
            </a:r>
          </a:p>
          <a:p>
            <a:endParaRPr lang="sv-SE" b="1" dirty="0"/>
          </a:p>
          <a:p>
            <a:r>
              <a:rPr lang="sv-SE" b="1" dirty="0"/>
              <a:t>Övriga direktiv</a:t>
            </a:r>
          </a:p>
          <a:p>
            <a:r>
              <a:rPr lang="sv-SE" dirty="0"/>
              <a:t>Eventuellt övriga direktiv för HUR projektet ska nå målet har definierats</a:t>
            </a:r>
          </a:p>
          <a:p>
            <a:endParaRPr lang="sv-SE" b="1" dirty="0"/>
          </a:p>
          <a:p>
            <a:r>
              <a:rPr lang="sv-SE" b="1" dirty="0"/>
              <a:t>Projektdirektiv</a:t>
            </a:r>
          </a:p>
          <a:p>
            <a:r>
              <a:rPr lang="sv-SE" dirty="0"/>
              <a:t>Ovanstående punkter har dokumenterats i ett projektdirektiv som även har kvalitetssäkrats</a:t>
            </a:r>
          </a:p>
          <a:p>
            <a:endParaRPr lang="sv-SE" b="1" dirty="0"/>
          </a:p>
          <a:p>
            <a:r>
              <a:rPr lang="sv-SE" b="1" dirty="0"/>
              <a:t>Beslutspunkt 1</a:t>
            </a:r>
            <a:endParaRPr lang="sv-SE" dirty="0"/>
          </a:p>
          <a:p>
            <a:r>
              <a:rPr lang="sv-SE" dirty="0"/>
              <a:t>Styrgruppen har beslutat att projektet är värt att genomföra och förutsättningarna är riktiga</a:t>
            </a:r>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87F278BD-E20D-43F8-9A1C-90448EA8E239}" type="slidenum">
              <a:rPr lang="sv-SE" smtClean="0"/>
              <a:t>9</a:t>
            </a:fld>
            <a:endParaRPr lang="sv-SE"/>
          </a:p>
        </p:txBody>
      </p:sp>
    </p:spTree>
    <p:extLst>
      <p:ext uri="{BB962C8B-B14F-4D97-AF65-F5344CB8AC3E}">
        <p14:creationId xmlns:p14="http://schemas.microsoft.com/office/powerpoint/2010/main" val="1015893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Effekt- och projektmål</a:t>
            </a:r>
            <a:br>
              <a:rPr lang="sv-SE" b="1" dirty="0"/>
            </a:br>
            <a:r>
              <a:rPr lang="sv-SE" dirty="0"/>
              <a:t>Förväntade effekter och projektets mål är definierade, tydliga och mätbara. Projektets syfte ryms inom organisationens övergripande mål</a:t>
            </a:r>
          </a:p>
          <a:p>
            <a:endParaRPr lang="sv-SE" dirty="0"/>
          </a:p>
          <a:p>
            <a:r>
              <a:rPr lang="sv-SE" b="1" dirty="0"/>
              <a:t>Avgränsningar </a:t>
            </a:r>
            <a:br>
              <a:rPr lang="sv-SE" b="0" dirty="0"/>
            </a:br>
            <a:r>
              <a:rPr lang="sv-SE" dirty="0"/>
              <a:t>Eventuella begränsningar har gjorts för att förenkla och tydliggöra projektets mål</a:t>
            </a:r>
          </a:p>
          <a:p>
            <a:endParaRPr lang="sv-SE" dirty="0"/>
          </a:p>
          <a:p>
            <a:r>
              <a:rPr lang="sv-SE" b="1" dirty="0"/>
              <a:t>Utgångspunkter </a:t>
            </a:r>
            <a:br>
              <a:rPr lang="sv-SE" b="0" dirty="0"/>
            </a:br>
            <a:r>
              <a:rPr lang="sv-SE" dirty="0"/>
              <a:t>Underlag, beslut och styrande dokument som projektet ska utgå ifrån har identifierats</a:t>
            </a:r>
          </a:p>
          <a:p>
            <a:endParaRPr lang="sv-SE" dirty="0"/>
          </a:p>
          <a:p>
            <a:r>
              <a:rPr lang="sv-SE" b="1" dirty="0"/>
              <a:t>Intressenter</a:t>
            </a:r>
            <a:br>
              <a:rPr lang="sv-SE" b="0" dirty="0"/>
            </a:br>
            <a:r>
              <a:rPr lang="sv-SE" dirty="0"/>
              <a:t>Projektets intressenter har identifierats och deras behov har kartlagts</a:t>
            </a:r>
          </a:p>
          <a:p>
            <a:endParaRPr lang="sv-SE" b="1" dirty="0"/>
          </a:p>
          <a:p>
            <a:r>
              <a:rPr lang="sv-SE" b="1" dirty="0"/>
              <a:t>Förankring</a:t>
            </a:r>
            <a:br>
              <a:rPr lang="sv-SE" b="1" dirty="0"/>
            </a:br>
            <a:r>
              <a:rPr lang="sv-SE" dirty="0"/>
              <a:t>Projektet är förankrat hos intressenter och sponsorer</a:t>
            </a:r>
          </a:p>
          <a:p>
            <a:endParaRPr lang="sv-SE" b="1" dirty="0"/>
          </a:p>
          <a:p>
            <a:r>
              <a:rPr lang="sv-SE" b="1" dirty="0"/>
              <a:t>Beroenden</a:t>
            </a:r>
            <a:br>
              <a:rPr lang="sv-SE" dirty="0"/>
            </a:br>
            <a:r>
              <a:rPr lang="sv-SE" dirty="0"/>
              <a:t>Projektet är koordinerat med annan verksamhet som påverkar projektet</a:t>
            </a:r>
          </a:p>
          <a:p>
            <a:endParaRPr lang="sv-SE" b="1" dirty="0"/>
          </a:p>
          <a:p>
            <a:r>
              <a:rPr lang="sv-SE" b="1" dirty="0"/>
              <a:t>Påverkan</a:t>
            </a:r>
            <a:br>
              <a:rPr lang="sv-SE" b="0" dirty="0"/>
            </a:br>
            <a:r>
              <a:rPr lang="sv-SE" dirty="0"/>
              <a:t>Projektets påverkan på annan verksamhet bedöms kunna hanteras</a:t>
            </a:r>
          </a:p>
          <a:p>
            <a:endParaRPr lang="sv-SE" b="1" dirty="0"/>
          </a:p>
          <a:p>
            <a:r>
              <a:rPr lang="sv-SE" b="1" dirty="0"/>
              <a:t>Risker</a:t>
            </a:r>
            <a:br>
              <a:rPr lang="sv-SE" b="0" dirty="0"/>
            </a:br>
            <a:r>
              <a:rPr lang="sv-SE" dirty="0"/>
              <a:t>inom och utom projektet har identifierats och bedömts</a:t>
            </a:r>
          </a:p>
          <a:p>
            <a:endParaRPr lang="sv-SE" b="1" dirty="0"/>
          </a:p>
          <a:p>
            <a:r>
              <a:rPr lang="sv-SE" b="1" dirty="0"/>
              <a:t>Tidsplan</a:t>
            </a:r>
            <a:r>
              <a:rPr lang="sv-SE" dirty="0"/>
              <a:t> </a:t>
            </a:r>
            <a:br>
              <a:rPr lang="sv-SE" dirty="0"/>
            </a:br>
            <a:r>
              <a:rPr lang="sv-SE" dirty="0"/>
              <a:t>Styrande tidpunkter har definierats och tidsplanen är realistisk</a:t>
            </a:r>
          </a:p>
          <a:p>
            <a:endParaRPr lang="sv-SE" b="1" dirty="0"/>
          </a:p>
          <a:p>
            <a:r>
              <a:rPr lang="sv-SE" b="1" dirty="0"/>
              <a:t>Resurser</a:t>
            </a:r>
            <a:br>
              <a:rPr lang="sv-SE" b="0" dirty="0"/>
            </a:br>
            <a:r>
              <a:rPr lang="sv-SE" dirty="0"/>
              <a:t>Personkontrakt har skrivits med styrgrupp, projektledare och andra kritiska resurser. Det totala resursbehovet har bedömts och tillgängligheten är säkrad</a:t>
            </a:r>
          </a:p>
          <a:p>
            <a:endParaRPr lang="sv-SE" b="1" dirty="0"/>
          </a:p>
          <a:p>
            <a:r>
              <a:rPr lang="sv-SE" b="1" dirty="0"/>
              <a:t>Organisation</a:t>
            </a:r>
            <a:br>
              <a:rPr lang="sv-SE" b="0" dirty="0"/>
            </a:br>
            <a:r>
              <a:rPr lang="sv-SE" dirty="0"/>
              <a:t>En person har tagit beställaransvaret. Kraven på projektets organisation har definierats</a:t>
            </a:r>
          </a:p>
          <a:p>
            <a:endParaRPr lang="sv-SE" b="1" dirty="0"/>
          </a:p>
          <a:p>
            <a:r>
              <a:rPr lang="sv-SE" b="1" dirty="0"/>
              <a:t>Kostnads- och nyttokalkyl</a:t>
            </a:r>
            <a:br>
              <a:rPr lang="sv-SE" b="1" dirty="0"/>
            </a:br>
            <a:r>
              <a:rPr lang="sv-SE" dirty="0"/>
              <a:t>Kostnad och nytta har beräknats och nyttan med projektet överstiger insatsen för genomförandet</a:t>
            </a:r>
          </a:p>
          <a:p>
            <a:endParaRPr lang="sv-SE" b="1" dirty="0"/>
          </a:p>
          <a:p>
            <a:r>
              <a:rPr lang="sv-SE" b="1" dirty="0"/>
              <a:t>Finansiering</a:t>
            </a:r>
            <a:br>
              <a:rPr lang="sv-SE" b="0" dirty="0"/>
            </a:br>
            <a:r>
              <a:rPr lang="sv-SE" dirty="0"/>
              <a:t>finns för hela projektet</a:t>
            </a:r>
          </a:p>
          <a:p>
            <a:endParaRPr lang="sv-SE" b="1" dirty="0"/>
          </a:p>
          <a:p>
            <a:r>
              <a:rPr lang="sv-SE" b="1" dirty="0"/>
              <a:t>Kvalitetssäkring</a:t>
            </a:r>
            <a:endParaRPr lang="sv-SE" dirty="0"/>
          </a:p>
          <a:p>
            <a:r>
              <a:rPr lang="sv-SE" dirty="0"/>
              <a:t>Kraven på projektets kvalitetssäkring har definierats</a:t>
            </a:r>
          </a:p>
          <a:p>
            <a:endParaRPr lang="sv-SE" b="1" dirty="0"/>
          </a:p>
          <a:p>
            <a:r>
              <a:rPr lang="sv-SE" b="1" dirty="0"/>
              <a:t>Övertagande och acceptans</a:t>
            </a:r>
          </a:p>
          <a:p>
            <a:r>
              <a:rPr lang="sv-SE" dirty="0"/>
              <a:t>Acceptansen och mottagandet av projektets resultat har planerats</a:t>
            </a:r>
          </a:p>
          <a:p>
            <a:endParaRPr lang="sv-SE" b="1" dirty="0"/>
          </a:p>
          <a:p>
            <a:r>
              <a:rPr lang="sv-SE" b="1" dirty="0"/>
              <a:t>Övriga direktiv</a:t>
            </a:r>
          </a:p>
          <a:p>
            <a:r>
              <a:rPr lang="sv-SE" dirty="0"/>
              <a:t>Eventuellt övriga direktiv för HUR projektet ska nå målet har definierats</a:t>
            </a:r>
          </a:p>
          <a:p>
            <a:endParaRPr lang="sv-SE" b="1" dirty="0"/>
          </a:p>
          <a:p>
            <a:r>
              <a:rPr lang="sv-SE" b="1" dirty="0"/>
              <a:t>Projektdirektiv</a:t>
            </a:r>
          </a:p>
          <a:p>
            <a:r>
              <a:rPr lang="sv-SE" dirty="0"/>
              <a:t>Ovanstående punkter har dokumenterats i ett projektdirektiv som även har kvalitetssäkrats</a:t>
            </a:r>
          </a:p>
          <a:p>
            <a:endParaRPr lang="sv-SE" b="1" dirty="0"/>
          </a:p>
          <a:p>
            <a:r>
              <a:rPr lang="sv-SE" b="1" dirty="0"/>
              <a:t>Beslutspunkt 1</a:t>
            </a:r>
            <a:endParaRPr lang="sv-SE" dirty="0"/>
          </a:p>
          <a:p>
            <a:r>
              <a:rPr lang="sv-SE" dirty="0"/>
              <a:t>Styrgruppen har beslutat att projektet är värt att genomföra och förutsättningarna är riktiga</a:t>
            </a:r>
          </a:p>
          <a:p>
            <a:endParaRPr lang="sv-SE" dirty="0"/>
          </a:p>
          <a:p>
            <a:endParaRPr lang="sv-SE" dirty="0"/>
          </a:p>
          <a:p>
            <a:endParaRPr lang="sv-SE" dirty="0"/>
          </a:p>
        </p:txBody>
      </p:sp>
      <p:sp>
        <p:nvSpPr>
          <p:cNvPr id="4" name="Platshållare för bildnummer 3"/>
          <p:cNvSpPr>
            <a:spLocks noGrp="1"/>
          </p:cNvSpPr>
          <p:nvPr>
            <p:ph type="sldNum" sz="quarter" idx="10"/>
          </p:nvPr>
        </p:nvSpPr>
        <p:spPr/>
        <p:txBody>
          <a:bodyPr/>
          <a:lstStyle/>
          <a:p>
            <a:fld id="{87F278BD-E20D-43F8-9A1C-90448EA8E239}" type="slidenum">
              <a:rPr lang="sv-SE" smtClean="0"/>
              <a:t>10</a:t>
            </a:fld>
            <a:endParaRPr lang="sv-SE"/>
          </a:p>
        </p:txBody>
      </p:sp>
    </p:spTree>
    <p:extLst>
      <p:ext uri="{BB962C8B-B14F-4D97-AF65-F5344CB8AC3E}">
        <p14:creationId xmlns:p14="http://schemas.microsoft.com/office/powerpoint/2010/main" val="1015893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Effekt- och projektmål</a:t>
            </a:r>
          </a:p>
          <a:p>
            <a:r>
              <a:rPr lang="sv-SE" dirty="0"/>
              <a:t>Effektmålen har förståtts. Projektets mål har accepterats och brutits ner i hanterbara delar</a:t>
            </a:r>
          </a:p>
          <a:p>
            <a:endParaRPr lang="sv-SE" b="1" dirty="0"/>
          </a:p>
          <a:p>
            <a:r>
              <a:rPr lang="sv-SE" b="1" dirty="0"/>
              <a:t>Antaganden och avgränsningar</a:t>
            </a:r>
          </a:p>
          <a:p>
            <a:r>
              <a:rPr lang="sv-SE" dirty="0"/>
              <a:t>Eventuella antaganden och avgränsningar har dokumenterats och stämts av </a:t>
            </a:r>
          </a:p>
          <a:p>
            <a:endParaRPr lang="sv-SE" b="1" dirty="0"/>
          </a:p>
          <a:p>
            <a:r>
              <a:rPr lang="sv-SE" b="1" dirty="0"/>
              <a:t>Utgångspunkter</a:t>
            </a:r>
            <a:endParaRPr lang="sv-SE" dirty="0"/>
          </a:p>
          <a:p>
            <a:r>
              <a:rPr lang="sv-SE" dirty="0"/>
              <a:t>Underlag, beslut och styrande dokument som projektet ska utgå ifrån har verifierats</a:t>
            </a:r>
          </a:p>
          <a:p>
            <a:endParaRPr lang="sv-SE" b="1" dirty="0"/>
          </a:p>
          <a:p>
            <a:r>
              <a:rPr lang="sv-SE" b="1" dirty="0"/>
              <a:t>Beroenden</a:t>
            </a:r>
            <a:endParaRPr lang="sv-SE" dirty="0"/>
          </a:p>
          <a:p>
            <a:r>
              <a:rPr lang="sv-SE" dirty="0"/>
              <a:t>Projektets beroenden till annan verksamhet har bedömts och planerna har koordinerats</a:t>
            </a:r>
          </a:p>
          <a:p>
            <a:endParaRPr lang="sv-SE" b="1" dirty="0"/>
          </a:p>
          <a:p>
            <a:r>
              <a:rPr lang="sv-SE" b="1" dirty="0"/>
              <a:t>Påverkan</a:t>
            </a:r>
            <a:endParaRPr lang="sv-SE" dirty="0"/>
          </a:p>
          <a:p>
            <a:r>
              <a:rPr lang="sv-SE" dirty="0"/>
              <a:t>Projektet påverkan på annan verksamhet har definierats, planerats och stämts av</a:t>
            </a:r>
          </a:p>
          <a:p>
            <a:endParaRPr lang="sv-SE" b="1" dirty="0"/>
          </a:p>
          <a:p>
            <a:r>
              <a:rPr lang="sv-SE" b="1" dirty="0"/>
              <a:t>Risker</a:t>
            </a:r>
            <a:endParaRPr lang="sv-SE" dirty="0"/>
          </a:p>
          <a:p>
            <a:r>
              <a:rPr lang="sv-SE" dirty="0"/>
              <a:t>Projektets risker har identifierats och hanterats</a:t>
            </a:r>
          </a:p>
          <a:p>
            <a:endParaRPr lang="sv-SE" b="1" dirty="0"/>
          </a:p>
          <a:p>
            <a:r>
              <a:rPr lang="sv-SE" b="1" dirty="0"/>
              <a:t>Aktivitets- och tidsplan</a:t>
            </a:r>
          </a:p>
          <a:p>
            <a:r>
              <a:rPr lang="sv-SE" dirty="0"/>
              <a:t>Tids- och resursåtgång har kalkylerats. En tidsplan med större aktiviteter för hela projektet har tagits fram</a:t>
            </a:r>
          </a:p>
          <a:p>
            <a:endParaRPr lang="sv-SE" b="1" dirty="0"/>
          </a:p>
          <a:p>
            <a:r>
              <a:rPr lang="sv-SE" b="1" dirty="0"/>
              <a:t>Resurser</a:t>
            </a:r>
            <a:endParaRPr lang="sv-SE" dirty="0"/>
          </a:p>
          <a:p>
            <a:r>
              <a:rPr lang="sv-SE" dirty="0"/>
              <a:t>Resursbehovet har bedömts och personkontrakt har skrivits med kritiska resurser. Tillgängligheten är säkrad för övriga resurser</a:t>
            </a:r>
          </a:p>
          <a:p>
            <a:endParaRPr lang="sv-SE" b="1" dirty="0"/>
          </a:p>
          <a:p>
            <a:r>
              <a:rPr lang="sv-SE" b="1" dirty="0"/>
              <a:t>Organisation och roller</a:t>
            </a:r>
          </a:p>
          <a:p>
            <a:r>
              <a:rPr lang="sv-SE" dirty="0"/>
              <a:t>Projektets organisation och roller har beskrivits</a:t>
            </a:r>
          </a:p>
          <a:p>
            <a:endParaRPr lang="sv-SE" b="1" dirty="0"/>
          </a:p>
          <a:p>
            <a:r>
              <a:rPr lang="sv-SE" b="1" dirty="0"/>
              <a:t>Budget</a:t>
            </a:r>
            <a:endParaRPr lang="sv-SE" dirty="0"/>
          </a:p>
          <a:p>
            <a:r>
              <a:rPr lang="sv-SE" dirty="0"/>
              <a:t>Projektets kostnad har kalkylerats och fördelats på mätbara milstolpar</a:t>
            </a:r>
          </a:p>
          <a:p>
            <a:endParaRPr lang="sv-SE" b="1" dirty="0"/>
          </a:p>
          <a:p>
            <a:r>
              <a:rPr lang="sv-SE" b="1" dirty="0"/>
              <a:t>Metodik</a:t>
            </a:r>
            <a:endParaRPr lang="sv-SE" dirty="0"/>
          </a:p>
          <a:p>
            <a:r>
              <a:rPr lang="sv-SE" dirty="0"/>
              <a:t>Arbetssätt och metoder som ska användas finns beskrivna</a:t>
            </a:r>
          </a:p>
          <a:p>
            <a:endParaRPr lang="sv-SE" b="1" dirty="0"/>
          </a:p>
          <a:p>
            <a:r>
              <a:rPr lang="sv-SE" b="1" dirty="0"/>
              <a:t>Kommunikation</a:t>
            </a:r>
            <a:endParaRPr lang="sv-SE" dirty="0"/>
          </a:p>
          <a:p>
            <a:r>
              <a:rPr lang="sv-SE" dirty="0"/>
              <a:t>med intressenterna, möten och rapportering har planerats</a:t>
            </a:r>
          </a:p>
          <a:p>
            <a:endParaRPr lang="sv-SE" b="1" dirty="0"/>
          </a:p>
          <a:p>
            <a:r>
              <a:rPr lang="sv-SE" b="1" dirty="0"/>
              <a:t>Kvalitetssäkring</a:t>
            </a:r>
            <a:endParaRPr lang="sv-SE" dirty="0"/>
          </a:p>
          <a:p>
            <a:r>
              <a:rPr lang="sv-SE" dirty="0"/>
              <a:t>Kvalitetssäkringen av projektets löpande arbete och leverans har planerats</a:t>
            </a:r>
          </a:p>
          <a:p>
            <a:endParaRPr lang="sv-SE" b="1" dirty="0"/>
          </a:p>
          <a:p>
            <a:r>
              <a:rPr lang="sv-SE" b="1" dirty="0"/>
              <a:t>Dokumenthantering</a:t>
            </a:r>
            <a:endParaRPr lang="sv-SE" dirty="0"/>
          </a:p>
          <a:p>
            <a:r>
              <a:rPr lang="sv-SE" dirty="0"/>
              <a:t>En rutin för hantering av dokument och versioner av dessa har tagits fram</a:t>
            </a:r>
          </a:p>
          <a:p>
            <a:endParaRPr lang="sv-SE" b="1" dirty="0"/>
          </a:p>
          <a:p>
            <a:r>
              <a:rPr lang="sv-SE" b="1" dirty="0"/>
              <a:t>Ändringshantering</a:t>
            </a:r>
            <a:endParaRPr lang="sv-SE" dirty="0"/>
          </a:p>
          <a:p>
            <a:r>
              <a:rPr lang="sv-SE" dirty="0"/>
              <a:t>En rutin för hantering av ändringar har tagits fram</a:t>
            </a:r>
          </a:p>
          <a:p>
            <a:endParaRPr lang="sv-SE" b="1" dirty="0"/>
          </a:p>
          <a:p>
            <a:r>
              <a:rPr lang="sv-SE" b="1" dirty="0"/>
              <a:t>Projektplan</a:t>
            </a:r>
            <a:endParaRPr lang="sv-SE" dirty="0"/>
          </a:p>
          <a:p>
            <a:r>
              <a:rPr lang="sv-SE" dirty="0"/>
              <a:t>Ovanstående punkter har dokumenterats i en projektplan som även har kvalitetssäkrats</a:t>
            </a:r>
          </a:p>
          <a:p>
            <a:endParaRPr lang="sv-SE" b="1" dirty="0"/>
          </a:p>
          <a:p>
            <a:r>
              <a:rPr lang="sv-SE" b="1" dirty="0"/>
              <a:t>Beslutspunkt 2</a:t>
            </a:r>
            <a:endParaRPr lang="sv-SE" dirty="0"/>
          </a:p>
          <a:p>
            <a:r>
              <a:rPr lang="sv-SE" dirty="0"/>
              <a:t>Styrgruppen har bedömt att det som beskrivs i projektplanen leder till målet och har godkänt att projektet genomförs enligt denna plan</a:t>
            </a:r>
          </a:p>
        </p:txBody>
      </p:sp>
      <p:sp>
        <p:nvSpPr>
          <p:cNvPr id="4" name="Platshållare för bildnummer 3"/>
          <p:cNvSpPr>
            <a:spLocks noGrp="1"/>
          </p:cNvSpPr>
          <p:nvPr>
            <p:ph type="sldNum" sz="quarter" idx="10"/>
          </p:nvPr>
        </p:nvSpPr>
        <p:spPr/>
        <p:txBody>
          <a:bodyPr/>
          <a:lstStyle/>
          <a:p>
            <a:fld id="{87F278BD-E20D-43F8-9A1C-90448EA8E239}" type="slidenum">
              <a:rPr lang="sv-SE" smtClean="0"/>
              <a:t>11</a:t>
            </a:fld>
            <a:endParaRPr lang="sv-SE"/>
          </a:p>
        </p:txBody>
      </p:sp>
    </p:spTree>
    <p:extLst>
      <p:ext uri="{BB962C8B-B14F-4D97-AF65-F5344CB8AC3E}">
        <p14:creationId xmlns:p14="http://schemas.microsoft.com/office/powerpoint/2010/main" val="514236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Aktivitetsstyrning</a:t>
            </a:r>
            <a:endParaRPr lang="sv-SE" dirty="0"/>
          </a:p>
          <a:p>
            <a:r>
              <a:rPr lang="sv-SE" dirty="0"/>
              <a:t>Aktiviteter som leder till målet har detaljplanerats, genomförts och regelbundet följts upp. Avvikelser från tidsplan har hanterats</a:t>
            </a:r>
          </a:p>
          <a:p>
            <a:endParaRPr lang="sv-SE" b="1" dirty="0"/>
          </a:p>
          <a:p>
            <a:r>
              <a:rPr lang="sv-SE" b="1" dirty="0"/>
              <a:t>Ekonomistyrning</a:t>
            </a:r>
            <a:endParaRPr lang="sv-SE" dirty="0"/>
          </a:p>
          <a:p>
            <a:r>
              <a:rPr lang="sv-SE" dirty="0"/>
              <a:t>Projektets kostnad har regelbundet stämts av mot uppnått resultat. Avvikelser har hanterats </a:t>
            </a:r>
          </a:p>
          <a:p>
            <a:endParaRPr lang="sv-SE" b="1" dirty="0"/>
          </a:p>
          <a:p>
            <a:r>
              <a:rPr lang="sv-SE" b="1" dirty="0"/>
              <a:t>Kvalitetssäkring</a:t>
            </a:r>
            <a:endParaRPr lang="sv-SE" dirty="0"/>
          </a:p>
          <a:p>
            <a:r>
              <a:rPr lang="sv-SE" dirty="0"/>
              <a:t>Planerade kvalitetshöjande aktiviteter, granskningar och tester har genomförts. Avvikelser har hanterats</a:t>
            </a:r>
          </a:p>
          <a:p>
            <a:endParaRPr lang="sv-SE" b="1" dirty="0"/>
          </a:p>
          <a:p>
            <a:r>
              <a:rPr lang="sv-SE" b="1" dirty="0"/>
              <a:t>Resurssäkring</a:t>
            </a:r>
            <a:endParaRPr lang="sv-SE" dirty="0"/>
          </a:p>
          <a:p>
            <a:r>
              <a:rPr lang="sv-SE" dirty="0"/>
              <a:t>Personkontrakt har skrivits med samtliga resurser</a:t>
            </a:r>
          </a:p>
          <a:p>
            <a:endParaRPr lang="sv-SE" b="1" dirty="0"/>
          </a:p>
          <a:p>
            <a:r>
              <a:rPr lang="sv-SE" b="1" dirty="0"/>
              <a:t>Risker</a:t>
            </a:r>
            <a:endParaRPr lang="sv-SE" dirty="0"/>
          </a:p>
          <a:p>
            <a:r>
              <a:rPr lang="sv-SE" dirty="0"/>
              <a:t>Nya och tidigare kända risker har regelbundet bevakats och hanterats</a:t>
            </a:r>
          </a:p>
          <a:p>
            <a:endParaRPr lang="sv-SE" b="1" dirty="0"/>
          </a:p>
          <a:p>
            <a:r>
              <a:rPr lang="sv-SE" b="1" dirty="0"/>
              <a:t>Öppna frågor</a:t>
            </a:r>
          </a:p>
          <a:p>
            <a:r>
              <a:rPr lang="sv-SE" dirty="0"/>
              <a:t>Uppkomna frågeställningar har regelbundet dokumenterats och hanterats</a:t>
            </a:r>
          </a:p>
          <a:p>
            <a:endParaRPr lang="sv-SE" b="1" dirty="0"/>
          </a:p>
          <a:p>
            <a:r>
              <a:rPr lang="sv-SE" b="1" dirty="0"/>
              <a:t>Kommunikation</a:t>
            </a:r>
            <a:endParaRPr lang="sv-SE" b="0" dirty="0"/>
          </a:p>
          <a:p>
            <a:r>
              <a:rPr lang="sv-SE" dirty="0"/>
              <a:t>Planerade informationsaktiviteter och möten har genomförts</a:t>
            </a:r>
          </a:p>
          <a:p>
            <a:endParaRPr lang="sv-SE" b="1" dirty="0"/>
          </a:p>
          <a:p>
            <a:r>
              <a:rPr lang="sv-SE" b="1" dirty="0"/>
              <a:t>Statusrapport</a:t>
            </a:r>
            <a:endParaRPr lang="sv-SE" dirty="0"/>
          </a:p>
          <a:p>
            <a:r>
              <a:rPr lang="sv-SE" dirty="0"/>
              <a:t>Projektets status har regelbundet rapporterats</a:t>
            </a:r>
          </a:p>
          <a:p>
            <a:endParaRPr lang="sv-SE" b="1" dirty="0"/>
          </a:p>
          <a:p>
            <a:r>
              <a:rPr lang="sv-SE" b="1" dirty="0"/>
              <a:t>Ändringshantering</a:t>
            </a:r>
            <a:endParaRPr lang="sv-SE" dirty="0"/>
          </a:p>
          <a:p>
            <a:r>
              <a:rPr lang="sv-SE" dirty="0"/>
              <a:t>Föreslagna ändringar av projektets mål och direktiv har motiverats, konsekvensbedömts, beslutats och åtgärdats</a:t>
            </a:r>
          </a:p>
          <a:p>
            <a:endParaRPr lang="sv-SE" b="1" dirty="0"/>
          </a:p>
          <a:p>
            <a:r>
              <a:rPr lang="sv-SE" b="1" dirty="0"/>
              <a:t>Restlista</a:t>
            </a:r>
            <a:endParaRPr lang="sv-SE" dirty="0"/>
          </a:p>
          <a:p>
            <a:r>
              <a:rPr lang="sv-SE" dirty="0"/>
              <a:t>Ej uppnådda mål och återstående problem har dokumenterats</a:t>
            </a:r>
          </a:p>
          <a:p>
            <a:endParaRPr lang="sv-SE" b="1" dirty="0"/>
          </a:p>
          <a:p>
            <a:r>
              <a:rPr lang="sv-SE" b="1" dirty="0"/>
              <a:t>Leverans</a:t>
            </a:r>
            <a:endParaRPr lang="sv-SE" dirty="0"/>
          </a:p>
          <a:p>
            <a:r>
              <a:rPr lang="sv-SE" dirty="0"/>
              <a:t>Projekts leverans är slutförd och har överlämnats till mottagaren</a:t>
            </a:r>
          </a:p>
          <a:p>
            <a:endParaRPr lang="sv-SE" b="1" dirty="0"/>
          </a:p>
          <a:p>
            <a:r>
              <a:rPr lang="sv-SE" b="1" dirty="0"/>
              <a:t>Acceptans</a:t>
            </a:r>
            <a:endParaRPr lang="sv-SE" dirty="0"/>
          </a:p>
          <a:p>
            <a:r>
              <a:rPr lang="sv-SE" dirty="0"/>
              <a:t>Leveransen har verifierats av beställaren och den uppfyller acceptanskriterierna</a:t>
            </a:r>
          </a:p>
          <a:p>
            <a:endParaRPr lang="sv-SE" b="1" dirty="0"/>
          </a:p>
          <a:p>
            <a:r>
              <a:rPr lang="sv-SE" b="1" dirty="0"/>
              <a:t>Beslutspunkt 3</a:t>
            </a:r>
            <a:endParaRPr lang="sv-SE" dirty="0"/>
          </a:p>
          <a:p>
            <a:r>
              <a:rPr lang="sv-SE" dirty="0"/>
              <a:t>Styrgruppen har godkänt projektets leverans och övertagit ansvaret för det som har levererats</a:t>
            </a:r>
          </a:p>
          <a:p>
            <a:endParaRPr lang="sv-SE" dirty="0"/>
          </a:p>
        </p:txBody>
      </p:sp>
      <p:sp>
        <p:nvSpPr>
          <p:cNvPr id="4" name="Platshållare för bildnummer 3"/>
          <p:cNvSpPr>
            <a:spLocks noGrp="1"/>
          </p:cNvSpPr>
          <p:nvPr>
            <p:ph type="sldNum" sz="quarter" idx="10"/>
          </p:nvPr>
        </p:nvSpPr>
        <p:spPr/>
        <p:txBody>
          <a:bodyPr/>
          <a:lstStyle/>
          <a:p>
            <a:fld id="{87F278BD-E20D-43F8-9A1C-90448EA8E239}" type="slidenum">
              <a:rPr lang="sv-SE" smtClean="0"/>
              <a:t>12</a:t>
            </a:fld>
            <a:endParaRPr lang="sv-SE"/>
          </a:p>
        </p:txBody>
      </p:sp>
    </p:spTree>
    <p:extLst>
      <p:ext uri="{BB962C8B-B14F-4D97-AF65-F5344CB8AC3E}">
        <p14:creationId xmlns:p14="http://schemas.microsoft.com/office/powerpoint/2010/main" val="102692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Målutvärdering</a:t>
            </a:r>
            <a:endParaRPr lang="sv-SE" dirty="0"/>
          </a:p>
          <a:p>
            <a:r>
              <a:rPr lang="sv-SE" dirty="0"/>
              <a:t>Projektets resultat har jämförts med målen med avseende på funktion, tid, resursåtgång, kostnad och kvalitet. Avvikelser har förklarats</a:t>
            </a:r>
          </a:p>
          <a:p>
            <a:endParaRPr lang="sv-SE" b="1" dirty="0"/>
          </a:p>
          <a:p>
            <a:r>
              <a:rPr lang="sv-SE" b="1" dirty="0"/>
              <a:t>Processutvärdering</a:t>
            </a:r>
            <a:endParaRPr lang="sv-SE" dirty="0"/>
          </a:p>
          <a:p>
            <a:r>
              <a:rPr lang="sv-SE" dirty="0"/>
              <a:t>Erfarenheter från projektets genomförande har utvärderats</a:t>
            </a:r>
          </a:p>
          <a:p>
            <a:endParaRPr lang="sv-SE" b="1" dirty="0"/>
          </a:p>
          <a:p>
            <a:r>
              <a:rPr lang="sv-SE" b="1" dirty="0"/>
              <a:t>Restlista</a:t>
            </a:r>
            <a:endParaRPr lang="sv-SE" dirty="0"/>
          </a:p>
          <a:p>
            <a:r>
              <a:rPr lang="sv-SE" dirty="0"/>
              <a:t>Samtliga punkter på restlistan har åtgärdats alternativt tilldelats någon i mottagande organisation</a:t>
            </a:r>
          </a:p>
          <a:p>
            <a:endParaRPr lang="sv-SE" b="1" dirty="0"/>
          </a:p>
          <a:p>
            <a:r>
              <a:rPr lang="sv-SE" b="1" dirty="0"/>
              <a:t>Projektslutrapport</a:t>
            </a:r>
            <a:endParaRPr lang="sv-SE" dirty="0"/>
          </a:p>
          <a:p>
            <a:r>
              <a:rPr lang="sv-SE" dirty="0"/>
              <a:t>Ovanstående punkter har dokumenterats i en projektslutrapport</a:t>
            </a:r>
          </a:p>
          <a:p>
            <a:endParaRPr lang="sv-SE" b="1" dirty="0"/>
          </a:p>
          <a:p>
            <a:r>
              <a:rPr lang="sv-SE" b="1" dirty="0"/>
              <a:t>Avveckling</a:t>
            </a:r>
            <a:endParaRPr lang="sv-SE" dirty="0"/>
          </a:p>
          <a:p>
            <a:r>
              <a:rPr lang="sv-SE" dirty="0"/>
              <a:t>Resurser som tillförts projektet har avvecklats. Dokumentarkiv har städats</a:t>
            </a:r>
          </a:p>
          <a:p>
            <a:endParaRPr lang="sv-SE" b="1" dirty="0"/>
          </a:p>
          <a:p>
            <a:r>
              <a:rPr lang="sv-SE" b="1" dirty="0"/>
              <a:t>Beslutspunkt 4</a:t>
            </a:r>
            <a:endParaRPr lang="sv-SE" dirty="0"/>
          </a:p>
          <a:p>
            <a:r>
              <a:rPr lang="sv-SE" dirty="0"/>
              <a:t>Styrgruppen har avslutat projektet</a:t>
            </a:r>
          </a:p>
          <a:p>
            <a:endParaRPr lang="sv-SE" dirty="0"/>
          </a:p>
        </p:txBody>
      </p:sp>
      <p:sp>
        <p:nvSpPr>
          <p:cNvPr id="4" name="Platshållare för bildnummer 3"/>
          <p:cNvSpPr>
            <a:spLocks noGrp="1"/>
          </p:cNvSpPr>
          <p:nvPr>
            <p:ph type="sldNum" sz="quarter" idx="10"/>
          </p:nvPr>
        </p:nvSpPr>
        <p:spPr/>
        <p:txBody>
          <a:bodyPr/>
          <a:lstStyle/>
          <a:p>
            <a:fld id="{87F278BD-E20D-43F8-9A1C-90448EA8E239}" type="slidenum">
              <a:rPr lang="sv-SE" smtClean="0"/>
              <a:t>13</a:t>
            </a:fld>
            <a:endParaRPr lang="sv-SE"/>
          </a:p>
        </p:txBody>
      </p:sp>
    </p:spTree>
    <p:extLst>
      <p:ext uri="{BB962C8B-B14F-4D97-AF65-F5344CB8AC3E}">
        <p14:creationId xmlns:p14="http://schemas.microsoft.com/office/powerpoint/2010/main" val="3751090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Målutvärdering</a:t>
            </a:r>
            <a:endParaRPr lang="sv-SE" dirty="0"/>
          </a:p>
          <a:p>
            <a:r>
              <a:rPr lang="sv-SE" dirty="0"/>
              <a:t>Projektets resultat har jämförts med målen med avseende på funktion, tid, resursåtgång, kostnad och kvalitet. Avvikelser har förklarats</a:t>
            </a:r>
          </a:p>
          <a:p>
            <a:endParaRPr lang="sv-SE" b="1" dirty="0"/>
          </a:p>
          <a:p>
            <a:r>
              <a:rPr lang="sv-SE" b="1" dirty="0"/>
              <a:t>Processutvärdering</a:t>
            </a:r>
            <a:endParaRPr lang="sv-SE" dirty="0"/>
          </a:p>
          <a:p>
            <a:r>
              <a:rPr lang="sv-SE" dirty="0"/>
              <a:t>Erfarenheter från projektets genomförande har utvärderats</a:t>
            </a:r>
          </a:p>
          <a:p>
            <a:endParaRPr lang="sv-SE" b="1" dirty="0"/>
          </a:p>
          <a:p>
            <a:r>
              <a:rPr lang="sv-SE" b="1" dirty="0"/>
              <a:t>Restlista</a:t>
            </a:r>
            <a:endParaRPr lang="sv-SE" dirty="0"/>
          </a:p>
          <a:p>
            <a:r>
              <a:rPr lang="sv-SE" dirty="0"/>
              <a:t>Samtliga punkter på restlistan har åtgärdats alternativt tilldelats någon i mottagande organisation</a:t>
            </a:r>
          </a:p>
          <a:p>
            <a:endParaRPr lang="sv-SE" b="1" dirty="0"/>
          </a:p>
          <a:p>
            <a:r>
              <a:rPr lang="sv-SE" b="1" dirty="0"/>
              <a:t>Projektslutrapport</a:t>
            </a:r>
            <a:endParaRPr lang="sv-SE" dirty="0"/>
          </a:p>
          <a:p>
            <a:r>
              <a:rPr lang="sv-SE" dirty="0"/>
              <a:t>Ovanstående punkter har dokumenterats i en projektslutrapport</a:t>
            </a:r>
          </a:p>
          <a:p>
            <a:endParaRPr lang="sv-SE" b="1" dirty="0"/>
          </a:p>
          <a:p>
            <a:r>
              <a:rPr lang="sv-SE" b="1" dirty="0"/>
              <a:t>Avveckling</a:t>
            </a:r>
            <a:endParaRPr lang="sv-SE" dirty="0"/>
          </a:p>
          <a:p>
            <a:r>
              <a:rPr lang="sv-SE" dirty="0"/>
              <a:t>Resurser som tillförts projektet har avvecklats. Dokumentarkiv har städats</a:t>
            </a:r>
          </a:p>
          <a:p>
            <a:endParaRPr lang="sv-SE" b="1" dirty="0"/>
          </a:p>
          <a:p>
            <a:r>
              <a:rPr lang="sv-SE" b="1" dirty="0"/>
              <a:t>Beslutspunkt 4</a:t>
            </a:r>
            <a:endParaRPr lang="sv-SE" dirty="0"/>
          </a:p>
          <a:p>
            <a:r>
              <a:rPr lang="sv-SE" dirty="0"/>
              <a:t>Styrgruppen har avslutat projektet</a:t>
            </a:r>
          </a:p>
          <a:p>
            <a:endParaRPr lang="sv-SE" dirty="0"/>
          </a:p>
        </p:txBody>
      </p:sp>
      <p:sp>
        <p:nvSpPr>
          <p:cNvPr id="4" name="Platshållare för bildnummer 3"/>
          <p:cNvSpPr>
            <a:spLocks noGrp="1"/>
          </p:cNvSpPr>
          <p:nvPr>
            <p:ph type="sldNum" sz="quarter" idx="10"/>
          </p:nvPr>
        </p:nvSpPr>
        <p:spPr/>
        <p:txBody>
          <a:bodyPr/>
          <a:lstStyle/>
          <a:p>
            <a:fld id="{87F278BD-E20D-43F8-9A1C-90448EA8E239}" type="slidenum">
              <a:rPr lang="sv-SE" smtClean="0"/>
              <a:t>14</a:t>
            </a:fld>
            <a:endParaRPr lang="sv-SE"/>
          </a:p>
        </p:txBody>
      </p:sp>
    </p:spTree>
    <p:extLst>
      <p:ext uri="{BB962C8B-B14F-4D97-AF65-F5344CB8AC3E}">
        <p14:creationId xmlns:p14="http://schemas.microsoft.com/office/powerpoint/2010/main" val="3751090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59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389948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r>
              <a:rPr lang="sv-SE"/>
              <a:t>Klicka på ikonen för att lägga till en bild</a:t>
            </a:r>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577276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75457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98473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54E66AFF-157B-4AAF-B196-EA6D89A0692F}"/>
              </a:ext>
            </a:extLst>
          </p:cNvPr>
          <p:cNvSpPr/>
          <p:nvPr userDrawn="1"/>
        </p:nvSpPr>
        <p:spPr>
          <a:xfrm>
            <a:off x="0" y="675000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a:extLst>
              <a:ext uri="{FF2B5EF4-FFF2-40B4-BE49-F238E27FC236}">
                <a16:creationId xmlns:a16="http://schemas.microsoft.com/office/drawing/2014/main" id="{A99C6029-C9A5-4002-8580-181B65BE2FCF}"/>
              </a:ext>
            </a:extLst>
          </p:cNvPr>
          <p:cNvSpPr/>
          <p:nvPr userDrawn="1"/>
        </p:nvSpPr>
        <p:spPr>
          <a:xfrm>
            <a:off x="0" y="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32660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vå innehållsdelar">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77"/>
            <a:ext cx="12191999" cy="6857999"/>
          </a:xfrm>
          <a:prstGeom prst="rect">
            <a:avLst/>
          </a:prstGeom>
        </p:spPr>
      </p:pic>
      <p:sp>
        <p:nvSpPr>
          <p:cNvPr id="2" name="Rubrik 1"/>
          <p:cNvSpPr>
            <a:spLocks noGrp="1"/>
          </p:cNvSpPr>
          <p:nvPr>
            <p:ph type="title"/>
          </p:nvPr>
        </p:nvSpPr>
        <p:spPr>
          <a:xfrm>
            <a:off x="1113600" y="716400"/>
            <a:ext cx="10300800" cy="860400"/>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1113600" y="1700807"/>
            <a:ext cx="4800000" cy="36724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614400" y="1700807"/>
            <a:ext cx="4800000" cy="367240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1074415" y="5475696"/>
            <a:ext cx="1796338" cy="100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39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d helsida">
    <p:bg>
      <p:bgPr>
        <a:solidFill>
          <a:schemeClr val="tx1"/>
        </a:solidFill>
        <a:effectLst/>
      </p:bgPr>
    </p:bg>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7999"/>
          </a:xfrm>
          <a:prstGeom prst="rect">
            <a:avLst/>
          </a:prstGeom>
          <a:solidFill>
            <a:schemeClr val="tx1"/>
          </a:solidFill>
        </p:spPr>
        <p:txBody>
          <a:bodyPr wrap="square" anchor="t" anchorCtr="1"/>
          <a:lstStyle>
            <a:lvl1pPr marL="0">
              <a:lnSpc>
                <a:spcPts val="2160"/>
              </a:lnSpc>
              <a:spcBef>
                <a:spcPts val="1680"/>
              </a:spcBef>
              <a:defRPr>
                <a:solidFill>
                  <a:schemeClr val="bg1"/>
                </a:solidFill>
              </a:defRPr>
            </a:lvl1pPr>
          </a:lstStyle>
          <a:p>
            <a:r>
              <a:rPr lang="sv-SE" dirty="0"/>
              <a:t>Klicka på ikonen för att lägga till en bild</a:t>
            </a:r>
          </a:p>
        </p:txBody>
      </p:sp>
    </p:spTree>
    <p:extLst>
      <p:ext uri="{BB962C8B-B14F-4D97-AF65-F5344CB8AC3E}">
        <p14:creationId xmlns:p14="http://schemas.microsoft.com/office/powerpoint/2010/main" val="314317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ilm helsida">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3FD03F-3EB4-4F1B-AC57-F1D2ABF8D0E3}"/>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media 3">
            <a:extLst>
              <a:ext uri="{FF2B5EF4-FFF2-40B4-BE49-F238E27FC236}">
                <a16:creationId xmlns:a16="http://schemas.microsoft.com/office/drawing/2014/main" id="{01929FA8-C1B1-44C4-8DC6-B1D31E363DD1}"/>
              </a:ext>
            </a:extLst>
          </p:cNvPr>
          <p:cNvSpPr>
            <a:spLocks noGrp="1"/>
          </p:cNvSpPr>
          <p:nvPr>
            <p:ph type="media" sz="quarter" idx="10" hasCustomPrompt="1"/>
          </p:nvPr>
        </p:nvSpPr>
        <p:spPr>
          <a:xfrm>
            <a:off x="0" y="0"/>
            <a:ext cx="12192000" cy="6858000"/>
          </a:xfrm>
          <a:prstGeom prst="rect">
            <a:avLst/>
          </a:prstGeom>
          <a:solidFill>
            <a:schemeClr val="tx1"/>
          </a:solidFill>
        </p:spPr>
        <p:txBody>
          <a:bodyPr/>
          <a:lstStyle>
            <a:lvl1pPr algn="ctr">
              <a:defRPr>
                <a:solidFill>
                  <a:schemeClr val="bg1"/>
                </a:solidFill>
              </a:defRPr>
            </a:lvl1pPr>
          </a:lstStyle>
          <a:p>
            <a:r>
              <a:rPr lang="sv-SE" dirty="0"/>
              <a:t>Klicka på ikonen för att lägga till en film</a:t>
            </a:r>
          </a:p>
        </p:txBody>
      </p:sp>
    </p:spTree>
    <p:extLst>
      <p:ext uri="{BB962C8B-B14F-4D97-AF65-F5344CB8AC3E}">
        <p14:creationId xmlns:p14="http://schemas.microsoft.com/office/powerpoint/2010/main" val="3808201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 sida">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874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35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1">
            <a:extLst>
              <a:ext uri="{FF2B5EF4-FFF2-40B4-BE49-F238E27FC236}">
                <a16:creationId xmlns:a16="http://schemas.microsoft.com/office/drawing/2014/main" id="{5FF1AD27-F3DE-4174-B75E-8549E0EE7A53}"/>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6" name="Platshållare för text 6">
            <a:extLst>
              <a:ext uri="{FF2B5EF4-FFF2-40B4-BE49-F238E27FC236}">
                <a16:creationId xmlns:a16="http://schemas.microsoft.com/office/drawing/2014/main" id="{11C93E7D-E6BB-4878-AD4E-149A6CE8A884}"/>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1534637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1">
            <a:extLst>
              <a:ext uri="{FF2B5EF4-FFF2-40B4-BE49-F238E27FC236}">
                <a16:creationId xmlns:a16="http://schemas.microsoft.com/office/drawing/2014/main" id="{1347ED6E-E27E-4A30-B95F-41F31AFC2CD8}"/>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sp>
        <p:nvSpPr>
          <p:cNvPr id="9" name="Platshållare för text 6">
            <a:extLst>
              <a:ext uri="{FF2B5EF4-FFF2-40B4-BE49-F238E27FC236}">
                <a16:creationId xmlns:a16="http://schemas.microsoft.com/office/drawing/2014/main" id="{F43D96D0-1C44-411F-A460-C29C60A21944}"/>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2827544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A6BBE06-E1D2-4DEB-8107-609B0E055CB3}"/>
              </a:ext>
            </a:extLst>
          </p:cNvPr>
          <p:cNvSpPr/>
          <p:nvPr userDrawn="1"/>
        </p:nvSpPr>
        <p:spPr>
          <a:xfrm>
            <a:off x="0" y="675000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C3C9FFB1-EF78-464E-9A03-486B36CFEADC}"/>
              </a:ext>
            </a:extLst>
          </p:cNvPr>
          <p:cNvSpPr/>
          <p:nvPr userDrawn="1"/>
        </p:nvSpPr>
        <p:spPr>
          <a:xfrm>
            <a:off x="0" y="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rmAutofit/>
          </a:bodyPr>
          <a:lstStyle>
            <a:lvl1pPr algn="ctr">
              <a:defRPr sz="6600">
                <a:solidFill>
                  <a:srgbClr val="5B1F78"/>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rgbClr val="5B1F78"/>
                </a:solidFill>
              </a:defRPr>
            </a:lvl1pPr>
          </a:lstStyle>
          <a:p>
            <a:pPr lvl="0"/>
            <a:r>
              <a:rPr lang="sv-SE" dirty="0"/>
              <a:t>Föreläsarens namn</a:t>
            </a:r>
          </a:p>
        </p:txBody>
      </p:sp>
    </p:spTree>
    <p:extLst>
      <p:ext uri="{BB962C8B-B14F-4D97-AF65-F5344CB8AC3E}">
        <p14:creationId xmlns:p14="http://schemas.microsoft.com/office/powerpoint/2010/main" val="939373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1" y="2129544"/>
            <a:ext cx="7351472" cy="3795768"/>
          </a:xfrm>
        </p:spPr>
        <p:txBody>
          <a:bodyPr/>
          <a:lstStyle>
            <a:lvl1pPr>
              <a:spcAft>
                <a:spcPts val="0"/>
              </a:spcAft>
              <a:defRPr>
                <a:solidFill>
                  <a:schemeClr val="tx1"/>
                </a:solidFill>
                <a:latin typeface="+mn-lt"/>
              </a:defRPr>
            </a:lvl1pPr>
            <a:lvl2pPr>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586055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Rubrik och innehåll_Björnstigen">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9A6FABE-8189-1B9E-C1C1-5BACC2803182}"/>
              </a:ext>
            </a:extLst>
          </p:cNvPr>
          <p:cNvSpPr/>
          <p:nvPr userDrawn="1"/>
        </p:nvSpPr>
        <p:spPr>
          <a:xfrm>
            <a:off x="0" y="1"/>
            <a:ext cx="12192000" cy="685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CA8050D8-1B30-AF52-C3DA-E302682A3AF0}"/>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1" y="2129544"/>
            <a:ext cx="7351472" cy="3168000"/>
          </a:xfrm>
        </p:spPr>
        <p:txBody>
          <a:bodyPr/>
          <a:lstStyle>
            <a:lvl1pPr marL="0" indent="0">
              <a:spcAft>
                <a:spcPts val="0"/>
              </a:spcAft>
              <a:buClrTx/>
              <a:buFontTx/>
              <a:buNone/>
              <a:defRPr>
                <a:solidFill>
                  <a:schemeClr val="bg1"/>
                </a:solidFill>
                <a:latin typeface="+mn-lt"/>
              </a:defRPr>
            </a:lvl1pPr>
            <a:lvl2pPr>
              <a:spcAft>
                <a:spcPts val="0"/>
              </a:spcAft>
              <a:defRPr>
                <a:solidFill>
                  <a:schemeClr val="bg1"/>
                </a:solidFill>
              </a:defRPr>
            </a:lvl2pPr>
            <a:lvl3pPr>
              <a:spcAft>
                <a:spcPts val="0"/>
              </a:spcAft>
              <a:defRPr>
                <a:solidFill>
                  <a:schemeClr val="bg1"/>
                </a:solidFill>
              </a:defRPr>
            </a:lvl3pPr>
            <a:lvl4pPr>
              <a:spcAft>
                <a:spcPts val="0"/>
              </a:spcAft>
              <a:defRPr>
                <a:solidFill>
                  <a:schemeClr val="bg1"/>
                </a:solidFill>
              </a:defRPr>
            </a:lvl4pPr>
            <a:lvl5pPr>
              <a:spcAft>
                <a:spcPts val="0"/>
              </a:spcAft>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05378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60098" cy="3168000"/>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60098" cy="504016"/>
          </a:xfrm>
        </p:spPr>
        <p:txBody>
          <a:bodyPr>
            <a:normAutofit/>
          </a:bodyPr>
          <a:lstStyle>
            <a:lvl1pPr>
              <a:defRPr sz="2800" b="1"/>
            </a:lvl1pPr>
          </a:lstStyle>
          <a:p>
            <a:pPr lvl="0"/>
            <a:r>
              <a:rPr lang="sv-SE" dirty="0"/>
              <a:t>Underrubrik</a:t>
            </a:r>
          </a:p>
        </p:txBody>
      </p:sp>
    </p:spTree>
    <p:extLst>
      <p:ext uri="{BB962C8B-B14F-4D97-AF65-F5344CB8AC3E}">
        <p14:creationId xmlns:p14="http://schemas.microsoft.com/office/powerpoint/2010/main" val="37175363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Björnstigen">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1DD9CFF-4A94-96C7-F468-93A28AA6592A}"/>
              </a:ext>
            </a:extLst>
          </p:cNvPr>
          <p:cNvSpPr/>
          <p:nvPr userDrawn="1"/>
        </p:nvSpPr>
        <p:spPr>
          <a:xfrm>
            <a:off x="0" y="1"/>
            <a:ext cx="12192000" cy="685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B857DBE2-5781-D926-187E-79D01DCC9AA7}"/>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60098" cy="3168000"/>
          </a:xfrm>
        </p:spPr>
        <p:txBody>
          <a:bodyPr/>
          <a:lstStyle>
            <a:lvl1pPr marL="0" indent="0">
              <a:buClrTx/>
              <a:buFontTx/>
              <a:buNone/>
              <a:defRPr>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60098" cy="504016"/>
          </a:xfrm>
        </p:spPr>
        <p:txBody>
          <a:bodyPr>
            <a:normAutofit/>
          </a:bodyPr>
          <a:lstStyle>
            <a:lvl1pPr>
              <a:defRPr sz="2800" b="1">
                <a:solidFill>
                  <a:schemeClr val="bg1"/>
                </a:solidFill>
              </a:defRPr>
            </a:lvl1pPr>
          </a:lstStyle>
          <a:p>
            <a:pPr lvl="0"/>
            <a:r>
              <a:rPr lang="sv-SE" dirty="0"/>
              <a:t>Underrubrik</a:t>
            </a:r>
          </a:p>
        </p:txBody>
      </p:sp>
    </p:spTree>
    <p:extLst>
      <p:ext uri="{BB962C8B-B14F-4D97-AF65-F5344CB8AC3E}">
        <p14:creationId xmlns:p14="http://schemas.microsoft.com/office/powerpoint/2010/main" val="5551309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37211979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latin typeface="+mn-lt"/>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3752943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2094948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endParaRPr lang="sv-SE"/>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3417269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A6BBE06-E1D2-4DEB-8107-609B0E055CB3}"/>
              </a:ext>
            </a:extLst>
          </p:cNvPr>
          <p:cNvSpPr/>
          <p:nvPr userDrawn="1"/>
        </p:nvSpPr>
        <p:spPr>
          <a:xfrm>
            <a:off x="0" y="675000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C3C9FFB1-EF78-464E-9A03-486B36CFEADC}"/>
              </a:ext>
            </a:extLst>
          </p:cNvPr>
          <p:cNvSpPr/>
          <p:nvPr userDrawn="1"/>
        </p:nvSpPr>
        <p:spPr>
          <a:xfrm>
            <a:off x="0" y="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rmAutofit/>
          </a:bodyPr>
          <a:lstStyle>
            <a:lvl1pPr algn="ctr">
              <a:defRPr sz="6600">
                <a:solidFill>
                  <a:srgbClr val="005595"/>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rgbClr val="005595"/>
                </a:solidFill>
              </a:defRPr>
            </a:lvl1pPr>
          </a:lstStyle>
          <a:p>
            <a:pPr lvl="0"/>
            <a:r>
              <a:rPr lang="sv-SE" dirty="0"/>
              <a:t>Föreläsarens namn</a:t>
            </a:r>
          </a:p>
        </p:txBody>
      </p:sp>
    </p:spTree>
    <p:extLst>
      <p:ext uri="{BB962C8B-B14F-4D97-AF65-F5344CB8AC3E}">
        <p14:creationId xmlns:p14="http://schemas.microsoft.com/office/powerpoint/2010/main" val="31563413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8834444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6609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BEF407AA-6FEB-4AA4-ABA1-D7FEB3170DAE}"/>
              </a:ext>
            </a:extLst>
          </p:cNvPr>
          <p:cNvSpPr/>
          <p:nvPr userDrawn="1"/>
        </p:nvSpPr>
        <p:spPr>
          <a:xfrm>
            <a:off x="0" y="675000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a:extLst>
              <a:ext uri="{FF2B5EF4-FFF2-40B4-BE49-F238E27FC236}">
                <a16:creationId xmlns:a16="http://schemas.microsoft.com/office/drawing/2014/main" id="{F939A46D-3932-4DC7-941F-C1698198BA32}"/>
              </a:ext>
            </a:extLst>
          </p:cNvPr>
          <p:cNvSpPr/>
          <p:nvPr userDrawn="1"/>
        </p:nvSpPr>
        <p:spPr>
          <a:xfrm>
            <a:off x="0" y="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320240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991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1">
            <a:extLst>
              <a:ext uri="{FF2B5EF4-FFF2-40B4-BE49-F238E27FC236}">
                <a16:creationId xmlns:a16="http://schemas.microsoft.com/office/drawing/2014/main" id="{447A75C6-0784-4D19-ABF6-7499E2EEBF5B}"/>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sp>
        <p:nvSpPr>
          <p:cNvPr id="9" name="Platshållare för text 6">
            <a:extLst>
              <a:ext uri="{FF2B5EF4-FFF2-40B4-BE49-F238E27FC236}">
                <a16:creationId xmlns:a16="http://schemas.microsoft.com/office/drawing/2014/main" id="{366452E0-59A2-414D-A1B5-00EEA3A5BD5C}"/>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35277536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A6BBE06-E1D2-4DEB-8107-609B0E055CB3}"/>
              </a:ext>
            </a:extLst>
          </p:cNvPr>
          <p:cNvSpPr/>
          <p:nvPr userDrawn="1"/>
        </p:nvSpPr>
        <p:spPr>
          <a:xfrm>
            <a:off x="0" y="675000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C3C9FFB1-EF78-464E-9A03-486B36CFEADC}"/>
              </a:ext>
            </a:extLst>
          </p:cNvPr>
          <p:cNvSpPr/>
          <p:nvPr userDrawn="1"/>
        </p:nvSpPr>
        <p:spPr>
          <a:xfrm>
            <a:off x="0" y="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rmAutofit/>
          </a:bodyPr>
          <a:lstStyle>
            <a:lvl1pPr algn="ctr">
              <a:defRPr sz="6600">
                <a:solidFill>
                  <a:srgbClr val="A90074"/>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rgbClr val="A90074"/>
                </a:solidFill>
              </a:defRPr>
            </a:lvl1pPr>
          </a:lstStyle>
          <a:p>
            <a:pPr lvl="0"/>
            <a:r>
              <a:rPr lang="sv-SE" dirty="0"/>
              <a:t>Föreläsarens namn</a:t>
            </a:r>
          </a:p>
        </p:txBody>
      </p:sp>
    </p:spTree>
    <p:extLst>
      <p:ext uri="{BB962C8B-B14F-4D97-AF65-F5344CB8AC3E}">
        <p14:creationId xmlns:p14="http://schemas.microsoft.com/office/powerpoint/2010/main" val="39330446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1" y="2129544"/>
            <a:ext cx="7351472" cy="3795768"/>
          </a:xfrm>
        </p:spPr>
        <p:txBody>
          <a:bodyPr/>
          <a:lstStyle>
            <a:lvl1pPr>
              <a:spcAft>
                <a:spcPts val="0"/>
              </a:spcAft>
              <a:defRPr>
                <a:solidFill>
                  <a:schemeClr val="tx1"/>
                </a:solidFill>
              </a:defRPr>
            </a:lvl1pPr>
            <a:lvl2pPr>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44264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Rubrik och innehåll_Juniskär">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3DD84944-0F1B-C2F7-DA92-69CC699DC1FD}"/>
              </a:ext>
            </a:extLst>
          </p:cNvPr>
          <p:cNvSpPr/>
          <p:nvPr userDrawn="1"/>
        </p:nvSpPr>
        <p:spPr>
          <a:xfrm>
            <a:off x="0" y="1"/>
            <a:ext cx="12192000" cy="685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7D278E9D-DBFC-050A-75FC-F99FA230B209}"/>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1" y="2129544"/>
            <a:ext cx="7351472" cy="3814056"/>
          </a:xfrm>
        </p:spPr>
        <p:txBody>
          <a:bodyPr/>
          <a:lstStyle>
            <a:lvl1pPr marL="0" indent="0">
              <a:spcAft>
                <a:spcPts val="0"/>
              </a:spcAft>
              <a:buClrTx/>
              <a:buFontTx/>
              <a:buNone/>
              <a:defRPr>
                <a:solidFill>
                  <a:schemeClr val="bg1"/>
                </a:solidFill>
              </a:defRPr>
            </a:lvl1pPr>
            <a:lvl2pPr>
              <a:spcAft>
                <a:spcPts val="0"/>
              </a:spcAft>
              <a:defRPr>
                <a:solidFill>
                  <a:schemeClr val="bg1"/>
                </a:solidFill>
              </a:defRPr>
            </a:lvl2pPr>
            <a:lvl3pPr>
              <a:spcAft>
                <a:spcPts val="0"/>
              </a:spcAft>
              <a:defRPr>
                <a:solidFill>
                  <a:schemeClr val="bg1"/>
                </a:solidFill>
              </a:defRPr>
            </a:lvl3pPr>
            <a:lvl4pPr>
              <a:spcAft>
                <a:spcPts val="0"/>
              </a:spcAft>
              <a:defRPr>
                <a:solidFill>
                  <a:schemeClr val="bg1"/>
                </a:solidFill>
              </a:defRPr>
            </a:lvl4pPr>
            <a:lvl5pPr>
              <a:spcAft>
                <a:spcPts val="0"/>
              </a:spcAft>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1414821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42845" cy="316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42845" cy="504016"/>
          </a:xfrm>
        </p:spPr>
        <p:txBody>
          <a:bodyPr>
            <a:normAutofit/>
          </a:bodyPr>
          <a:lstStyle>
            <a:lvl1pPr>
              <a:defRPr sz="2800" b="1"/>
            </a:lvl1pPr>
          </a:lstStyle>
          <a:p>
            <a:pPr lvl="0"/>
            <a:r>
              <a:rPr lang="sv-SE" dirty="0"/>
              <a:t>Underrubrik</a:t>
            </a:r>
          </a:p>
        </p:txBody>
      </p:sp>
    </p:spTree>
    <p:extLst>
      <p:ext uri="{BB962C8B-B14F-4D97-AF65-F5344CB8AC3E}">
        <p14:creationId xmlns:p14="http://schemas.microsoft.com/office/powerpoint/2010/main" val="31640585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Juniskär">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FC3B898F-6653-6BB4-6F0A-0135C871ADC9}"/>
              </a:ext>
            </a:extLst>
          </p:cNvPr>
          <p:cNvSpPr/>
          <p:nvPr userDrawn="1"/>
        </p:nvSpPr>
        <p:spPr>
          <a:xfrm>
            <a:off x="0" y="1"/>
            <a:ext cx="12192000" cy="685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86A05FFC-78D4-0718-CC2B-54E97B80A6B0}"/>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42845" cy="3168000"/>
          </a:xfrm>
        </p:spPr>
        <p:txBody>
          <a:bodyPr/>
          <a:lstStyle>
            <a:lvl1pPr marL="0" indent="0">
              <a:buClrTx/>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42845" cy="504016"/>
          </a:xfrm>
        </p:spPr>
        <p:txBody>
          <a:bodyPr>
            <a:normAutofit/>
          </a:bodyPr>
          <a:lstStyle>
            <a:lvl1pPr>
              <a:defRPr sz="2800" b="1">
                <a:solidFill>
                  <a:schemeClr val="bg1"/>
                </a:solidFill>
              </a:defRPr>
            </a:lvl1pPr>
          </a:lstStyle>
          <a:p>
            <a:pPr lvl="0"/>
            <a:r>
              <a:rPr lang="sv-SE" dirty="0"/>
              <a:t>Underrubrik</a:t>
            </a:r>
          </a:p>
        </p:txBody>
      </p:sp>
    </p:spTree>
    <p:extLst>
      <p:ext uri="{BB962C8B-B14F-4D97-AF65-F5344CB8AC3E}">
        <p14:creationId xmlns:p14="http://schemas.microsoft.com/office/powerpoint/2010/main" val="826264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1" y="2129544"/>
            <a:ext cx="7360098" cy="3814056"/>
          </a:xfrm>
        </p:spPr>
        <p:txBody>
          <a:bodyPr/>
          <a:lstStyle>
            <a:lvl1pPr marL="0" indent="0">
              <a:spcAft>
                <a:spcPts val="0"/>
              </a:spcAft>
              <a:buSzPct val="120000"/>
              <a:buFontTx/>
              <a:buNone/>
              <a:defRPr>
                <a:solidFill>
                  <a:schemeClr val="tx1"/>
                </a:solidFill>
              </a:defRPr>
            </a:lvl1pPr>
            <a:lvl2pPr marL="625475" indent="-249238">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7544880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16651660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4059940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8017975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endParaRPr lang="sv-SE"/>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16551064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2384177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461469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36690C8-D603-45AB-B584-6082E16A803F}"/>
              </a:ext>
            </a:extLst>
          </p:cNvPr>
          <p:cNvSpPr/>
          <p:nvPr userDrawn="1"/>
        </p:nvSpPr>
        <p:spPr>
          <a:xfrm>
            <a:off x="0" y="675000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a:extLst>
              <a:ext uri="{FF2B5EF4-FFF2-40B4-BE49-F238E27FC236}">
                <a16:creationId xmlns:a16="http://schemas.microsoft.com/office/drawing/2014/main" id="{E5221148-9284-40DD-9398-A3D0EF08914E}"/>
              </a:ext>
            </a:extLst>
          </p:cNvPr>
          <p:cNvSpPr/>
          <p:nvPr userDrawn="1"/>
        </p:nvSpPr>
        <p:spPr>
          <a:xfrm>
            <a:off x="0" y="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232789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11169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1">
            <a:extLst>
              <a:ext uri="{FF2B5EF4-FFF2-40B4-BE49-F238E27FC236}">
                <a16:creationId xmlns:a16="http://schemas.microsoft.com/office/drawing/2014/main" id="{E8957FE6-D3A7-40E9-8A23-E1787916B749}"/>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sp>
        <p:nvSpPr>
          <p:cNvPr id="9" name="Platshållare för text 6">
            <a:extLst>
              <a:ext uri="{FF2B5EF4-FFF2-40B4-BE49-F238E27FC236}">
                <a16:creationId xmlns:a16="http://schemas.microsoft.com/office/drawing/2014/main" id="{A0424E9A-6F13-43D8-A70F-AA451FCE1261}"/>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75273226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3A6BBE06-E1D2-4DEB-8107-609B0E055CB3}"/>
              </a:ext>
            </a:extLst>
          </p:cNvPr>
          <p:cNvSpPr/>
          <p:nvPr userDrawn="1"/>
        </p:nvSpPr>
        <p:spPr>
          <a:xfrm>
            <a:off x="0" y="675000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C3C9FFB1-EF78-464E-9A03-486B36CFEADC}"/>
              </a:ext>
            </a:extLst>
          </p:cNvPr>
          <p:cNvSpPr/>
          <p:nvPr userDrawn="1"/>
        </p:nvSpPr>
        <p:spPr>
          <a:xfrm>
            <a:off x="0" y="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rmAutofit/>
          </a:bodyPr>
          <a:lstStyle>
            <a:lvl1pPr algn="ctr">
              <a:defRPr sz="6600">
                <a:solidFill>
                  <a:srgbClr val="00733B"/>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rgbClr val="00733B"/>
                </a:solidFill>
              </a:defRPr>
            </a:lvl1pPr>
          </a:lstStyle>
          <a:p>
            <a:pPr lvl="0"/>
            <a:r>
              <a:rPr lang="sv-SE" dirty="0"/>
              <a:t>Föreläsarens namn</a:t>
            </a:r>
          </a:p>
        </p:txBody>
      </p:sp>
    </p:spTree>
    <p:extLst>
      <p:ext uri="{BB962C8B-B14F-4D97-AF65-F5344CB8AC3E}">
        <p14:creationId xmlns:p14="http://schemas.microsoft.com/office/powerpoint/2010/main" val="2686725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_Vattjom">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a:extLst>
              <a:ext uri="{FF2B5EF4-FFF2-40B4-BE49-F238E27FC236}">
                <a16:creationId xmlns:a16="http://schemas.microsoft.com/office/drawing/2014/main" id="{F5247E9D-EC4F-9172-E349-DD136BAD5228}"/>
              </a:ext>
            </a:extLst>
          </p:cNvPr>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a:extLst>
              <a:ext uri="{FF2B5EF4-FFF2-40B4-BE49-F238E27FC236}">
                <a16:creationId xmlns:a16="http://schemas.microsoft.com/office/drawing/2014/main" id="{980BC5D6-54CF-C701-5F41-B1027DDAE520}"/>
              </a:ext>
            </a:extLst>
          </p:cNvPr>
          <p:cNvSpPr>
            <a:spLocks noGrp="1"/>
          </p:cNvSpPr>
          <p:nvPr>
            <p:ph idx="1"/>
          </p:nvPr>
        </p:nvSpPr>
        <p:spPr>
          <a:xfrm>
            <a:off x="1620001" y="2129544"/>
            <a:ext cx="7360098" cy="3823200"/>
          </a:xfrm>
        </p:spPr>
        <p:txBody>
          <a:bodyPr/>
          <a:lstStyle>
            <a:lvl1pPr marL="0" indent="0">
              <a:spcAft>
                <a:spcPts val="0"/>
              </a:spcAft>
              <a:buClrTx/>
              <a:buSzPct val="120000"/>
              <a:buFontTx/>
              <a:buNone/>
              <a:defRPr>
                <a:solidFill>
                  <a:schemeClr val="bg1"/>
                </a:solidFill>
              </a:defRPr>
            </a:lvl1pPr>
            <a:lvl2pPr marL="625475" indent="-249238">
              <a:spcAft>
                <a:spcPts val="0"/>
              </a:spcAft>
              <a:buClrTx/>
              <a:defRPr>
                <a:solidFill>
                  <a:schemeClr val="bg1"/>
                </a:solidFill>
              </a:defRPr>
            </a:lvl2pPr>
            <a:lvl3pPr>
              <a:spcAft>
                <a:spcPts val="0"/>
              </a:spcAft>
              <a:buClrTx/>
              <a:defRPr>
                <a:solidFill>
                  <a:schemeClr val="bg1"/>
                </a:solidFill>
              </a:defRPr>
            </a:lvl3pPr>
            <a:lvl4pPr>
              <a:spcAft>
                <a:spcPts val="0"/>
              </a:spcAft>
              <a:buClrTx/>
              <a:defRPr>
                <a:solidFill>
                  <a:schemeClr val="bg1"/>
                </a:solidFill>
              </a:defRPr>
            </a:lvl4pPr>
            <a:lvl5pPr>
              <a:spcAft>
                <a:spcPts val="0"/>
              </a:spcAft>
              <a:buClrTx/>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7863475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129544"/>
            <a:ext cx="7385977" cy="3841488"/>
          </a:xfrm>
        </p:spPr>
        <p:txBody>
          <a:bodyPr/>
          <a:lstStyle>
            <a:lvl1pPr>
              <a:spcAft>
                <a:spcPts val="0"/>
              </a:spcAft>
              <a:defRPr>
                <a:solidFill>
                  <a:schemeClr val="tx1"/>
                </a:solidFill>
              </a:defRPr>
            </a:lvl1pPr>
            <a:lvl2pPr>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4961734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Rubrik och innehåll_Grönst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758ABB2-5BCB-1B93-3CC3-647C50873CAC}"/>
              </a:ext>
            </a:extLst>
          </p:cNvPr>
          <p:cNvSpPr/>
          <p:nvPr userDrawn="1"/>
        </p:nvSpPr>
        <p:spPr>
          <a:xfrm>
            <a:off x="0" y="1"/>
            <a:ext cx="12192000" cy="685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3A55C69F-2F1B-087A-D874-A314FFDD912E}"/>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129544"/>
            <a:ext cx="7385977" cy="3841488"/>
          </a:xfrm>
        </p:spPr>
        <p:txBody>
          <a:bodyPr/>
          <a:lstStyle>
            <a:lvl1pPr marL="0" indent="0">
              <a:spcAft>
                <a:spcPts val="0"/>
              </a:spcAft>
              <a:buClrTx/>
              <a:buFontTx/>
              <a:buNone/>
              <a:defRPr>
                <a:solidFill>
                  <a:schemeClr val="bg1"/>
                </a:solidFill>
              </a:defRPr>
            </a:lvl1pPr>
            <a:lvl2pPr>
              <a:spcAft>
                <a:spcPts val="0"/>
              </a:spcAft>
              <a:defRPr>
                <a:solidFill>
                  <a:schemeClr val="bg1"/>
                </a:solidFill>
              </a:defRPr>
            </a:lvl2pPr>
            <a:lvl3pPr>
              <a:spcAft>
                <a:spcPts val="0"/>
              </a:spcAft>
              <a:defRPr>
                <a:solidFill>
                  <a:schemeClr val="bg1"/>
                </a:solidFill>
              </a:defRPr>
            </a:lvl3pPr>
            <a:lvl4pPr>
              <a:spcAft>
                <a:spcPts val="0"/>
              </a:spcAft>
              <a:defRPr>
                <a:solidFill>
                  <a:schemeClr val="bg1"/>
                </a:solidFill>
              </a:defRPr>
            </a:lvl4pPr>
            <a:lvl5pPr>
              <a:spcAft>
                <a:spcPts val="0"/>
              </a:spcAft>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27317053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60098" cy="316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60098"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31756447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Grönst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AFD0B13-4F15-2E3A-47EC-836FB771B2E0}"/>
              </a:ext>
            </a:extLst>
          </p:cNvPr>
          <p:cNvSpPr/>
          <p:nvPr userDrawn="1"/>
        </p:nvSpPr>
        <p:spPr>
          <a:xfrm>
            <a:off x="0" y="1"/>
            <a:ext cx="12192000" cy="685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3C76544E-4C77-752B-6DB3-BCDEE94F0E91}"/>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60098" cy="3168000"/>
          </a:xfrm>
        </p:spPr>
        <p:txBody>
          <a:bodyPr/>
          <a:lstStyle>
            <a:lvl1pPr marL="0" indent="0">
              <a:buClrTx/>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60098" cy="504016"/>
          </a:xfrm>
        </p:spPr>
        <p:txBody>
          <a:bodyPr>
            <a:normAutofit/>
          </a:bodyPr>
          <a:lstStyle>
            <a:lvl1pPr>
              <a:defRPr sz="2800" b="1">
                <a:solidFill>
                  <a:schemeClr val="bg1"/>
                </a:solidFill>
                <a:latin typeface="+mj-lt"/>
              </a:defRPr>
            </a:lvl1pPr>
          </a:lstStyle>
          <a:p>
            <a:pPr lvl="0"/>
            <a:r>
              <a:rPr lang="sv-SE" dirty="0"/>
              <a:t>Underrubrik</a:t>
            </a:r>
          </a:p>
        </p:txBody>
      </p:sp>
    </p:spTree>
    <p:extLst>
      <p:ext uri="{BB962C8B-B14F-4D97-AF65-F5344CB8AC3E}">
        <p14:creationId xmlns:p14="http://schemas.microsoft.com/office/powerpoint/2010/main" val="23812014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41229883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40366676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319706114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endParaRPr lang="sv-SE"/>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48463557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196057383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31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168064329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bg>
      <p:bgPr>
        <a:solidFill>
          <a:schemeClr val="bg1"/>
        </a:solidFill>
        <a:effectLst/>
      </p:bgPr>
    </p:bg>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A25C2B9A-52D2-4741-A121-F9BF693F193E}"/>
              </a:ext>
            </a:extLst>
          </p:cNvPr>
          <p:cNvSpPr/>
          <p:nvPr userDrawn="1"/>
        </p:nvSpPr>
        <p:spPr>
          <a:xfrm>
            <a:off x="0" y="675000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a:extLst>
              <a:ext uri="{FF2B5EF4-FFF2-40B4-BE49-F238E27FC236}">
                <a16:creationId xmlns:a16="http://schemas.microsoft.com/office/drawing/2014/main" id="{430E2616-09DA-4952-B7DF-2A89CAB49DA7}"/>
              </a:ext>
            </a:extLst>
          </p:cNvPr>
          <p:cNvSpPr/>
          <p:nvPr userDrawn="1"/>
        </p:nvSpPr>
        <p:spPr>
          <a:xfrm>
            <a:off x="0" y="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69666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775258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1">
            <a:extLst>
              <a:ext uri="{FF2B5EF4-FFF2-40B4-BE49-F238E27FC236}">
                <a16:creationId xmlns:a16="http://schemas.microsoft.com/office/drawing/2014/main" id="{4DBAC48C-33B1-4137-B86B-E2C544D594EE}"/>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sp>
        <p:nvSpPr>
          <p:cNvPr id="9" name="Platshållare för text 6">
            <a:extLst>
              <a:ext uri="{FF2B5EF4-FFF2-40B4-BE49-F238E27FC236}">
                <a16:creationId xmlns:a16="http://schemas.microsoft.com/office/drawing/2014/main" id="{EEEBD76D-3D48-45E4-BE9E-75EB2065FB82}"/>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613234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tx1"/>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tx1"/>
                </a:solidFill>
              </a:defRPr>
            </a:lvl1pPr>
          </a:lstStyle>
          <a:p>
            <a:pPr lvl="0"/>
            <a:r>
              <a:rPr lang="sv-SE" dirty="0"/>
              <a:t>Föreläsarens namn</a:t>
            </a:r>
          </a:p>
        </p:txBody>
      </p:sp>
    </p:spTree>
    <p:extLst>
      <p:ext uri="{BB962C8B-B14F-4D97-AF65-F5344CB8AC3E}">
        <p14:creationId xmlns:p14="http://schemas.microsoft.com/office/powerpoint/2010/main" val="15227765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1" y="2129544"/>
            <a:ext cx="7360098" cy="3823200"/>
          </a:xfrm>
        </p:spPr>
        <p:txBody>
          <a:bodyPr/>
          <a:lstStyle>
            <a:lvl1pPr>
              <a:spcAft>
                <a:spcPts val="0"/>
              </a:spcAft>
              <a:defRPr>
                <a:solidFill>
                  <a:schemeClr val="tx1"/>
                </a:solidFill>
              </a:defRPr>
            </a:lvl1pPr>
            <a:lvl2pPr>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7617258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Rubrik och innehåll_Svart">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3072E65-1598-70C9-394D-3704D9D5C79E}"/>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39260CAE-2478-7BD7-EDC2-FA4FEFA732CD}"/>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1" y="2129544"/>
            <a:ext cx="7360098" cy="3823200"/>
          </a:xfrm>
        </p:spPr>
        <p:txBody>
          <a:bodyPr/>
          <a:lstStyle>
            <a:lvl1pPr marL="0" indent="0">
              <a:spcAft>
                <a:spcPts val="0"/>
              </a:spcAft>
              <a:buFontTx/>
              <a:buNone/>
              <a:defRPr>
                <a:solidFill>
                  <a:schemeClr val="bg1"/>
                </a:solidFill>
              </a:defRPr>
            </a:lvl1pPr>
            <a:lvl2pPr>
              <a:spcAft>
                <a:spcPts val="0"/>
              </a:spcAft>
              <a:defRPr>
                <a:solidFill>
                  <a:schemeClr val="bg1"/>
                </a:solidFill>
              </a:defRPr>
            </a:lvl2pPr>
            <a:lvl3pPr>
              <a:spcAft>
                <a:spcPts val="0"/>
              </a:spcAft>
              <a:defRPr>
                <a:solidFill>
                  <a:schemeClr val="bg1"/>
                </a:solidFill>
              </a:defRPr>
            </a:lvl3pPr>
            <a:lvl4pPr>
              <a:spcAft>
                <a:spcPts val="0"/>
              </a:spcAft>
              <a:defRPr>
                <a:solidFill>
                  <a:schemeClr val="bg1"/>
                </a:solidFill>
              </a:defRPr>
            </a:lvl4pPr>
            <a:lvl5pPr>
              <a:spcAft>
                <a:spcPts val="0"/>
              </a:spcAft>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16799655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8576458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Svart">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531A5BD7-275A-6AF8-E44E-2C4046B365D7}"/>
              </a:ext>
            </a:extLst>
          </p:cNvPr>
          <p:cNvSpPr/>
          <p:nvPr userDrawn="1"/>
        </p:nvSpPr>
        <p:spPr>
          <a:xfrm>
            <a:off x="0" y="1"/>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6531F7DA-67E2-4DF3-C416-E50AB47595A0}"/>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marL="0" indent="0">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solidFill>
                  <a:schemeClr val="bg1"/>
                </a:solidFill>
                <a:latin typeface="+mj-lt"/>
              </a:defRPr>
            </a:lvl1pPr>
          </a:lstStyle>
          <a:p>
            <a:pPr lvl="0"/>
            <a:r>
              <a:rPr lang="sv-SE" dirty="0"/>
              <a:t>Underrubrik</a:t>
            </a:r>
          </a:p>
        </p:txBody>
      </p:sp>
    </p:spTree>
    <p:extLst>
      <p:ext uri="{BB962C8B-B14F-4D97-AF65-F5344CB8AC3E}">
        <p14:creationId xmlns:p14="http://schemas.microsoft.com/office/powerpoint/2010/main" val="187778325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348767507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357427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Vattjom">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5E1F1C1-D682-A520-94D8-4E28E543647C}"/>
              </a:ext>
            </a:extLst>
          </p:cNvPr>
          <p:cNvSpPr/>
          <p:nvPr userDrawn="1"/>
        </p:nvSpPr>
        <p:spPr>
          <a:xfrm>
            <a:off x="0" y="1"/>
            <a:ext cx="12192000" cy="685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37E6FD54-610D-A019-B84E-EBA1B7CE8853}"/>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marL="0" indent="0">
              <a:buClrTx/>
              <a:buFontTx/>
              <a:buNone/>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solidFill>
                  <a:schemeClr val="bg1"/>
                </a:solidFill>
                <a:latin typeface="+mj-lt"/>
              </a:defRPr>
            </a:lvl1pPr>
          </a:lstStyle>
          <a:p>
            <a:pPr lvl="0"/>
            <a:r>
              <a:rPr lang="sv-SE" dirty="0"/>
              <a:t>Underrubrik</a:t>
            </a:r>
          </a:p>
        </p:txBody>
      </p:sp>
    </p:spTree>
    <p:extLst>
      <p:ext uri="{BB962C8B-B14F-4D97-AF65-F5344CB8AC3E}">
        <p14:creationId xmlns:p14="http://schemas.microsoft.com/office/powerpoint/2010/main" val="270287302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28413038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endParaRPr lang="sv-SE"/>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2504616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6050632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31772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EBD57C5-BEB9-91DC-EE9B-5448325F9BC0}"/>
              </a:ext>
            </a:extLst>
          </p:cNvPr>
          <p:cNvSpPr/>
          <p:nvPr userDrawn="1"/>
        </p:nvSpPr>
        <p:spPr>
          <a:xfrm>
            <a:off x="0" y="6750000"/>
            <a:ext cx="1219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ktangel 2">
            <a:extLst>
              <a:ext uri="{FF2B5EF4-FFF2-40B4-BE49-F238E27FC236}">
                <a16:creationId xmlns:a16="http://schemas.microsoft.com/office/drawing/2014/main" id="{8B9FA480-6C08-F04D-8DB3-EBBE761025D5}"/>
              </a:ext>
            </a:extLst>
          </p:cNvPr>
          <p:cNvSpPr/>
          <p:nvPr userDrawn="1"/>
        </p:nvSpPr>
        <p:spPr>
          <a:xfrm>
            <a:off x="0" y="0"/>
            <a:ext cx="1219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801949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Startbild, stor logotyp">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Picture 2">
            <a:extLst>
              <a:ext uri="{FF2B5EF4-FFF2-40B4-BE49-F238E27FC236}">
                <a16:creationId xmlns:a16="http://schemas.microsoft.com/office/drawing/2014/main" id="{76E8157E-9B3B-401D-8D97-737AF86D9266}"/>
              </a:ex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p:blipFill>
        <p:spPr bwMode="auto">
          <a:xfrm>
            <a:off x="3707350" y="2076450"/>
            <a:ext cx="4777300" cy="189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9809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Startbild med huvudrubrik">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01E6BD56-4AF5-41DA-92A9-56239A5D8B18}"/>
              </a:ext>
            </a:extLst>
          </p:cNvPr>
          <p:cNvSpPr/>
          <p:nvPr userDrawn="1"/>
        </p:nvSpPr>
        <p:spPr>
          <a:xfrm>
            <a:off x="0" y="1"/>
            <a:ext cx="12192000" cy="685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a:extLst>
              <a:ext uri="{FF2B5EF4-FFF2-40B4-BE49-F238E27FC236}">
                <a16:creationId xmlns:a16="http://schemas.microsoft.com/office/drawing/2014/main" id="{B4C64690-89DE-44C1-BF9C-8052E3E9B17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1">
            <a:extLst>
              <a:ext uri="{FF2B5EF4-FFF2-40B4-BE49-F238E27FC236}">
                <a16:creationId xmlns:a16="http://schemas.microsoft.com/office/drawing/2014/main" id="{4DBAC48C-33B1-4137-B86B-E2C544D594EE}"/>
              </a:ext>
            </a:extLst>
          </p:cNvPr>
          <p:cNvSpPr>
            <a:spLocks noGrp="1"/>
          </p:cNvSpPr>
          <p:nvPr>
            <p:ph type="title" hasCustomPrompt="1"/>
          </p:nvPr>
        </p:nvSpPr>
        <p:spPr>
          <a:xfrm>
            <a:off x="696279" y="1440000"/>
            <a:ext cx="10300800" cy="2124000"/>
          </a:xfrm>
        </p:spPr>
        <p:txBody>
          <a:bodyPr anchor="b">
            <a:normAutofit/>
          </a:bodyPr>
          <a:lstStyle>
            <a:lvl1pPr algn="ctr">
              <a:defRPr sz="6600">
                <a:solidFill>
                  <a:schemeClr val="bg1"/>
                </a:solidFill>
              </a:defRPr>
            </a:lvl1pPr>
          </a:lstStyle>
          <a:p>
            <a:r>
              <a:rPr lang="sv-SE" dirty="0"/>
              <a:t>Huvudrubrik</a:t>
            </a:r>
          </a:p>
        </p:txBody>
      </p:sp>
      <p:sp>
        <p:nvSpPr>
          <p:cNvPr id="9" name="Platshållare för text 6">
            <a:extLst>
              <a:ext uri="{FF2B5EF4-FFF2-40B4-BE49-F238E27FC236}">
                <a16:creationId xmlns:a16="http://schemas.microsoft.com/office/drawing/2014/main" id="{EEEBD76D-3D48-45E4-BE9E-75EB2065FB82}"/>
              </a:ext>
            </a:extLst>
          </p:cNvPr>
          <p:cNvSpPr>
            <a:spLocks noGrp="1"/>
          </p:cNvSpPr>
          <p:nvPr>
            <p:ph type="body" sz="quarter" idx="10" hasCustomPrompt="1"/>
          </p:nvPr>
        </p:nvSpPr>
        <p:spPr>
          <a:xfrm>
            <a:off x="697379" y="3960000"/>
            <a:ext cx="10299700" cy="523220"/>
          </a:xfrm>
        </p:spPr>
        <p:txBody>
          <a:bodyPr>
            <a:spAutoFit/>
          </a:bodyPr>
          <a:lstStyle>
            <a:lvl1pPr algn="ctr">
              <a:defRPr sz="2800" b="0">
                <a:solidFill>
                  <a:schemeClr val="bg1"/>
                </a:solidFill>
              </a:defRPr>
            </a:lvl1pPr>
          </a:lstStyle>
          <a:p>
            <a:pPr lvl="0"/>
            <a:r>
              <a:rPr lang="sv-SE" dirty="0"/>
              <a:t>Föreläsarens namn</a:t>
            </a:r>
          </a:p>
        </p:txBody>
      </p:sp>
    </p:spTree>
    <p:extLst>
      <p:ext uri="{BB962C8B-B14F-4D97-AF65-F5344CB8AC3E}">
        <p14:creationId xmlns:p14="http://schemas.microsoft.com/office/powerpoint/2010/main" val="132614149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Huvudrubrik">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81CF33C5-5A6B-4FCC-B331-A8A1E2D88DAA}"/>
              </a:ext>
            </a:extLst>
          </p:cNvPr>
          <p:cNvSpPr>
            <a:spLocks noGrp="1"/>
          </p:cNvSpPr>
          <p:nvPr>
            <p:ph type="title" hasCustomPrompt="1"/>
          </p:nvPr>
        </p:nvSpPr>
        <p:spPr>
          <a:xfrm>
            <a:off x="696279" y="1440000"/>
            <a:ext cx="10300800" cy="2124000"/>
          </a:xfrm>
        </p:spPr>
        <p:txBody>
          <a:bodyPr anchor="b">
            <a:noAutofit/>
          </a:bodyPr>
          <a:lstStyle>
            <a:lvl1pPr algn="ctr">
              <a:defRPr sz="6600">
                <a:solidFill>
                  <a:schemeClr val="tx1"/>
                </a:solidFill>
              </a:defRPr>
            </a:lvl1pPr>
          </a:lstStyle>
          <a:p>
            <a:r>
              <a:rPr lang="sv-SE" dirty="0"/>
              <a:t>Huvudrubrik</a:t>
            </a:r>
          </a:p>
        </p:txBody>
      </p:sp>
      <p:sp>
        <p:nvSpPr>
          <p:cNvPr id="11" name="Platshållare för text 6">
            <a:extLst>
              <a:ext uri="{FF2B5EF4-FFF2-40B4-BE49-F238E27FC236}">
                <a16:creationId xmlns:a16="http://schemas.microsoft.com/office/drawing/2014/main" id="{314C9A51-2007-4482-9769-A30513FF0466}"/>
              </a:ext>
            </a:extLst>
          </p:cNvPr>
          <p:cNvSpPr>
            <a:spLocks noGrp="1"/>
          </p:cNvSpPr>
          <p:nvPr>
            <p:ph type="body" sz="quarter" idx="10" hasCustomPrompt="1"/>
          </p:nvPr>
        </p:nvSpPr>
        <p:spPr>
          <a:xfrm>
            <a:off x="697379" y="3960000"/>
            <a:ext cx="10299700" cy="504016"/>
          </a:xfrm>
        </p:spPr>
        <p:txBody>
          <a:bodyPr>
            <a:normAutofit/>
          </a:bodyPr>
          <a:lstStyle>
            <a:lvl1pPr algn="ctr">
              <a:defRPr sz="2800" b="0">
                <a:solidFill>
                  <a:schemeClr val="tx1"/>
                </a:solidFill>
              </a:defRPr>
            </a:lvl1pPr>
          </a:lstStyle>
          <a:p>
            <a:pPr lvl="0"/>
            <a:r>
              <a:rPr lang="sv-SE" dirty="0"/>
              <a:t>Föreläsarens namn</a:t>
            </a:r>
          </a:p>
        </p:txBody>
      </p:sp>
    </p:spTree>
    <p:extLst>
      <p:ext uri="{BB962C8B-B14F-4D97-AF65-F5344CB8AC3E}">
        <p14:creationId xmlns:p14="http://schemas.microsoft.com/office/powerpoint/2010/main" val="40160902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1" y="2129544"/>
            <a:ext cx="7360098" cy="3786624"/>
          </a:xfrm>
        </p:spPr>
        <p:txBody>
          <a:bodyPr/>
          <a:lstStyle>
            <a:lvl1pPr>
              <a:spcAft>
                <a:spcPts val="0"/>
              </a:spcAft>
              <a:defRPr>
                <a:solidFill>
                  <a:schemeClr val="tx1"/>
                </a:solidFill>
              </a:defRPr>
            </a:lvl1pPr>
            <a:lvl2pPr>
              <a:spcAft>
                <a:spcPts val="0"/>
              </a:spcAft>
              <a:defRPr>
                <a:solidFill>
                  <a:schemeClr val="tx1"/>
                </a:solidFill>
              </a:defRPr>
            </a:lvl2pPr>
            <a:lvl3pPr>
              <a:spcAft>
                <a:spcPts val="0"/>
              </a:spcAft>
              <a:defRPr>
                <a:solidFill>
                  <a:schemeClr val="tx1"/>
                </a:solidFill>
              </a:defRPr>
            </a:lvl3pPr>
            <a:lvl4pPr>
              <a:spcAft>
                <a:spcPts val="0"/>
              </a:spcAft>
              <a:defRPr>
                <a:solidFill>
                  <a:schemeClr val="tx1"/>
                </a:solidFill>
              </a:defRPr>
            </a:lvl4pPr>
            <a:lvl5pPr>
              <a:spcAft>
                <a:spcPts val="0"/>
              </a:spcAft>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73168557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Rubrik och innehåll_Mörkgrå">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907FB3BE-7333-AB25-E26E-249578D7558F}"/>
              </a:ext>
            </a:extLst>
          </p:cNvPr>
          <p:cNvSpPr/>
          <p:nvPr userDrawn="1"/>
        </p:nvSpPr>
        <p:spPr>
          <a:xfrm>
            <a:off x="0" y="1"/>
            <a:ext cx="12192000" cy="685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D2654577-D7C3-20C8-499D-7D9701D42D5E}"/>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80396"/>
            <a:ext cx="9696598"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1" y="2129544"/>
            <a:ext cx="7360098" cy="3786624"/>
          </a:xfrm>
        </p:spPr>
        <p:txBody>
          <a:bodyPr/>
          <a:lstStyle>
            <a:lvl1pPr marL="0" indent="0">
              <a:spcAft>
                <a:spcPts val="0"/>
              </a:spcAft>
              <a:buClrTx/>
              <a:buFontTx/>
              <a:buNone/>
              <a:defRPr>
                <a:solidFill>
                  <a:schemeClr val="bg1"/>
                </a:solidFill>
              </a:defRPr>
            </a:lvl1pPr>
            <a:lvl2pPr>
              <a:spcAft>
                <a:spcPts val="0"/>
              </a:spcAft>
              <a:defRPr>
                <a:solidFill>
                  <a:schemeClr val="bg1"/>
                </a:solidFill>
              </a:defRPr>
            </a:lvl2pPr>
            <a:lvl3pPr>
              <a:spcAft>
                <a:spcPts val="0"/>
              </a:spcAft>
              <a:defRPr>
                <a:solidFill>
                  <a:schemeClr val="bg1"/>
                </a:solidFill>
              </a:defRPr>
            </a:lvl3pPr>
            <a:lvl4pPr>
              <a:spcAft>
                <a:spcPts val="0"/>
              </a:spcAft>
              <a:defRPr>
                <a:solidFill>
                  <a:schemeClr val="bg1"/>
                </a:solidFill>
              </a:defRPr>
            </a:lvl4pPr>
            <a:lvl5pPr>
              <a:spcAft>
                <a:spcPts val="0"/>
              </a:spcAft>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034667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marL="0" indent="0">
              <a:buClr>
                <a:srgbClr val="005595"/>
              </a:buClr>
              <a:buFontTx/>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22125029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Rubrik, under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tx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369521948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Rubrik, underrubrik och innehåll_Mörkgrå">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9536920-1EC7-11EF-7574-F625DACA9C18}"/>
              </a:ext>
            </a:extLst>
          </p:cNvPr>
          <p:cNvSpPr/>
          <p:nvPr userDrawn="1"/>
        </p:nvSpPr>
        <p:spPr>
          <a:xfrm>
            <a:off x="0" y="1"/>
            <a:ext cx="12192000" cy="685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Picture 2">
            <a:extLst>
              <a:ext uri="{FF2B5EF4-FFF2-40B4-BE49-F238E27FC236}">
                <a16:creationId xmlns:a16="http://schemas.microsoft.com/office/drawing/2014/main" id="{D61C9016-0E65-677A-E5B3-CC9093E614D5}"/>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2" name="Rubrik 1"/>
          <p:cNvSpPr>
            <a:spLocks noGrp="1"/>
          </p:cNvSpPr>
          <p:nvPr>
            <p:ph type="title" hasCustomPrompt="1"/>
          </p:nvPr>
        </p:nvSpPr>
        <p:spPr>
          <a:xfrm>
            <a:off x="1620000" y="1079662"/>
            <a:ext cx="10300800" cy="830997"/>
          </a:xfrm>
        </p:spPr>
        <p:txBody>
          <a:bodyPr anchor="t">
            <a:noAutofit/>
          </a:bodyPr>
          <a:lstStyle>
            <a:lvl1pPr>
              <a:defRPr sz="4800">
                <a:solidFill>
                  <a:schemeClr val="bg1"/>
                </a:solidFill>
              </a:defRPr>
            </a:lvl1pPr>
          </a:lstStyle>
          <a:p>
            <a:r>
              <a:rPr lang="sv-SE" dirty="0"/>
              <a:t>Stor rubrik</a:t>
            </a:r>
          </a:p>
        </p:txBody>
      </p:sp>
      <p:sp>
        <p:nvSpPr>
          <p:cNvPr id="3" name="Platshållare för innehåll 2"/>
          <p:cNvSpPr>
            <a:spLocks noGrp="1"/>
          </p:cNvSpPr>
          <p:nvPr>
            <p:ph idx="1"/>
          </p:nvPr>
        </p:nvSpPr>
        <p:spPr>
          <a:xfrm>
            <a:off x="1620000" y="2772762"/>
            <a:ext cx="7351472" cy="3168000"/>
          </a:xfrm>
        </p:spPr>
        <p:txBody>
          <a:bodyPr/>
          <a:lstStyle>
            <a:lvl1pPr marL="0" indent="0">
              <a:buClrTx/>
              <a:buFontTx/>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text 6">
            <a:extLst>
              <a:ext uri="{FF2B5EF4-FFF2-40B4-BE49-F238E27FC236}">
                <a16:creationId xmlns:a16="http://schemas.microsoft.com/office/drawing/2014/main" id="{CEEAD15C-771E-410E-9DFF-90DF8AC26BC8}"/>
              </a:ext>
            </a:extLst>
          </p:cNvPr>
          <p:cNvSpPr>
            <a:spLocks noGrp="1"/>
          </p:cNvSpPr>
          <p:nvPr>
            <p:ph type="body" sz="quarter" idx="10" hasCustomPrompt="1"/>
          </p:nvPr>
        </p:nvSpPr>
        <p:spPr>
          <a:xfrm>
            <a:off x="1620000" y="2135263"/>
            <a:ext cx="7351472" cy="504016"/>
          </a:xfrm>
        </p:spPr>
        <p:txBody>
          <a:bodyPr>
            <a:normAutofit/>
          </a:bodyPr>
          <a:lstStyle>
            <a:lvl1pPr>
              <a:defRPr sz="2800" b="1">
                <a:solidFill>
                  <a:schemeClr val="bg1"/>
                </a:solidFill>
                <a:latin typeface="+mj-lt"/>
              </a:defRPr>
            </a:lvl1pPr>
          </a:lstStyle>
          <a:p>
            <a:pPr lvl="0"/>
            <a:r>
              <a:rPr lang="sv-SE" dirty="0"/>
              <a:t>Underrubrik</a:t>
            </a:r>
          </a:p>
        </p:txBody>
      </p:sp>
    </p:spTree>
    <p:extLst>
      <p:ext uri="{BB962C8B-B14F-4D97-AF65-F5344CB8AC3E}">
        <p14:creationId xmlns:p14="http://schemas.microsoft.com/office/powerpoint/2010/main" val="392019979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Rubrik med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1859"/>
            <a:ext cx="10668406" cy="830997"/>
          </a:xfrm>
        </p:spPr>
        <p:txBody>
          <a:bodyPr anchor="t">
            <a:noAutofit/>
          </a:bodyPr>
          <a:lstStyle>
            <a:lvl1pPr>
              <a:defRPr sz="4800">
                <a:solidFill>
                  <a:schemeClr val="tx1"/>
                </a:solidFill>
              </a:defRPr>
            </a:lvl1pPr>
          </a:lstStyle>
          <a:p>
            <a:r>
              <a:rPr lang="sv-SE" dirty="0"/>
              <a:t>Stor rubrik</a:t>
            </a:r>
          </a:p>
        </p:txBody>
      </p:sp>
    </p:spTree>
    <p:extLst>
      <p:ext uri="{BB962C8B-B14F-4D97-AF65-F5344CB8AC3E}">
        <p14:creationId xmlns:p14="http://schemas.microsoft.com/office/powerpoint/2010/main" val="59970164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23827778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Rubrik med underrubriker och två innehållsdelar">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216685" y="2760548"/>
            <a:ext cx="5148000" cy="297858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760548"/>
            <a:ext cx="5148000" cy="297858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8455"/>
            <a:ext cx="10668406" cy="830997"/>
          </a:xfrm>
        </p:spPr>
        <p:txBody>
          <a:bodyPr anchor="t">
            <a:noAutofit/>
          </a:bodyPr>
          <a:lstStyle>
            <a:lvl1pPr>
              <a:defRPr sz="4800">
                <a:solidFill>
                  <a:schemeClr val="tx1"/>
                </a:solidFill>
              </a:defRPr>
            </a:lvl1pPr>
          </a:lstStyle>
          <a:p>
            <a:r>
              <a:rPr lang="sv-SE" dirty="0"/>
              <a:t>Stor rubrik</a:t>
            </a:r>
          </a:p>
        </p:txBody>
      </p:sp>
      <p:sp>
        <p:nvSpPr>
          <p:cNvPr id="12" name="Platshållare för text 6">
            <a:extLst>
              <a:ext uri="{FF2B5EF4-FFF2-40B4-BE49-F238E27FC236}">
                <a16:creationId xmlns:a16="http://schemas.microsoft.com/office/drawing/2014/main" id="{26CF197C-6EB0-4975-B2CF-EC0A8F92F230}"/>
              </a:ext>
            </a:extLst>
          </p:cNvPr>
          <p:cNvSpPr>
            <a:spLocks noGrp="1"/>
          </p:cNvSpPr>
          <p:nvPr>
            <p:ph type="body" sz="quarter" idx="11" hasCustomPrompt="1"/>
          </p:nvPr>
        </p:nvSpPr>
        <p:spPr>
          <a:xfrm>
            <a:off x="696913" y="2144056"/>
            <a:ext cx="5136479" cy="504016"/>
          </a:xfrm>
        </p:spPr>
        <p:txBody>
          <a:bodyPr>
            <a:normAutofit/>
          </a:bodyPr>
          <a:lstStyle>
            <a:lvl1pPr>
              <a:defRPr sz="2800" b="1">
                <a:latin typeface="+mj-lt"/>
              </a:defRPr>
            </a:lvl1pPr>
          </a:lstStyle>
          <a:p>
            <a:pPr lvl="0"/>
            <a:r>
              <a:rPr lang="sv-SE" dirty="0"/>
              <a:t>Underrubrik</a:t>
            </a:r>
          </a:p>
        </p:txBody>
      </p:sp>
      <p:sp>
        <p:nvSpPr>
          <p:cNvPr id="13" name="Platshållare för text 6">
            <a:extLst>
              <a:ext uri="{FF2B5EF4-FFF2-40B4-BE49-F238E27FC236}">
                <a16:creationId xmlns:a16="http://schemas.microsoft.com/office/drawing/2014/main" id="{80B11EF0-43B9-4DC6-B3AC-54E02245B402}"/>
              </a:ext>
            </a:extLst>
          </p:cNvPr>
          <p:cNvSpPr>
            <a:spLocks noGrp="1"/>
          </p:cNvSpPr>
          <p:nvPr>
            <p:ph type="body" sz="quarter" idx="12" hasCustomPrompt="1"/>
          </p:nvPr>
        </p:nvSpPr>
        <p:spPr>
          <a:xfrm>
            <a:off x="6216685" y="2144056"/>
            <a:ext cx="5136479" cy="504016"/>
          </a:xfrm>
        </p:spPr>
        <p:txBody>
          <a:bodyPr>
            <a:normAutofit/>
          </a:bodyPr>
          <a:lstStyle>
            <a:lvl1pPr>
              <a:defRPr sz="2800" b="1">
                <a:latin typeface="+mj-lt"/>
              </a:defRPr>
            </a:lvl1pPr>
          </a:lstStyle>
          <a:p>
            <a:pPr lvl="0"/>
            <a:r>
              <a:rPr lang="sv-SE" dirty="0"/>
              <a:t>Underrubrik</a:t>
            </a:r>
          </a:p>
        </p:txBody>
      </p:sp>
    </p:spTree>
    <p:extLst>
      <p:ext uri="{BB962C8B-B14F-4D97-AF65-F5344CB8AC3E}">
        <p14:creationId xmlns:p14="http://schemas.microsoft.com/office/powerpoint/2010/main" val="333985364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Rubrik, innehåll, bild med bildtext">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40440"/>
            <a:ext cx="4157196" cy="3283598"/>
          </a:xfrm>
        </p:spPr>
        <p:txBody>
          <a:bodyPr/>
          <a:lstStyle>
            <a:lvl1pPr>
              <a:defRPr>
                <a:solidFill>
                  <a:schemeClr val="tx1"/>
                </a:solidFill>
                <a:latin typeface="+mn-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96279" y="1084060"/>
            <a:ext cx="10668406" cy="830997"/>
          </a:xfrm>
        </p:spPr>
        <p:txBody>
          <a:bodyPr anchor="t">
            <a:noAutofit/>
          </a:bodyPr>
          <a:lstStyle>
            <a:lvl1pPr>
              <a:defRPr sz="4800">
                <a:solidFill>
                  <a:schemeClr val="tx1"/>
                </a:solidFill>
              </a:defRPr>
            </a:lvl1pPr>
          </a:lstStyle>
          <a:p>
            <a:r>
              <a:rPr lang="sv-SE" dirty="0"/>
              <a:t>Stor rubrik</a:t>
            </a:r>
          </a:p>
        </p:txBody>
      </p:sp>
      <p:sp>
        <p:nvSpPr>
          <p:cNvPr id="4" name="Platshållare för bild 3">
            <a:extLst>
              <a:ext uri="{FF2B5EF4-FFF2-40B4-BE49-F238E27FC236}">
                <a16:creationId xmlns:a16="http://schemas.microsoft.com/office/drawing/2014/main" id="{269E3802-EC36-4D98-8F8C-9D2B2CCE8E92}"/>
              </a:ext>
            </a:extLst>
          </p:cNvPr>
          <p:cNvSpPr>
            <a:spLocks noGrp="1"/>
          </p:cNvSpPr>
          <p:nvPr>
            <p:ph type="pic" sz="quarter" idx="12"/>
          </p:nvPr>
        </p:nvSpPr>
        <p:spPr>
          <a:xfrm>
            <a:off x="5187820" y="2140439"/>
            <a:ext cx="6177093" cy="3190292"/>
          </a:xfrm>
        </p:spPr>
        <p:txBody>
          <a:bodyPr/>
          <a:lstStyle/>
          <a:p>
            <a:endParaRPr lang="sv-SE"/>
          </a:p>
        </p:txBody>
      </p:sp>
      <p:sp>
        <p:nvSpPr>
          <p:cNvPr id="10" name="Platshållare för text 9">
            <a:extLst>
              <a:ext uri="{FF2B5EF4-FFF2-40B4-BE49-F238E27FC236}">
                <a16:creationId xmlns:a16="http://schemas.microsoft.com/office/drawing/2014/main" id="{5D327990-B7B1-44BE-B2C8-29DFCA5BAD49}"/>
              </a:ext>
            </a:extLst>
          </p:cNvPr>
          <p:cNvSpPr>
            <a:spLocks noGrp="1"/>
          </p:cNvSpPr>
          <p:nvPr>
            <p:ph type="body" sz="quarter" idx="13" hasCustomPrompt="1"/>
          </p:nvPr>
        </p:nvSpPr>
        <p:spPr>
          <a:xfrm>
            <a:off x="5187950" y="5424037"/>
            <a:ext cx="6176963" cy="310502"/>
          </a:xfrm>
        </p:spPr>
        <p:txBody>
          <a:bodyPr>
            <a:normAutofit/>
          </a:bodyPr>
          <a:lstStyle>
            <a:lvl1pPr>
              <a:defRPr sz="1200"/>
            </a:lvl1pPr>
          </a:lstStyle>
          <a:p>
            <a:pPr lvl="0"/>
            <a:r>
              <a:rPr lang="sv-SE" dirty="0"/>
              <a:t>Bildtext</a:t>
            </a:r>
          </a:p>
        </p:txBody>
      </p:sp>
    </p:spTree>
    <p:extLst>
      <p:ext uri="{BB962C8B-B14F-4D97-AF65-F5344CB8AC3E}">
        <p14:creationId xmlns:p14="http://schemas.microsoft.com/office/powerpoint/2010/main" val="349470662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Helbild med rubrik och textfält">
    <p:spTree>
      <p:nvGrpSpPr>
        <p:cNvPr id="1" name=""/>
        <p:cNvGrpSpPr/>
        <p:nvPr/>
      </p:nvGrpSpPr>
      <p:grpSpPr>
        <a:xfrm>
          <a:off x="0" y="0"/>
          <a:ext cx="0" cy="0"/>
          <a:chOff x="0" y="0"/>
          <a:chExt cx="0" cy="0"/>
        </a:xfrm>
      </p:grpSpPr>
      <p:sp>
        <p:nvSpPr>
          <p:cNvPr id="7" name="Platshållare för bild 8">
            <a:extLst>
              <a:ext uri="{FF2B5EF4-FFF2-40B4-BE49-F238E27FC236}">
                <a16:creationId xmlns:a16="http://schemas.microsoft.com/office/drawing/2014/main" id="{07EA9E66-65D7-418F-8A2B-0118870F0E81}"/>
              </a:ext>
            </a:extLst>
          </p:cNvPr>
          <p:cNvSpPr>
            <a:spLocks noGrp="1" noChangeAspect="1"/>
          </p:cNvSpPr>
          <p:nvPr>
            <p:ph type="pic" sz="quarter" idx="10"/>
          </p:nvPr>
        </p:nvSpPr>
        <p:spPr>
          <a:xfrm>
            <a:off x="0" y="0"/>
            <a:ext cx="12191999" cy="6858000"/>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pic>
        <p:nvPicPr>
          <p:cNvPr id="5" name="Picture 2">
            <a:extLst>
              <a:ext uri="{FF2B5EF4-FFF2-40B4-BE49-F238E27FC236}">
                <a16:creationId xmlns:a16="http://schemas.microsoft.com/office/drawing/2014/main" id="{54EF030C-98EE-41C4-85A2-41351D68555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0000" y="6019200"/>
            <a:ext cx="1134000" cy="636333"/>
          </a:xfrm>
          <a:prstGeom prst="rect">
            <a:avLst/>
          </a:prstGeom>
          <a:noFill/>
          <a:extLst>
            <a:ext uri="{909E8E84-426E-40DD-AFC4-6F175D3DCCD1}">
              <a14:hiddenFill xmlns:a14="http://schemas.microsoft.com/office/drawing/2010/main">
                <a:solidFill>
                  <a:srgbClr val="FFFFFF"/>
                </a:solidFill>
              </a14:hiddenFill>
            </a:ext>
          </a:extLst>
        </p:spPr>
      </p:pic>
      <p:sp>
        <p:nvSpPr>
          <p:cNvPr id="4" name="Platshållare för innehåll 2">
            <a:extLst>
              <a:ext uri="{FF2B5EF4-FFF2-40B4-BE49-F238E27FC236}">
                <a16:creationId xmlns:a16="http://schemas.microsoft.com/office/drawing/2014/main" id="{44959575-E31F-450E-A10D-4FBFA3ABEA79}"/>
              </a:ext>
            </a:extLst>
          </p:cNvPr>
          <p:cNvSpPr>
            <a:spLocks noGrp="1"/>
          </p:cNvSpPr>
          <p:nvPr>
            <p:ph idx="11"/>
          </p:nvPr>
        </p:nvSpPr>
        <p:spPr>
          <a:xfrm>
            <a:off x="685392"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Rubrik 1">
            <a:extLst>
              <a:ext uri="{FF2B5EF4-FFF2-40B4-BE49-F238E27FC236}">
                <a16:creationId xmlns:a16="http://schemas.microsoft.com/office/drawing/2014/main" id="{BFC09A9E-9611-40D2-BAAB-83C54FD979BB}"/>
              </a:ext>
            </a:extLst>
          </p:cNvPr>
          <p:cNvSpPr>
            <a:spLocks noGrp="1"/>
          </p:cNvSpPr>
          <p:nvPr>
            <p:ph type="title" hasCustomPrompt="1"/>
          </p:nvPr>
        </p:nvSpPr>
        <p:spPr>
          <a:xfrm>
            <a:off x="677229" y="1081859"/>
            <a:ext cx="10562271" cy="830997"/>
          </a:xfrm>
        </p:spPr>
        <p:txBody>
          <a:bodyPr anchor="t">
            <a:noAutofit/>
          </a:bodyPr>
          <a:lstStyle>
            <a:lvl1pPr>
              <a:defRPr sz="4800">
                <a:solidFill>
                  <a:schemeClr val="bg1"/>
                </a:solidFill>
              </a:defRPr>
            </a:lvl1pPr>
          </a:lstStyle>
          <a:p>
            <a:r>
              <a:rPr lang="sv-SE" dirty="0"/>
              <a:t>Stor rubrik</a:t>
            </a:r>
          </a:p>
        </p:txBody>
      </p:sp>
      <p:sp>
        <p:nvSpPr>
          <p:cNvPr id="8" name="Platshållare för innehåll 2">
            <a:extLst>
              <a:ext uri="{FF2B5EF4-FFF2-40B4-BE49-F238E27FC236}">
                <a16:creationId xmlns:a16="http://schemas.microsoft.com/office/drawing/2014/main" id="{0694B888-03CE-43CA-8567-2126558A673F}"/>
              </a:ext>
            </a:extLst>
          </p:cNvPr>
          <p:cNvSpPr>
            <a:spLocks noGrp="1"/>
          </p:cNvSpPr>
          <p:nvPr>
            <p:ph idx="12"/>
          </p:nvPr>
        </p:nvSpPr>
        <p:spPr>
          <a:xfrm>
            <a:off x="6095999" y="2163413"/>
            <a:ext cx="5148000" cy="36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9820021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Tom sida med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85959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blank" preserve="1">
  <p:cSld name="Tom sida utan logotyp">
    <p:bg>
      <p:bgPr>
        <a:solidFill>
          <a:schemeClr val="bg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B87720E7-97EB-0A49-1945-0BD83C72376C}"/>
              </a:ext>
            </a:extLst>
          </p:cNvPr>
          <p:cNvSpPr/>
          <p:nvPr userDrawn="1"/>
        </p:nvSpPr>
        <p:spPr>
          <a:xfrm>
            <a:off x="0" y="6750000"/>
            <a:ext cx="12192000" cy="10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3D31D983-BC6C-EA20-137E-F8C07DA04D0D}"/>
              </a:ext>
            </a:extLst>
          </p:cNvPr>
          <p:cNvSpPr/>
          <p:nvPr userDrawn="1"/>
        </p:nvSpPr>
        <p:spPr>
          <a:xfrm>
            <a:off x="0" y="0"/>
            <a:ext cx="12192000" cy="10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279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text och halvsidesbild">
    <p:spTree>
      <p:nvGrpSpPr>
        <p:cNvPr id="1" name=""/>
        <p:cNvGrpSpPr/>
        <p:nvPr/>
      </p:nvGrpSpPr>
      <p:grpSpPr>
        <a:xfrm>
          <a:off x="0" y="0"/>
          <a:ext cx="0" cy="0"/>
          <a:chOff x="0" y="0"/>
          <a:chExt cx="0" cy="0"/>
        </a:xfrm>
      </p:grpSpPr>
      <p:sp>
        <p:nvSpPr>
          <p:cNvPr id="6" name="Platshållare för innehåll 2">
            <a:extLst>
              <a:ext uri="{FF2B5EF4-FFF2-40B4-BE49-F238E27FC236}">
                <a16:creationId xmlns:a16="http://schemas.microsoft.com/office/drawing/2014/main" id="{8C1D1BEA-1126-410C-8EA4-E8BA8863CC98}"/>
              </a:ext>
            </a:extLst>
          </p:cNvPr>
          <p:cNvSpPr>
            <a:spLocks noGrp="1"/>
          </p:cNvSpPr>
          <p:nvPr>
            <p:ph idx="10"/>
          </p:nvPr>
        </p:nvSpPr>
        <p:spPr>
          <a:xfrm>
            <a:off x="685392" y="2163413"/>
            <a:ext cx="5148000" cy="360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Rubrik 1">
            <a:extLst>
              <a:ext uri="{FF2B5EF4-FFF2-40B4-BE49-F238E27FC236}">
                <a16:creationId xmlns:a16="http://schemas.microsoft.com/office/drawing/2014/main" id="{826EB463-B9C4-4080-9C05-C74646B6E3B3}"/>
              </a:ext>
            </a:extLst>
          </p:cNvPr>
          <p:cNvSpPr>
            <a:spLocks noGrp="1"/>
          </p:cNvSpPr>
          <p:nvPr>
            <p:ph type="title" hasCustomPrompt="1"/>
          </p:nvPr>
        </p:nvSpPr>
        <p:spPr>
          <a:xfrm>
            <a:off x="677229" y="1081859"/>
            <a:ext cx="4332921" cy="830997"/>
          </a:xfrm>
        </p:spPr>
        <p:txBody>
          <a:bodyPr anchor="t">
            <a:noAutofit/>
          </a:bodyPr>
          <a:lstStyle>
            <a:lvl1pPr>
              <a:defRPr sz="4800">
                <a:solidFill>
                  <a:schemeClr val="tx1"/>
                </a:solidFill>
              </a:defRPr>
            </a:lvl1pPr>
          </a:lstStyle>
          <a:p>
            <a:r>
              <a:rPr lang="sv-SE" dirty="0"/>
              <a:t>Stor rubrik</a:t>
            </a:r>
          </a:p>
        </p:txBody>
      </p:sp>
      <p:sp>
        <p:nvSpPr>
          <p:cNvPr id="5" name="Platshållare för bild 8">
            <a:extLst>
              <a:ext uri="{FF2B5EF4-FFF2-40B4-BE49-F238E27FC236}">
                <a16:creationId xmlns:a16="http://schemas.microsoft.com/office/drawing/2014/main" id="{EA151660-1EB1-453C-A071-B8178E411439}"/>
              </a:ext>
            </a:extLst>
          </p:cNvPr>
          <p:cNvSpPr>
            <a:spLocks noGrp="1" noChangeAspect="1"/>
          </p:cNvSpPr>
          <p:nvPr>
            <p:ph type="pic" sz="quarter" idx="11"/>
          </p:nvPr>
        </p:nvSpPr>
        <p:spPr>
          <a:xfrm>
            <a:off x="6096000" y="114300"/>
            <a:ext cx="6095999" cy="6626469"/>
          </a:xfrm>
          <a:solidFill>
            <a:srgbClr val="1D2325"/>
          </a:solidFill>
        </p:spPr>
        <p:txBody>
          <a:bodyPr wrap="square" anchor="t" anchorCtr="1"/>
          <a:lstStyle>
            <a:lvl1pPr marL="0">
              <a:lnSpc>
                <a:spcPts val="2160"/>
              </a:lnSpc>
              <a:spcBef>
                <a:spcPts val="1680"/>
              </a:spcBef>
              <a:defRPr>
                <a:solidFill>
                  <a:srgbClr val="596D74"/>
                </a:solidFill>
              </a:defRPr>
            </a:lvl1pPr>
          </a:lstStyle>
          <a:p>
            <a:r>
              <a:rPr lang="sv-SE"/>
              <a:t>Klicka på ikonen för att lägga till en bild</a:t>
            </a:r>
            <a:endParaRPr lang="sv-SE" dirty="0"/>
          </a:p>
        </p:txBody>
      </p:sp>
    </p:spTree>
    <p:extLst>
      <p:ext uri="{BB962C8B-B14F-4D97-AF65-F5344CB8AC3E}">
        <p14:creationId xmlns:p14="http://schemas.microsoft.com/office/powerpoint/2010/main" val="77399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6" Type="http://schemas.openxmlformats.org/officeDocument/2006/relationships/image" Target="../media/image1.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theme" Target="../theme/theme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6" Type="http://schemas.openxmlformats.org/officeDocument/2006/relationships/image" Target="../media/image1.png"/><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theme" Target="../theme/theme4.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6" Type="http://schemas.openxmlformats.org/officeDocument/2006/relationships/image" Target="../media/image1.png"/><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theme" Target="../theme/theme5.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slideLayout" Target="../slideLayouts/slideLayout6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6" Type="http://schemas.openxmlformats.org/officeDocument/2006/relationships/image" Target="../media/image1.png"/><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theme" Target="../theme/theme6.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slideLayout" Target="../slideLayouts/slideLayout7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6" Type="http://schemas.openxmlformats.org/officeDocument/2006/relationships/image" Target="../media/image1.png"/><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theme" Target="../theme/theme7.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a:p>
            <a:pPr lvl="4"/>
            <a:endParaRPr lang="sv-SE" dirty="0"/>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7"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12" name="Rektangel 11">
            <a:extLst>
              <a:ext uri="{FF2B5EF4-FFF2-40B4-BE49-F238E27FC236}">
                <a16:creationId xmlns:a16="http://schemas.microsoft.com/office/drawing/2014/main" id="{C662A5DF-32B7-4328-9C2E-AD7472183FC1}"/>
              </a:ext>
            </a:extLst>
          </p:cNvPr>
          <p:cNvSpPr/>
          <p:nvPr userDrawn="1"/>
        </p:nvSpPr>
        <p:spPr>
          <a:xfrm>
            <a:off x="0" y="675000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51D59ED-12A8-4DDA-8F5E-00B1E69F02C5}"/>
              </a:ext>
            </a:extLst>
          </p:cNvPr>
          <p:cNvSpPr/>
          <p:nvPr userDrawn="1"/>
        </p:nvSpPr>
        <p:spPr>
          <a:xfrm>
            <a:off x="0" y="0"/>
            <a:ext cx="12192000" cy="108000"/>
          </a:xfrm>
          <a:prstGeom prst="rect">
            <a:avLst/>
          </a:prstGeom>
          <a:solidFill>
            <a:srgbClr val="005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66311212"/>
      </p:ext>
    </p:extLst>
  </p:cSld>
  <p:clrMap bg1="lt1" tx1="dk1" bg2="lt2" tx2="dk2" accent1="accent1" accent2="accent2" accent3="accent3" accent4="accent4" accent5="accent5" accent6="accent6" hlink="hlink" folHlink="folHlink"/>
  <p:sldLayoutIdLst>
    <p:sldLayoutId id="2147483661" r:id="rId1"/>
    <p:sldLayoutId id="2147483686" r:id="rId2"/>
    <p:sldLayoutId id="2147483687" r:id="rId3"/>
    <p:sldLayoutId id="2147483664" r:id="rId4"/>
    <p:sldLayoutId id="2147483780" r:id="rId5"/>
    <p:sldLayoutId id="2147483683" r:id="rId6"/>
    <p:sldLayoutId id="2147483781" r:id="rId7"/>
    <p:sldLayoutId id="2147483679" r:id="rId8"/>
    <p:sldLayoutId id="2147483688" r:id="rId9"/>
    <p:sldLayoutId id="2147483684" r:id="rId10"/>
    <p:sldLayoutId id="2147483685" r:id="rId11"/>
    <p:sldLayoutId id="2147483689" r:id="rId12"/>
    <p:sldLayoutId id="2147483673" r:id="rId13"/>
    <p:sldLayoutId id="2147483748" r:id="rId14"/>
    <p:sldLayoutId id="2147483791" r:id="rId15"/>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
          <a:srgbClr val="005595"/>
        </a:buClr>
        <a:buSzPct val="120000"/>
        <a:buFontTx/>
        <a:buNone/>
        <a:defRPr sz="2000" kern="1200">
          <a:solidFill>
            <a:schemeClr val="tx1"/>
          </a:solidFill>
          <a:latin typeface="+mn-lt"/>
          <a:ea typeface="+mn-ea"/>
          <a:cs typeface="+mn-cs"/>
        </a:defRPr>
      </a:lvl1pPr>
      <a:lvl2pPr marL="719138" indent="-261938"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Tree>
    <p:extLst>
      <p:ext uri="{BB962C8B-B14F-4D97-AF65-F5344CB8AC3E}">
        <p14:creationId xmlns:p14="http://schemas.microsoft.com/office/powerpoint/2010/main" val="964099325"/>
      </p:ext>
    </p:extLst>
  </p:cSld>
  <p:clrMap bg1="lt1" tx1="dk1" bg2="lt2" tx2="dk2" accent1="accent1" accent2="accent2" accent3="accent3" accent4="accent4" accent5="accent5" accent6="accent6" hlink="hlink" folHlink="folHlink"/>
  <p:sldLayoutIdLst>
    <p:sldLayoutId id="2147483766" r:id="rId1"/>
    <p:sldLayoutId id="2147483762" r:id="rId2"/>
    <p:sldLayoutId id="2147483765" r:id="rId3"/>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
          <a:srgbClr val="005595"/>
        </a:buClr>
        <a:buFont typeface="Arial" panose="020B0604020202020204" pitchFamily="34" charset="0"/>
        <a:buNone/>
        <a:defRPr sz="2000" kern="1200">
          <a:solidFill>
            <a:schemeClr val="tx1"/>
          </a:solidFill>
          <a:latin typeface="+mn-lt"/>
          <a:ea typeface="+mn-ea"/>
          <a:cs typeface="+mn-cs"/>
        </a:defRPr>
      </a:lvl1pPr>
      <a:lvl2pPr marL="800100" indent="-342900" algn="l" defTabSz="914400" rtl="0" eaLnBrk="1" latinLnBrk="0" hangingPunct="1">
        <a:spcBef>
          <a:spcPct val="20000"/>
        </a:spcBef>
        <a:buClr>
          <a:srgbClr val="005595"/>
        </a:buClr>
        <a:buSzPct val="100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rgbClr val="005595"/>
        </a:buClr>
        <a:buSzPct val="100000"/>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005595"/>
        </a:buClr>
        <a:buSzPct val="100000"/>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005595"/>
        </a:buClr>
        <a:buSzPct val="100000"/>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6"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12" name="Rektangel 11">
            <a:extLst>
              <a:ext uri="{FF2B5EF4-FFF2-40B4-BE49-F238E27FC236}">
                <a16:creationId xmlns:a16="http://schemas.microsoft.com/office/drawing/2014/main" id="{C662A5DF-32B7-4328-9C2E-AD7472183FC1}"/>
              </a:ext>
            </a:extLst>
          </p:cNvPr>
          <p:cNvSpPr/>
          <p:nvPr userDrawn="1"/>
        </p:nvSpPr>
        <p:spPr>
          <a:xfrm>
            <a:off x="0" y="675000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51D59ED-12A8-4DDA-8F5E-00B1E69F02C5}"/>
              </a:ext>
            </a:extLst>
          </p:cNvPr>
          <p:cNvSpPr/>
          <p:nvPr userDrawn="1"/>
        </p:nvSpPr>
        <p:spPr>
          <a:xfrm>
            <a:off x="0" y="0"/>
            <a:ext cx="12192000" cy="108000"/>
          </a:xfrm>
          <a:prstGeom prst="rect">
            <a:avLst/>
          </a:prstGeom>
          <a:solidFill>
            <a:srgbClr val="5B1F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35948674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782" r:id="rId5"/>
    <p:sldLayoutId id="2147483696" r:id="rId6"/>
    <p:sldLayoutId id="2147483783" r:id="rId7"/>
    <p:sldLayoutId id="2147483697" r:id="rId8"/>
    <p:sldLayoutId id="2147483698" r:id="rId9"/>
    <p:sldLayoutId id="2147483699" r:id="rId10"/>
    <p:sldLayoutId id="2147483700" r:id="rId11"/>
    <p:sldLayoutId id="2147483701" r:id="rId12"/>
    <p:sldLayoutId id="2147483703" r:id="rId13"/>
    <p:sldLayoutId id="2147483749" r:id="rId14"/>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
          <a:srgbClr val="5B1F78"/>
        </a:buClr>
        <a:buSzPct val="120000"/>
        <a:buFontTx/>
        <a:buNone/>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6"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12" name="Rektangel 11">
            <a:extLst>
              <a:ext uri="{FF2B5EF4-FFF2-40B4-BE49-F238E27FC236}">
                <a16:creationId xmlns:a16="http://schemas.microsoft.com/office/drawing/2014/main" id="{C662A5DF-32B7-4328-9C2E-AD7472183FC1}"/>
              </a:ext>
            </a:extLst>
          </p:cNvPr>
          <p:cNvSpPr/>
          <p:nvPr userDrawn="1"/>
        </p:nvSpPr>
        <p:spPr>
          <a:xfrm>
            <a:off x="0" y="675000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51D59ED-12A8-4DDA-8F5E-00B1E69F02C5}"/>
              </a:ext>
            </a:extLst>
          </p:cNvPr>
          <p:cNvSpPr/>
          <p:nvPr userDrawn="1"/>
        </p:nvSpPr>
        <p:spPr>
          <a:xfrm>
            <a:off x="0" y="0"/>
            <a:ext cx="12192000" cy="108000"/>
          </a:xfrm>
          <a:prstGeom prst="rect">
            <a:avLst/>
          </a:prstGeom>
          <a:solidFill>
            <a:srgbClr val="A900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82287265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84" r:id="rId5"/>
    <p:sldLayoutId id="2147483710" r:id="rId6"/>
    <p:sldLayoutId id="2147483785" r:id="rId7"/>
    <p:sldLayoutId id="2147483711" r:id="rId8"/>
    <p:sldLayoutId id="2147483712" r:id="rId9"/>
    <p:sldLayoutId id="2147483713" r:id="rId10"/>
    <p:sldLayoutId id="2147483714" r:id="rId11"/>
    <p:sldLayoutId id="2147483715" r:id="rId12"/>
    <p:sldLayoutId id="2147483717" r:id="rId13"/>
    <p:sldLayoutId id="2147483718" r:id="rId14"/>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Clr>
          <a:srgbClr val="A90074"/>
        </a:buClr>
        <a:buSzPct val="120000"/>
        <a:buFontTx/>
        <a:buNone/>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6"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12" name="Rektangel 11">
            <a:extLst>
              <a:ext uri="{FF2B5EF4-FFF2-40B4-BE49-F238E27FC236}">
                <a16:creationId xmlns:a16="http://schemas.microsoft.com/office/drawing/2014/main" id="{C662A5DF-32B7-4328-9C2E-AD7472183FC1}"/>
              </a:ext>
            </a:extLst>
          </p:cNvPr>
          <p:cNvSpPr/>
          <p:nvPr userDrawn="1"/>
        </p:nvSpPr>
        <p:spPr>
          <a:xfrm>
            <a:off x="0" y="675000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ktangel 12">
            <a:extLst>
              <a:ext uri="{FF2B5EF4-FFF2-40B4-BE49-F238E27FC236}">
                <a16:creationId xmlns:a16="http://schemas.microsoft.com/office/drawing/2014/main" id="{D51D59ED-12A8-4DDA-8F5E-00B1E69F02C5}"/>
              </a:ext>
            </a:extLst>
          </p:cNvPr>
          <p:cNvSpPr/>
          <p:nvPr userDrawn="1"/>
        </p:nvSpPr>
        <p:spPr>
          <a:xfrm>
            <a:off x="0" y="0"/>
            <a:ext cx="12192000" cy="108000"/>
          </a:xfrm>
          <a:prstGeom prst="rect">
            <a:avLst/>
          </a:prstGeom>
          <a:solidFill>
            <a:srgbClr val="007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04452827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86" r:id="rId5"/>
    <p:sldLayoutId id="2147483724" r:id="rId6"/>
    <p:sldLayoutId id="2147483787" r:id="rId7"/>
    <p:sldLayoutId id="2147483725" r:id="rId8"/>
    <p:sldLayoutId id="2147483726" r:id="rId9"/>
    <p:sldLayoutId id="2147483727" r:id="rId10"/>
    <p:sldLayoutId id="2147483728" r:id="rId11"/>
    <p:sldLayoutId id="2147483729" r:id="rId12"/>
    <p:sldLayoutId id="2147483731" r:id="rId13"/>
    <p:sldLayoutId id="2147483732" r:id="rId14"/>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
          <a:srgbClr val="00733B"/>
        </a:buClr>
        <a:buSzPct val="120000"/>
        <a:buFontTx/>
        <a:buNone/>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6"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5" name="Rektangel 4">
            <a:extLst>
              <a:ext uri="{FF2B5EF4-FFF2-40B4-BE49-F238E27FC236}">
                <a16:creationId xmlns:a16="http://schemas.microsoft.com/office/drawing/2014/main" id="{451D2515-F919-3674-999D-947FE4F64968}"/>
              </a:ext>
            </a:extLst>
          </p:cNvPr>
          <p:cNvSpPr/>
          <p:nvPr userDrawn="1"/>
        </p:nvSpPr>
        <p:spPr>
          <a:xfrm>
            <a:off x="0" y="6750000"/>
            <a:ext cx="1219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20736AC2-5027-2185-1E88-3891A2F3C061}"/>
              </a:ext>
            </a:extLst>
          </p:cNvPr>
          <p:cNvSpPr/>
          <p:nvPr userDrawn="1"/>
        </p:nvSpPr>
        <p:spPr>
          <a:xfrm>
            <a:off x="0" y="0"/>
            <a:ext cx="12192000"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1395355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46" r:id="rId5"/>
    <p:sldLayoutId id="2147483738" r:id="rId6"/>
    <p:sldLayoutId id="2147483747" r:id="rId7"/>
    <p:sldLayoutId id="2147483739" r:id="rId8"/>
    <p:sldLayoutId id="2147483740" r:id="rId9"/>
    <p:sldLayoutId id="2147483741" r:id="rId10"/>
    <p:sldLayoutId id="2147483742" r:id="rId11"/>
    <p:sldLayoutId id="2147483743" r:id="rId12"/>
    <p:sldLayoutId id="2147483745" r:id="rId13"/>
    <p:sldLayoutId id="2147483790" r:id="rId14"/>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Tx/>
        <a:buSzPct val="120000"/>
        <a:buFontTx/>
        <a:buNone/>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113600" y="745200"/>
            <a:ext cx="10300800" cy="1382400"/>
          </a:xfrm>
          <a:prstGeom prst="rect">
            <a:avLst/>
          </a:prstGeom>
        </p:spPr>
        <p:txBody>
          <a:bodyPr vert="horz" lIns="91440" tIns="45720" rIns="91440" bIns="45720" rtlCol="0" anchor="b">
            <a:normAutofit/>
          </a:bodyPr>
          <a:lstStyle/>
          <a:p>
            <a:r>
              <a:rPr lang="sv-SE" dirty="0"/>
              <a:t>Klicka här för att ändra format</a:t>
            </a:r>
          </a:p>
        </p:txBody>
      </p:sp>
      <p:sp>
        <p:nvSpPr>
          <p:cNvPr id="3" name="Platshållare för text 2"/>
          <p:cNvSpPr>
            <a:spLocks noGrp="1"/>
          </p:cNvSpPr>
          <p:nvPr>
            <p:ph type="body" idx="1"/>
          </p:nvPr>
        </p:nvSpPr>
        <p:spPr>
          <a:xfrm>
            <a:off x="1113600" y="2235200"/>
            <a:ext cx="10300800" cy="307480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8772525" y="6356351"/>
            <a:ext cx="1238250" cy="365125"/>
          </a:xfrm>
          <a:prstGeom prst="rect">
            <a:avLst/>
          </a:prstGeom>
        </p:spPr>
        <p:txBody>
          <a:bodyPr vert="horz" lIns="91440" tIns="45720" rIns="91440" bIns="45720" rtlCol="0" anchor="ctr"/>
          <a:lstStyle>
            <a:lvl1pPr algn="r">
              <a:defRPr sz="1200">
                <a:solidFill>
                  <a:schemeClr val="tx1"/>
                </a:solidFill>
                <a:latin typeface="+mj-lt"/>
              </a:defRPr>
            </a:lvl1pPr>
          </a:lstStyle>
          <a:p>
            <a:fld id="{ED01AC40-106C-479C-837C-FC5DBFF071A1}" type="datetimeFigureOut">
              <a:rPr lang="sv-SE" smtClean="0"/>
              <a:pPr/>
              <a:t>2023-08-31</a:t>
            </a:fld>
            <a:endParaRPr lang="sv-SE" dirty="0"/>
          </a:p>
        </p:txBody>
      </p:sp>
      <p:sp>
        <p:nvSpPr>
          <p:cNvPr id="6" name="Platshållare för bildnummer 5"/>
          <p:cNvSpPr>
            <a:spLocks noGrp="1"/>
          </p:cNvSpPr>
          <p:nvPr>
            <p:ph type="sldNum" sz="quarter" idx="4"/>
          </p:nvPr>
        </p:nvSpPr>
        <p:spPr>
          <a:xfrm>
            <a:off x="10309273" y="6356351"/>
            <a:ext cx="1524000" cy="365125"/>
          </a:xfrm>
          <a:prstGeom prst="rect">
            <a:avLst/>
          </a:prstGeom>
        </p:spPr>
        <p:txBody>
          <a:bodyPr vert="horz" lIns="91440" tIns="45720" rIns="91440" bIns="45720" rtlCol="0" anchor="ctr"/>
          <a:lstStyle>
            <a:lvl1pPr algn="r">
              <a:defRPr sz="1200">
                <a:solidFill>
                  <a:schemeClr val="tx1"/>
                </a:solidFill>
                <a:latin typeface="+mj-lt"/>
              </a:defRPr>
            </a:lvl1pPr>
          </a:lstStyle>
          <a:p>
            <a:fld id="{4AC45130-9EDC-4574-B284-4B713FBC99A3}" type="slidenum">
              <a:rPr lang="sv-SE" smtClean="0"/>
              <a:t>‹#›</a:t>
            </a:fld>
            <a:endParaRPr lang="sv-SE"/>
          </a:p>
        </p:txBody>
      </p:sp>
      <p:sp>
        <p:nvSpPr>
          <p:cNvPr id="7" name="Vänster klammerparentes 6"/>
          <p:cNvSpPr/>
          <p:nvPr/>
        </p:nvSpPr>
        <p:spPr>
          <a:xfrm rot="5400000">
            <a:off x="6154187" y="-5274167"/>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8" name="Vänster klammerparentes 7"/>
          <p:cNvSpPr/>
          <p:nvPr/>
        </p:nvSpPr>
        <p:spPr>
          <a:xfrm rot="16200000" flipV="1">
            <a:off x="6181845" y="1821842"/>
            <a:ext cx="144000" cy="10300800"/>
          </a:xfrm>
          <a:prstGeom prst="leftBrac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9" name="textruta 8"/>
          <p:cNvSpPr txBox="1"/>
          <p:nvPr/>
        </p:nvSpPr>
        <p:spPr>
          <a:xfrm>
            <a:off x="5034407" y="-461664"/>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sp>
        <p:nvSpPr>
          <p:cNvPr id="10" name="textruta 9"/>
          <p:cNvSpPr txBox="1"/>
          <p:nvPr/>
        </p:nvSpPr>
        <p:spPr>
          <a:xfrm>
            <a:off x="5062066" y="7046758"/>
            <a:ext cx="1787669" cy="261610"/>
          </a:xfrm>
          <a:prstGeom prst="rect">
            <a:avLst/>
          </a:prstGeom>
          <a:noFill/>
        </p:spPr>
        <p:txBody>
          <a:bodyPr wrap="none" rtlCol="0">
            <a:spAutoFit/>
          </a:bodyPr>
          <a:lstStyle/>
          <a:p>
            <a:r>
              <a:rPr lang="sv-SE" sz="1100" dirty="0">
                <a:solidFill>
                  <a:schemeClr val="bg1">
                    <a:lumMod val="65000"/>
                  </a:schemeClr>
                </a:solidFill>
              </a:rPr>
              <a:t>Allt</a:t>
            </a:r>
            <a:r>
              <a:rPr lang="sv-SE" sz="1100" baseline="0" dirty="0">
                <a:solidFill>
                  <a:schemeClr val="bg1">
                    <a:lumMod val="65000"/>
                  </a:schemeClr>
                </a:solidFill>
              </a:rPr>
              <a:t> innehåll innanför ramen</a:t>
            </a:r>
            <a:endParaRPr lang="sv-SE" sz="1100" dirty="0">
              <a:solidFill>
                <a:schemeClr val="bg1">
                  <a:lumMod val="65000"/>
                </a:schemeClr>
              </a:solidFill>
            </a:endParaRPr>
          </a:p>
        </p:txBody>
      </p:sp>
      <p:pic>
        <p:nvPicPr>
          <p:cNvPr id="11" name="Bildobjekt 10" descr="En bild som visar text&#10;&#10;Automatiskt genererad beskrivning">
            <a:extLst>
              <a:ext uri="{FF2B5EF4-FFF2-40B4-BE49-F238E27FC236}">
                <a16:creationId xmlns:a16="http://schemas.microsoft.com/office/drawing/2014/main" id="{9FF0BBC4-4653-4E7E-AA68-83942C51454A}"/>
              </a:ext>
            </a:extLst>
          </p:cNvPr>
          <p:cNvPicPr>
            <a:picLocks noGrp="1" noRot="1" noChangeAspect="1" noMove="1" noResize="1" noEditPoints="1" noAdjustHandles="1" noChangeArrowheads="1" noChangeShapeType="1" noCrop="1"/>
          </p:cNvPicPr>
          <p:nvPr userDrawn="1"/>
        </p:nvPicPr>
        <p:blipFill>
          <a:blip r:embed="rId16" cstate="print">
            <a:extLst>
              <a:ext uri="{28A0092B-C50C-407E-A947-70E740481C1C}">
                <a14:useLocalDpi xmlns:a14="http://schemas.microsoft.com/office/drawing/2010/main" val="0"/>
              </a:ext>
            </a:extLst>
          </a:blip>
          <a:stretch>
            <a:fillRect/>
          </a:stretch>
        </p:blipFill>
        <p:spPr>
          <a:xfrm>
            <a:off x="358727" y="6018908"/>
            <a:ext cx="1133644" cy="636135"/>
          </a:xfrm>
          <a:prstGeom prst="rect">
            <a:avLst/>
          </a:prstGeom>
        </p:spPr>
      </p:pic>
      <p:sp>
        <p:nvSpPr>
          <p:cNvPr id="5" name="Rektangel 4">
            <a:extLst>
              <a:ext uri="{FF2B5EF4-FFF2-40B4-BE49-F238E27FC236}">
                <a16:creationId xmlns:a16="http://schemas.microsoft.com/office/drawing/2014/main" id="{57128E15-3876-DB4F-4C6D-6AAF194E94DD}"/>
              </a:ext>
            </a:extLst>
          </p:cNvPr>
          <p:cNvSpPr/>
          <p:nvPr userDrawn="1"/>
        </p:nvSpPr>
        <p:spPr>
          <a:xfrm>
            <a:off x="0" y="6750000"/>
            <a:ext cx="12192000" cy="10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5CBEF367-E91A-6C4D-3AB7-A9B897491033}"/>
              </a:ext>
            </a:extLst>
          </p:cNvPr>
          <p:cNvSpPr/>
          <p:nvPr userDrawn="1"/>
        </p:nvSpPr>
        <p:spPr>
          <a:xfrm>
            <a:off x="0" y="0"/>
            <a:ext cx="12192000" cy="108000"/>
          </a:xfrm>
          <a:prstGeom prst="rect">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81150215"/>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88" r:id="rId5"/>
    <p:sldLayoutId id="2147483772" r:id="rId6"/>
    <p:sldLayoutId id="2147483789" r:id="rId7"/>
    <p:sldLayoutId id="2147483773" r:id="rId8"/>
    <p:sldLayoutId id="2147483774" r:id="rId9"/>
    <p:sldLayoutId id="2147483775" r:id="rId10"/>
    <p:sldLayoutId id="2147483776" r:id="rId11"/>
    <p:sldLayoutId id="2147483777" r:id="rId12"/>
    <p:sldLayoutId id="2147483778" r:id="rId13"/>
    <p:sldLayoutId id="2147483779" r:id="rId14"/>
  </p:sldLayoutIdLst>
  <p:txStyles>
    <p:titleStyle>
      <a:lvl1pPr algn="l" defTabSz="914400" rtl="0" eaLnBrk="1" latinLnBrk="0" hangingPunct="1">
        <a:spcBef>
          <a:spcPct val="0"/>
        </a:spcBef>
        <a:buNone/>
        <a:defRPr sz="4800" b="1" kern="1200">
          <a:solidFill>
            <a:schemeClr val="tx1"/>
          </a:solidFill>
          <a:latin typeface="+mj-lt"/>
          <a:ea typeface="+mj-ea"/>
          <a:cs typeface="+mj-cs"/>
        </a:defRPr>
      </a:lvl1pPr>
    </p:titleStyle>
    <p:bodyStyle>
      <a:lvl1pPr marL="0" indent="0" algn="l" defTabSz="914400" rtl="0" eaLnBrk="1" latinLnBrk="0" hangingPunct="1">
        <a:spcBef>
          <a:spcPts val="1200"/>
        </a:spcBef>
        <a:buClr>
          <a:srgbClr val="4B4B4B"/>
        </a:buClr>
        <a:buSzPct val="120000"/>
        <a:buFontTx/>
        <a:buNone/>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Tx/>
        <a:buSzPct val="100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tveckling.sundsvall.se/modeller-och-metoder/projektmodellen/" TargetMode="External"/><Relationship Id="rId2" Type="http://schemas.openxmlformats.org/officeDocument/2006/relationships/hyperlink" Target="http://youtu.be/y7xIVRHf-sY"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0.xml"/><Relationship Id="rId7" Type="http://schemas.openxmlformats.org/officeDocument/2006/relationships/slide" Target="slide17.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slide" Target="slide18.xml"/><Relationship Id="rId5" Type="http://schemas.openxmlformats.org/officeDocument/2006/relationships/slide" Target="slide12.xml"/><Relationship Id="rId4" Type="http://schemas.openxmlformats.org/officeDocument/2006/relationships/slide" Target="slide19.xml"/><Relationship Id="rId9" Type="http://schemas.openxmlformats.org/officeDocument/2006/relationships/slide" Target="slide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8" Type="http://schemas.openxmlformats.org/officeDocument/2006/relationships/hyperlink" Target="http://utveckling.sundsvall.se/wp-content/uploads/2016/02/projekt-6-ovriga.dotx" TargetMode="External"/><Relationship Id="rId13" Type="http://schemas.openxmlformats.org/officeDocument/2006/relationships/hyperlink" Target="http://inloggad.sundsvall.se/PageFiles/1430/Version%201.8/Personkontrakt/Mall_personkontrakt_projledare.doc?epslanguage=sv" TargetMode="External"/><Relationship Id="rId3" Type="http://schemas.openxmlformats.org/officeDocument/2006/relationships/hyperlink" Target="http://inloggad.sundsvall.se/PageFiles/1430/Version%201.8/Styrandedokument/Mall_projektdirektiv_1.8_.dot?epslanguage=sv" TargetMode="External"/><Relationship Id="rId7" Type="http://schemas.openxmlformats.org/officeDocument/2006/relationships/hyperlink" Target="http://inloggad.sundsvall.se/PageFiles/1430/Version%201.8/Styrandedokument/Mall_Statusrapport_1.8.doc?epslanguage=sv" TargetMode="External"/><Relationship Id="rId12" Type="http://schemas.openxmlformats.org/officeDocument/2006/relationships/hyperlink" Target="http://inloggad.sundsvall.se/PageFiles/1430/Version%201.8/Personkontrakt/Mall_personkontrakt_styrgrupp.doc?epslanguage=sv" TargetMode="External"/><Relationship Id="rId2" Type="http://schemas.openxmlformats.org/officeDocument/2006/relationships/hyperlink" Target="http://utveckling.sundsvall.se/wp-content/uploads/2019/02/projekt-1-direktiv-v2-0.dotx" TargetMode="External"/><Relationship Id="rId1" Type="http://schemas.openxmlformats.org/officeDocument/2006/relationships/slideLayout" Target="../slideLayouts/slideLayout4.xml"/><Relationship Id="rId6" Type="http://schemas.openxmlformats.org/officeDocument/2006/relationships/hyperlink" Target="http://utveckling.sundsvall.se/wp-content/uploads/2019/02/projekt-3-statusrapport-v2-0.dotx" TargetMode="External"/><Relationship Id="rId11" Type="http://schemas.openxmlformats.org/officeDocument/2006/relationships/hyperlink" Target="http://inloggad.sundsvall.se/PageFiles/1430/Version%201.8/Styrandedokument/Mall_Slutrapport_1.8.doc?epslanguage=sv" TargetMode="External"/><Relationship Id="rId5" Type="http://schemas.openxmlformats.org/officeDocument/2006/relationships/hyperlink" Target="http://inloggad.sundsvall.se/PageFiles/1430/Version%201.8/Styrandedokument/Mall_Projektplan_1.8.doc?epslanguage=sv" TargetMode="External"/><Relationship Id="rId15" Type="http://schemas.openxmlformats.org/officeDocument/2006/relationships/hyperlink" Target="http://inloggad.sundsvall.se/PageFiles/1430/Version%201.8/Verktygslada/Mall_&#228;ndringsbeg&#228;ran.doc?epslanguage=sv" TargetMode="External"/><Relationship Id="rId10" Type="http://schemas.openxmlformats.org/officeDocument/2006/relationships/hyperlink" Target="http://utveckling.sundsvall.se/wp-content/uploads/2019/02/projekt-4-slutrapport-v2-0.dotx" TargetMode="External"/><Relationship Id="rId4" Type="http://schemas.openxmlformats.org/officeDocument/2006/relationships/hyperlink" Target="http://utveckling.sundsvall.se/wp-content/uploads/2019/02/projekt-2-plan-v2-0.dotx" TargetMode="External"/><Relationship Id="rId9" Type="http://schemas.openxmlformats.org/officeDocument/2006/relationships/hyperlink" Target="http://inloggad.sundsvall.se/PageFiles/1430/Version%201.8/Styrandedokument/Mall_Restlista_1.8.xls?epslanguage=sv" TargetMode="External"/><Relationship Id="rId14" Type="http://schemas.openxmlformats.org/officeDocument/2006/relationships/hyperlink" Target="http://inloggad.sundsvall.se/PageFiles/1430/Version%201.8/Personkontrakt/Mall_personkontrakt_medlem.doc?epslanguage=sv"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utveckling.sundsvall.se/wp-content/uploads/2019/04/ndringslogg.xlsx" TargetMode="External"/><Relationship Id="rId3" Type="http://schemas.openxmlformats.org/officeDocument/2006/relationships/hyperlink" Target="http://utveckling.sundsvall.se/wp-content/uploads/2016/02/mall_tids-_-och_resursplan.ods" TargetMode="External"/><Relationship Id="rId7" Type="http://schemas.openxmlformats.org/officeDocument/2006/relationships/hyperlink" Target="http://utveckling.sundsvall.se/wp-content/uploads/2016/02/projekt-5-forstudie.dotx" TargetMode="External"/><Relationship Id="rId2" Type="http://schemas.openxmlformats.org/officeDocument/2006/relationships/hyperlink" Target="http://utveckling.sundsvall.se/wp-content/uploads/2016/02/mall_tids-_och_resursplan_excel.xls" TargetMode="External"/><Relationship Id="rId1" Type="http://schemas.openxmlformats.org/officeDocument/2006/relationships/slideLayout" Target="../slideLayouts/slideLayout4.xml"/><Relationship Id="rId6" Type="http://schemas.openxmlformats.org/officeDocument/2006/relationships/hyperlink" Target="http://utveckling.sundsvall.se/wp-content/uploads/2016/02/projekt-6-ovriga.dotx" TargetMode="External"/><Relationship Id="rId11" Type="http://schemas.openxmlformats.org/officeDocument/2006/relationships/hyperlink" Target="http://utveckling.sundsvall.se/wp-content/uploads/2019/02/bedomningsmodell.pptx" TargetMode="External"/><Relationship Id="rId5" Type="http://schemas.openxmlformats.org/officeDocument/2006/relationships/hyperlink" Target="http://inloggad.sundsvall.se/PageFiles/1430/Version%201.8/Verktygslada/Mall_intressentlista.doc?epslanguage=sv" TargetMode="External"/><Relationship Id="rId10" Type="http://schemas.openxmlformats.org/officeDocument/2006/relationships/hyperlink" Target="http://inloggad.sundsvall.se/PageFiles/1430/Version%201.8/Verktygslada/&#228;ndringshanteringsprocessen.ppt?epslanguage=sv" TargetMode="External"/><Relationship Id="rId4" Type="http://schemas.openxmlformats.org/officeDocument/2006/relationships/hyperlink" Target="http://utveckling.sundsvall.se/wp-content/uploads/2016/02/projekt-7-ovriga-liggande.dotx" TargetMode="External"/><Relationship Id="rId9" Type="http://schemas.openxmlformats.org/officeDocument/2006/relationships/hyperlink" Target="http://inloggad.sundsvall.se/PageFiles/1430/Version%201.7/Verktygslada/&#214;ppna%20fr&#229;gor%20och%20aktiviteter.xls?epslanguage=s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1.bin"/><Relationship Id="rId1" Type="http://schemas.openxmlformats.org/officeDocument/2006/relationships/slideLayout" Target="../slideLayouts/slideLayout4.xml"/><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3" Type="http://schemas.openxmlformats.org/officeDocument/2006/relationships/hyperlink" Target="http://utveckling.sundsvall.se/wp-content/uploads/2019/04/ndringslogg.xlsx" TargetMode="External"/><Relationship Id="rId2" Type="http://schemas.openxmlformats.org/officeDocument/2006/relationships/image" Target="../media/image15.png"/><Relationship Id="rId1" Type="http://schemas.openxmlformats.org/officeDocument/2006/relationships/slideLayout" Target="../slideLayouts/slideLayout4.xml"/><Relationship Id="rId4" Type="http://schemas.openxmlformats.org/officeDocument/2006/relationships/hyperlink" Target="http://utveckling.sundsvall.se/wp-content/uploads/2016/02/projekt-6-ovriga.do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hyperlink" Target="http://utveckling.sundsvall.se/wp-content/uploads/2016/02/projekt-6-ovriga.dotx" TargetMode="External"/><Relationship Id="rId3" Type="http://schemas.openxmlformats.org/officeDocument/2006/relationships/hyperlink" Target="http://utveckling.sundsvall.se/wp-content/uploads/2019/02/projekt-2-plan-v2-0.dotx" TargetMode="External"/><Relationship Id="rId7" Type="http://schemas.openxmlformats.org/officeDocument/2006/relationships/hyperlink" Target="http://utveckling.sundsvall.se/wp-content/uploads/2019/02/projekt-3-statusrapport-v2-0.dot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inloggad.sundsvall.se/PageFiles/1430/Version%201.8/Styrandedokument/Mall_Statusrapport_1.8.doc?epslanguage=sv" TargetMode="External"/><Relationship Id="rId11" Type="http://schemas.openxmlformats.org/officeDocument/2006/relationships/hyperlink" Target="http://utveckling.sundsvall.se/wp-content/uploads/2019/02/projekt-0-specifikation-v2-0.dotx" TargetMode="External"/><Relationship Id="rId5" Type="http://schemas.openxmlformats.org/officeDocument/2006/relationships/hyperlink" Target="http://utveckling.sundsvall.se/wp-content/uploads/2019/02/projekt-1-direktiv-v2-0.dotx" TargetMode="External"/><Relationship Id="rId10" Type="http://schemas.openxmlformats.org/officeDocument/2006/relationships/slide" Target="slide2.xml"/><Relationship Id="rId4" Type="http://schemas.openxmlformats.org/officeDocument/2006/relationships/hyperlink" Target="http://utveckling.sundsvall.se/wp-content/uploads/2019/02/projekt-4-slutrapport-v2-0.dotx" TargetMode="External"/><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85522" y="1440000"/>
            <a:ext cx="11220956" cy="2124000"/>
          </a:xfrm>
        </p:spPr>
        <p:txBody>
          <a:bodyPr>
            <a:normAutofit/>
          </a:bodyPr>
          <a:lstStyle/>
          <a:p>
            <a:r>
              <a:rPr lang="sv-SE" sz="4800" dirty="0">
                <a:latin typeface="Raleway" pitchFamily="34" charset="0"/>
              </a:rPr>
              <a:t>Projektmodell </a:t>
            </a:r>
            <a:br>
              <a:rPr lang="sv-SE" sz="4800" dirty="0">
                <a:latin typeface="Raleway" pitchFamily="34" charset="0"/>
              </a:rPr>
            </a:br>
            <a:r>
              <a:rPr lang="sv-SE" sz="4800" dirty="0">
                <a:latin typeface="Raleway" pitchFamily="34" charset="0"/>
              </a:rPr>
              <a:t>Sundsvalls kommun</a:t>
            </a:r>
            <a:endParaRPr lang="sv-SE" sz="4800" dirty="0"/>
          </a:p>
        </p:txBody>
      </p:sp>
      <p:sp>
        <p:nvSpPr>
          <p:cNvPr id="3" name="Underrubrik 2"/>
          <p:cNvSpPr>
            <a:spLocks noGrp="1"/>
          </p:cNvSpPr>
          <p:nvPr>
            <p:ph type="body" sz="quarter" idx="10"/>
          </p:nvPr>
        </p:nvSpPr>
        <p:spPr>
          <a:xfrm>
            <a:off x="485522" y="3520036"/>
            <a:ext cx="11220956" cy="1836891"/>
          </a:xfrm>
        </p:spPr>
        <p:txBody>
          <a:bodyPr>
            <a:normAutofit fontScale="92500" lnSpcReduction="10000"/>
          </a:bodyPr>
          <a:lstStyle/>
          <a:p>
            <a:r>
              <a:rPr lang="sv-SE" sz="1600" dirty="0">
                <a:latin typeface="Raleway" pitchFamily="34" charset="0"/>
              </a:rPr>
              <a:t>Version 2.2</a:t>
            </a:r>
            <a:endParaRPr lang="sv-SE" sz="1600" dirty="0"/>
          </a:p>
          <a:p>
            <a:endParaRPr lang="sv-SE" sz="1600" dirty="0"/>
          </a:p>
          <a:p>
            <a:endParaRPr lang="sv-SE" sz="1600" dirty="0"/>
          </a:p>
          <a:p>
            <a:r>
              <a:rPr lang="sv-SE" sz="1600" dirty="0">
                <a:latin typeface="Raleway" pitchFamily="34" charset="0"/>
              </a:rPr>
              <a:t>Introduktionsfilm till projektmodellen, </a:t>
            </a:r>
            <a:r>
              <a:rPr lang="sv-SE" sz="1600" dirty="0">
                <a:latin typeface="Raleway" pitchFamily="34" charset="0"/>
                <a:hlinkClick r:id="rId2">
                  <a:extLst>
                    <a:ext uri="{A12FA001-AC4F-418D-AE19-62706E023703}">
                      <ahyp:hlinkClr xmlns:ahyp="http://schemas.microsoft.com/office/drawing/2018/hyperlinkcolor" val="tx"/>
                    </a:ext>
                  </a:extLst>
                </a:hlinkClick>
              </a:rPr>
              <a:t>klicka här</a:t>
            </a:r>
            <a:endParaRPr lang="sv-SE" sz="1600" dirty="0">
              <a:latin typeface="Raleway" pitchFamily="34" charset="0"/>
            </a:endParaRPr>
          </a:p>
          <a:p>
            <a:r>
              <a:rPr lang="sv-SE" sz="1600" dirty="0">
                <a:latin typeface="Raleway" pitchFamily="34" charset="0"/>
              </a:rPr>
              <a:t>Ladda ner mallar och se aktuella utbildningar, </a:t>
            </a:r>
            <a:r>
              <a:rPr lang="sv-SE" sz="1600" dirty="0">
                <a:latin typeface="Raleway" pitchFamily="34" charset="0"/>
                <a:hlinkClick r:id="rId3">
                  <a:extLst>
                    <a:ext uri="{A12FA001-AC4F-418D-AE19-62706E023703}">
                      <ahyp:hlinkClr xmlns:ahyp="http://schemas.microsoft.com/office/drawing/2018/hyperlinkcolor" val="tx"/>
                    </a:ext>
                  </a:extLst>
                </a:hlinkClick>
              </a:rPr>
              <a:t>klicka här</a:t>
            </a:r>
            <a:r>
              <a:rPr lang="sv-SE" sz="1600" dirty="0">
                <a:latin typeface="Raleway" pitchFamily="34" charset="0"/>
              </a:rPr>
              <a:t> </a:t>
            </a:r>
          </a:p>
        </p:txBody>
      </p:sp>
    </p:spTree>
    <p:extLst>
      <p:ext uri="{BB962C8B-B14F-4D97-AF65-F5344CB8AC3E}">
        <p14:creationId xmlns:p14="http://schemas.microsoft.com/office/powerpoint/2010/main" val="3736171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8789" y="678996"/>
            <a:ext cx="9696598" cy="830997"/>
          </a:xfrm>
        </p:spPr>
        <p:txBody>
          <a:bodyPr vert="horz" lIns="91440" tIns="45720" rIns="91440" bIns="45720" rtlCol="0" anchor="t">
            <a:normAutofit/>
          </a:bodyPr>
          <a:lstStyle/>
          <a:p>
            <a:r>
              <a:rPr lang="sv-SE" sz="4400" dirty="0"/>
              <a:t>Checklista Förberedelse</a:t>
            </a:r>
          </a:p>
        </p:txBody>
      </p:sp>
      <p:sp>
        <p:nvSpPr>
          <p:cNvPr id="7" name="Rectangle 2"/>
          <p:cNvSpPr txBox="1">
            <a:spLocks noChangeArrowheads="1"/>
          </p:cNvSpPr>
          <p:nvPr/>
        </p:nvSpPr>
        <p:spPr>
          <a:xfrm>
            <a:off x="957807" y="1730083"/>
            <a:ext cx="5501775" cy="4718342"/>
          </a:xfrm>
          <a:prstGeom prst="rect">
            <a:avLst/>
          </a:prstGeom>
          <a:ln/>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Effekt- och projektmål</a:t>
            </a:r>
            <a:r>
              <a:rPr lang="sv-SE" altLang="sv-SE" sz="1400" dirty="0">
                <a:latin typeface="+mn-lt"/>
              </a:rPr>
              <a:t> – Förväntade effekter och projektets mål är definierade, tydliga och mätbara. Projektets syfte ryms inom organisationens övergripande mål.</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Avgränsningar</a:t>
            </a:r>
            <a:r>
              <a:rPr lang="sv-SE" altLang="sv-SE" sz="1400" dirty="0">
                <a:latin typeface="+mn-lt"/>
              </a:rPr>
              <a:t> – Eventuella begränsningar har gjorts för att förenkla och tydliggöra projektets mål.</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Utgångspunkter</a:t>
            </a:r>
            <a:r>
              <a:rPr lang="sv-SE" altLang="sv-SE" sz="1400" dirty="0">
                <a:latin typeface="+mn-lt"/>
              </a:rPr>
              <a:t> – Underlag, beslut och styrande dokument som projektet ska utgå ifrån har identifierats.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Intressenter</a:t>
            </a:r>
            <a:r>
              <a:rPr lang="sv-SE" altLang="sv-SE" sz="1400" dirty="0">
                <a:latin typeface="+mn-lt"/>
              </a:rPr>
              <a:t> – Projektets intressenter har identifierats och deras behov har kartlagts.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Förankring</a:t>
            </a:r>
            <a:r>
              <a:rPr lang="sv-SE" altLang="sv-SE" sz="1400" dirty="0">
                <a:latin typeface="+mn-lt"/>
              </a:rPr>
              <a:t> – Projektet är förankrat hos intressenter och sponsorer.</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Beroenden</a:t>
            </a:r>
            <a:r>
              <a:rPr lang="sv-SE" altLang="sv-SE" sz="1400" dirty="0">
                <a:latin typeface="+mn-lt"/>
              </a:rPr>
              <a:t> – Projektet är koordinerat med annan verksamhet som påverkar projektet.</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Påverkan – </a:t>
            </a:r>
            <a:r>
              <a:rPr lang="sv-SE" altLang="sv-SE" sz="1400" dirty="0">
                <a:latin typeface="+mn-lt"/>
              </a:rPr>
              <a:t>Projektets påverkan på annan verksamhet bedöms kunna hanteras.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Risker</a:t>
            </a:r>
            <a:r>
              <a:rPr lang="sv-SE" altLang="sv-SE" sz="1400" dirty="0">
                <a:latin typeface="+mn-lt"/>
              </a:rPr>
              <a:t> – inom och utom projektet har identifierats och bedömts.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Tidsplan</a:t>
            </a:r>
            <a:r>
              <a:rPr lang="sv-SE" altLang="sv-SE" sz="1400" dirty="0">
                <a:latin typeface="+mn-lt"/>
              </a:rPr>
              <a:t> – Styrande tidpunkter har definierats och tidsplanen är realistisk.</a:t>
            </a:r>
          </a:p>
        </p:txBody>
      </p:sp>
      <p:sp>
        <p:nvSpPr>
          <p:cNvPr id="4" name="Rectangle 2">
            <a:extLst>
              <a:ext uri="{FF2B5EF4-FFF2-40B4-BE49-F238E27FC236}">
                <a16:creationId xmlns:a16="http://schemas.microsoft.com/office/drawing/2014/main" id="{63F77673-5D67-7A40-C0E2-A5B241B184FC}"/>
              </a:ext>
            </a:extLst>
          </p:cNvPr>
          <p:cNvSpPr txBox="1">
            <a:spLocks noChangeArrowheads="1"/>
          </p:cNvSpPr>
          <p:nvPr/>
        </p:nvSpPr>
        <p:spPr>
          <a:xfrm>
            <a:off x="6766425" y="1730083"/>
            <a:ext cx="5101725" cy="4718342"/>
          </a:xfrm>
          <a:prstGeom prst="rect">
            <a:avLst/>
          </a:prstGeom>
          <a:ln/>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Resurser – </a:t>
            </a:r>
            <a:r>
              <a:rPr lang="sv-SE" altLang="sv-SE" sz="1400" dirty="0" err="1">
                <a:latin typeface="+mn-lt"/>
              </a:rPr>
              <a:t>Personkontrakt</a:t>
            </a:r>
            <a:r>
              <a:rPr lang="sv-SE" altLang="sv-SE" sz="1400" dirty="0">
                <a:latin typeface="+mn-lt"/>
              </a:rPr>
              <a:t> har skrivits med styrgrupp, projektledare och andra kritiska resurser. Det totala resursbehovet har bedömts och tillgängligheten är säkrad.</a:t>
            </a:r>
            <a:endParaRPr lang="sv-SE" altLang="sv-SE" sz="1400" b="1" dirty="0">
              <a:latin typeface="+mn-lt"/>
            </a:endParaRP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Organisation </a:t>
            </a:r>
            <a:r>
              <a:rPr lang="sv-SE" altLang="sv-SE" sz="1400" dirty="0">
                <a:latin typeface="+mn-lt"/>
              </a:rPr>
              <a:t>–</a:t>
            </a:r>
            <a:r>
              <a:rPr lang="sv-SE" altLang="sv-SE" sz="1400" b="1" dirty="0">
                <a:latin typeface="+mn-lt"/>
              </a:rPr>
              <a:t> </a:t>
            </a:r>
            <a:r>
              <a:rPr lang="sv-SE" altLang="sv-SE" sz="1400" dirty="0">
                <a:latin typeface="+mn-lt"/>
              </a:rPr>
              <a:t>En person har tagit beställaransvaret. Kraven på projektets organisation har definierats.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Kostnads- och nyttokalkyl</a:t>
            </a:r>
            <a:r>
              <a:rPr lang="sv-SE" altLang="sv-SE" sz="1400" dirty="0">
                <a:latin typeface="+mn-lt"/>
              </a:rPr>
              <a:t> – Kostnad och nytta har beräknats och nyttan med projektet överstiger insatsen för genomförandet.</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Finansiering</a:t>
            </a:r>
            <a:r>
              <a:rPr lang="sv-SE" altLang="sv-SE" sz="1400" dirty="0">
                <a:latin typeface="+mn-lt"/>
              </a:rPr>
              <a:t> –finns för hela projektet.</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Kvalitetssäkring</a:t>
            </a:r>
            <a:r>
              <a:rPr lang="sv-SE" altLang="sv-SE" sz="1400" dirty="0">
                <a:latin typeface="+mn-lt"/>
              </a:rPr>
              <a:t> – Kraven på projektets kvalitetssäkring har definierats.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Övertagande och acceptans</a:t>
            </a:r>
            <a:r>
              <a:rPr lang="sv-SE" altLang="sv-SE" sz="1400" dirty="0">
                <a:latin typeface="+mn-lt"/>
              </a:rPr>
              <a:t> – Acceptansen och mottagandet av projektets resultat har planerats.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Övriga direktiv</a:t>
            </a:r>
            <a:r>
              <a:rPr lang="sv-SE" altLang="sv-SE" sz="1400" dirty="0">
                <a:latin typeface="+mn-lt"/>
              </a:rPr>
              <a:t> – Eventuellt övriga direktiv för HUR projektet ska nå målet har definierats.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Projektdirektiv</a:t>
            </a:r>
            <a:r>
              <a:rPr lang="sv-SE" altLang="sv-SE" sz="1400" dirty="0">
                <a:latin typeface="+mn-lt"/>
              </a:rPr>
              <a:t> – Ovanstående punkter har dokumenterats i ett projektdirektiv som även har kvalitetssäkrats.</a:t>
            </a:r>
          </a:p>
          <a:p>
            <a:pPr marL="330200" indent="-330200">
              <a:lnSpc>
                <a:spcPct val="9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Beslutspunkt 1</a:t>
            </a:r>
            <a:r>
              <a:rPr lang="sv-SE" altLang="sv-SE" sz="1400" dirty="0">
                <a:latin typeface="+mn-lt"/>
              </a:rPr>
              <a:t> – Styrgruppen har beslutat att projektet är värt att genomföra och förutsättningarna är riktiga.</a:t>
            </a:r>
          </a:p>
        </p:txBody>
      </p:sp>
    </p:spTree>
    <p:extLst>
      <p:ext uri="{BB962C8B-B14F-4D97-AF65-F5344CB8AC3E}">
        <p14:creationId xmlns:p14="http://schemas.microsoft.com/office/powerpoint/2010/main" val="3943132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8792" y="683066"/>
            <a:ext cx="9696598" cy="830997"/>
          </a:xfrm>
        </p:spPr>
        <p:txBody>
          <a:bodyPr anchor="t"/>
          <a:lstStyle/>
          <a:p>
            <a:r>
              <a:rPr lang="sv-SE" sz="4400" dirty="0"/>
              <a:t>Checklista Planering</a:t>
            </a:r>
          </a:p>
        </p:txBody>
      </p:sp>
      <p:sp>
        <p:nvSpPr>
          <p:cNvPr id="7" name="Rectangle 2"/>
          <p:cNvSpPr txBox="1">
            <a:spLocks noChangeArrowheads="1"/>
          </p:cNvSpPr>
          <p:nvPr/>
        </p:nvSpPr>
        <p:spPr>
          <a:xfrm>
            <a:off x="948792" y="1700586"/>
            <a:ext cx="5257455" cy="4221163"/>
          </a:xfrm>
          <a:prstGeom prst="rect">
            <a:avLst/>
          </a:prstGeom>
          <a:ln/>
        </p:spPr>
        <p:txBody>
          <a:bodyPr vert="horz" lIns="91440" tIns="45720" rIns="91440" bIns="45720" rtlCol="0">
            <a:normAutofit lnSpcReduction="10000"/>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Effekt- och projektmål</a:t>
            </a:r>
            <a:r>
              <a:rPr lang="sv-SE" altLang="sv-SE" sz="1400" dirty="0">
                <a:latin typeface="+mn-lt"/>
              </a:rPr>
              <a:t> – Effektmålen har förståtts. Projektets mål har accepterats och brutits ner i hanterbara delar.</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Antaganden och avgränsningar</a:t>
            </a:r>
            <a:r>
              <a:rPr lang="sv-SE" altLang="sv-SE" sz="1400" dirty="0">
                <a:latin typeface="+mn-lt"/>
              </a:rPr>
              <a:t> – Eventuella antaganden och avgränsningar har dokumenterats och stämts av. </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Utgångspunkter</a:t>
            </a:r>
            <a:r>
              <a:rPr lang="sv-SE" altLang="sv-SE" sz="1400" dirty="0">
                <a:latin typeface="+mn-lt"/>
              </a:rPr>
              <a:t> – Underlag, beslut och styrande dokument som projektet ska utgå ifrån har verifierats.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Beroenden </a:t>
            </a:r>
            <a:r>
              <a:rPr lang="sv-SE" altLang="sv-SE" sz="1400" dirty="0">
                <a:latin typeface="+mn-lt"/>
              </a:rPr>
              <a:t>– Projektets beroenden till annan verksamhet har bedömts och planerna har koordinerats.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Påverkan</a:t>
            </a:r>
            <a:r>
              <a:rPr lang="sv-SE" altLang="sv-SE" sz="1400" dirty="0">
                <a:latin typeface="+mn-lt"/>
              </a:rPr>
              <a:t> – Projektet påverkan på annan verksamhet har definierats, planerats och stämts av.</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Risker</a:t>
            </a:r>
            <a:r>
              <a:rPr lang="sv-SE" altLang="sv-SE" sz="1400" dirty="0">
                <a:latin typeface="+mn-lt"/>
              </a:rPr>
              <a:t> – Projektets risker har identifierats och hanterats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Aktivitets- och tidsplan</a:t>
            </a:r>
            <a:r>
              <a:rPr lang="sv-SE" altLang="sv-SE" sz="1400" dirty="0">
                <a:latin typeface="+mn-lt"/>
              </a:rPr>
              <a:t> – Tids- och resursåtgång har kalkylerats. En tidsplan med större aktiviteter för hela projektet har tagits fram.</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Resurser </a:t>
            </a:r>
            <a:r>
              <a:rPr lang="sv-SE" altLang="sv-SE" sz="1400" dirty="0">
                <a:latin typeface="+mn-lt"/>
              </a:rPr>
              <a:t>–</a:t>
            </a:r>
            <a:r>
              <a:rPr lang="sv-SE" altLang="sv-SE" sz="1400" b="1" dirty="0">
                <a:latin typeface="+mn-lt"/>
              </a:rPr>
              <a:t> </a:t>
            </a:r>
            <a:r>
              <a:rPr lang="sv-SE" altLang="sv-SE" sz="1400" dirty="0">
                <a:latin typeface="+mn-lt"/>
              </a:rPr>
              <a:t>Resursbehovet har bedömts och personkontrakt har skrivits med kritiska resurser. Tillgängligheten är säkrad för övriga resurser.</a:t>
            </a:r>
          </a:p>
        </p:txBody>
      </p:sp>
      <p:sp>
        <p:nvSpPr>
          <p:cNvPr id="4" name="Rectangle 2">
            <a:extLst>
              <a:ext uri="{FF2B5EF4-FFF2-40B4-BE49-F238E27FC236}">
                <a16:creationId xmlns:a16="http://schemas.microsoft.com/office/drawing/2014/main" id="{B4975501-F129-46C9-F328-88FF49A98897}"/>
              </a:ext>
            </a:extLst>
          </p:cNvPr>
          <p:cNvSpPr txBox="1">
            <a:spLocks noChangeArrowheads="1"/>
          </p:cNvSpPr>
          <p:nvPr/>
        </p:nvSpPr>
        <p:spPr>
          <a:xfrm>
            <a:off x="6538954" y="1700586"/>
            <a:ext cx="5119646" cy="4221163"/>
          </a:xfrm>
          <a:prstGeom prst="rect">
            <a:avLst/>
          </a:prstGeom>
          <a:ln/>
        </p:spPr>
        <p:txBody>
          <a:bodyPr vert="horz" lIns="91440" tIns="45720" rIns="91440" bIns="45720" rtlCol="0">
            <a:normAutofit lnSpcReduction="10000"/>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Organisation och roller</a:t>
            </a:r>
            <a:r>
              <a:rPr lang="sv-SE" altLang="sv-SE" sz="1400" dirty="0">
                <a:latin typeface="+mn-lt"/>
              </a:rPr>
              <a:t> – Projektets organisation och roller har beskrivits.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Budget</a:t>
            </a:r>
            <a:r>
              <a:rPr lang="sv-SE" altLang="sv-SE" sz="1400" dirty="0">
                <a:latin typeface="+mn-lt"/>
              </a:rPr>
              <a:t> – Projektets kostnad har kalkylerats och fördelats på mätbara milstolpar.</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Metodik</a:t>
            </a:r>
            <a:r>
              <a:rPr lang="sv-SE" altLang="sv-SE" sz="1400" dirty="0">
                <a:latin typeface="+mn-lt"/>
              </a:rPr>
              <a:t> – Arbetssätt och metoder som ska användas finns beskrivna.</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Kommunikation</a:t>
            </a:r>
            <a:r>
              <a:rPr lang="sv-SE" altLang="sv-SE" sz="1400" dirty="0">
                <a:latin typeface="+mn-lt"/>
              </a:rPr>
              <a:t> – med intressenterna, möten och rapportering har planerats.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Kvalitetssäkring</a:t>
            </a:r>
            <a:r>
              <a:rPr lang="sv-SE" altLang="sv-SE" sz="1400" dirty="0">
                <a:latin typeface="+mn-lt"/>
              </a:rPr>
              <a:t> – Kvalitetssäkringen av projektets löpande arbete och leverans har planerats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Dokumenthantering</a:t>
            </a:r>
            <a:r>
              <a:rPr lang="sv-SE" altLang="sv-SE" sz="1400" dirty="0">
                <a:latin typeface="+mn-lt"/>
              </a:rPr>
              <a:t> – En rutin för hantering av dokument och versioner av dessa har tagits fram.</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Ändringshantering</a:t>
            </a:r>
            <a:r>
              <a:rPr lang="sv-SE" altLang="sv-SE" sz="1400" dirty="0">
                <a:latin typeface="+mn-lt"/>
              </a:rPr>
              <a:t> – En rutin för hantering av ändringar har tagits fram.</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Projektplan</a:t>
            </a:r>
            <a:r>
              <a:rPr lang="sv-SE" altLang="sv-SE" sz="1400" dirty="0">
                <a:latin typeface="+mn-lt"/>
              </a:rPr>
              <a:t> – Ovanstående punkter har dokumenterats i en projektplan som även har kvalitetssäkrats.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Beslutspunkt 2</a:t>
            </a:r>
            <a:r>
              <a:rPr lang="sv-SE" altLang="sv-SE" sz="1400" dirty="0">
                <a:latin typeface="+mn-lt"/>
              </a:rPr>
              <a:t> – Styrgruppen har bedömt att det som beskrivs i projektplanen leder till målet och har godkänt att projektet genomförs enligt denna plan.</a:t>
            </a:r>
          </a:p>
        </p:txBody>
      </p:sp>
    </p:spTree>
    <p:extLst>
      <p:ext uri="{BB962C8B-B14F-4D97-AF65-F5344CB8AC3E}">
        <p14:creationId xmlns:p14="http://schemas.microsoft.com/office/powerpoint/2010/main" val="1748909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54066" y="686876"/>
            <a:ext cx="9696598" cy="830997"/>
          </a:xfrm>
        </p:spPr>
        <p:txBody>
          <a:bodyPr anchor="t">
            <a:noAutofit/>
          </a:bodyPr>
          <a:lstStyle/>
          <a:p>
            <a:r>
              <a:rPr lang="sv-SE" sz="4400" dirty="0"/>
              <a:t>Checklista Genomförande</a:t>
            </a:r>
          </a:p>
        </p:txBody>
      </p:sp>
      <p:sp>
        <p:nvSpPr>
          <p:cNvPr id="7" name="Rectangle 2"/>
          <p:cNvSpPr txBox="1">
            <a:spLocks noChangeArrowheads="1"/>
          </p:cNvSpPr>
          <p:nvPr/>
        </p:nvSpPr>
        <p:spPr>
          <a:xfrm>
            <a:off x="962775" y="1694491"/>
            <a:ext cx="4913247" cy="4114800"/>
          </a:xfrm>
          <a:prstGeom prst="rect">
            <a:avLst/>
          </a:prstGeom>
          <a:ln/>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Aktivitetsstyrning</a:t>
            </a:r>
            <a:r>
              <a:rPr lang="sv-SE" altLang="sv-SE" sz="1400" dirty="0">
                <a:latin typeface="+mn-lt"/>
              </a:rPr>
              <a:t> – Aktiviteter som leder till målet har detaljplanerats, genomförts och regelbundet följts upp. Avvikelser från tidsplan har hanterats.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Ekonomistyrning</a:t>
            </a:r>
            <a:r>
              <a:rPr lang="sv-SE" altLang="sv-SE" sz="1400" dirty="0">
                <a:latin typeface="+mn-lt"/>
              </a:rPr>
              <a:t>– Projektets kostnad har regelbundet stämts av mot uppnått resultat. Avvikelser har hanterats. </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Kvalitetssäkring</a:t>
            </a:r>
            <a:r>
              <a:rPr lang="sv-SE" altLang="sv-SE" sz="1400" dirty="0">
                <a:latin typeface="+mn-lt"/>
              </a:rPr>
              <a:t> – Planerade kvalitetshöjande aktiviteter, granskningar och tester har genomförts. Avvikelser har hanterats.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Resurssäkring</a:t>
            </a:r>
            <a:r>
              <a:rPr lang="sv-SE" altLang="sv-SE" sz="1400" dirty="0">
                <a:latin typeface="+mn-lt"/>
              </a:rPr>
              <a:t> – Personkontrakt har skrivits med samtliga resurser.</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Risker</a:t>
            </a:r>
            <a:r>
              <a:rPr lang="sv-SE" altLang="sv-SE" sz="1400" dirty="0">
                <a:latin typeface="+mn-lt"/>
              </a:rPr>
              <a:t> – Nya och tidigare kända risker har regelbundet bevakats och hanterats.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Öppna frågor</a:t>
            </a:r>
            <a:r>
              <a:rPr lang="sv-SE" altLang="sv-SE" sz="1400" dirty="0">
                <a:latin typeface="+mn-lt"/>
              </a:rPr>
              <a:t> – Uppkomna frågeställningar har regelbundet dokumenterats och hanterats.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Kommunikation</a:t>
            </a:r>
            <a:r>
              <a:rPr lang="sv-SE" altLang="sv-SE" sz="1400" dirty="0">
                <a:latin typeface="+mn-lt"/>
              </a:rPr>
              <a:t> – Planerade informationsaktiviteter och möten har genomförts.</a:t>
            </a:r>
          </a:p>
        </p:txBody>
      </p:sp>
      <p:sp>
        <p:nvSpPr>
          <p:cNvPr id="4" name="Rectangle 2">
            <a:extLst>
              <a:ext uri="{FF2B5EF4-FFF2-40B4-BE49-F238E27FC236}">
                <a16:creationId xmlns:a16="http://schemas.microsoft.com/office/drawing/2014/main" id="{47291264-3298-3F70-362F-FA91A9386A3A}"/>
              </a:ext>
            </a:extLst>
          </p:cNvPr>
          <p:cNvSpPr txBox="1">
            <a:spLocks noChangeArrowheads="1"/>
          </p:cNvSpPr>
          <p:nvPr/>
        </p:nvSpPr>
        <p:spPr>
          <a:xfrm>
            <a:off x="6315979" y="1694491"/>
            <a:ext cx="5221160" cy="3609154"/>
          </a:xfrm>
          <a:prstGeom prst="rect">
            <a:avLst/>
          </a:prstGeom>
          <a:ln/>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Statusrapport</a:t>
            </a:r>
            <a:r>
              <a:rPr lang="sv-SE" altLang="sv-SE" sz="1400" dirty="0">
                <a:latin typeface="+mn-lt"/>
              </a:rPr>
              <a:t> – Projektets status har regelbundet rapporterats.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Ändringshantering</a:t>
            </a:r>
            <a:r>
              <a:rPr lang="sv-SE" altLang="sv-SE" sz="1400" dirty="0">
                <a:latin typeface="+mn-lt"/>
              </a:rPr>
              <a:t> – Föreslagna ändringar av projektets mål och direktiv har motiverats, konsekvensbedömts, beslutats och åtgärdats.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Restlista – </a:t>
            </a:r>
            <a:r>
              <a:rPr lang="sv-SE" altLang="sv-SE" sz="1400" dirty="0">
                <a:latin typeface="+mn-lt"/>
              </a:rPr>
              <a:t>Ej uppnådda mål och återstående problem har dokumenterats.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Leverans</a:t>
            </a:r>
            <a:r>
              <a:rPr lang="sv-SE" altLang="sv-SE" sz="1400" dirty="0">
                <a:latin typeface="+mn-lt"/>
              </a:rPr>
              <a:t> – Projekts leverans är slutförd och har överlämnats till mottagaren.</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Acceptans</a:t>
            </a:r>
            <a:r>
              <a:rPr lang="sv-SE" altLang="sv-SE" sz="1400" dirty="0">
                <a:latin typeface="+mn-lt"/>
              </a:rPr>
              <a:t> – Leveransen har verifierats av beställaren och den uppfyller acceptanskriterierna.</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Beslutspunkt 3</a:t>
            </a:r>
            <a:r>
              <a:rPr lang="sv-SE" altLang="sv-SE" sz="1400" dirty="0">
                <a:latin typeface="+mn-lt"/>
              </a:rPr>
              <a:t> – Styrgruppen har godkänt projektets leverans och övertagit ansvaret för det som har levererats.</a:t>
            </a:r>
          </a:p>
        </p:txBody>
      </p:sp>
    </p:spTree>
    <p:extLst>
      <p:ext uri="{BB962C8B-B14F-4D97-AF65-F5344CB8AC3E}">
        <p14:creationId xmlns:p14="http://schemas.microsoft.com/office/powerpoint/2010/main" val="1537990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9440" y="686254"/>
            <a:ext cx="9696598" cy="830997"/>
          </a:xfrm>
        </p:spPr>
        <p:txBody>
          <a:bodyPr anchor="t">
            <a:normAutofit/>
          </a:bodyPr>
          <a:lstStyle/>
          <a:p>
            <a:r>
              <a:rPr lang="sv-SE" sz="4400" dirty="0"/>
              <a:t>Checklista Avslut</a:t>
            </a:r>
          </a:p>
        </p:txBody>
      </p:sp>
      <p:sp>
        <p:nvSpPr>
          <p:cNvPr id="7" name="Rectangle 2"/>
          <p:cNvSpPr txBox="1">
            <a:spLocks noChangeArrowheads="1"/>
          </p:cNvSpPr>
          <p:nvPr/>
        </p:nvSpPr>
        <p:spPr>
          <a:xfrm>
            <a:off x="949441" y="1678626"/>
            <a:ext cx="6644434" cy="3683219"/>
          </a:xfrm>
          <a:prstGeom prst="rect">
            <a:avLst/>
          </a:prstGeom>
          <a:ln/>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Målutvärdering</a:t>
            </a:r>
            <a:r>
              <a:rPr lang="sv-SE" altLang="sv-SE" sz="1400" dirty="0">
                <a:latin typeface="+mn-lt"/>
              </a:rPr>
              <a:t> – Projektets resultat har jämförts med målen med avseende på funktion, tid, resursåtgång, kostnad och kvalitet. Avvikelser har förklarats.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Processutvärdering </a:t>
            </a:r>
            <a:r>
              <a:rPr lang="sv-SE" altLang="sv-SE" sz="1400" dirty="0">
                <a:latin typeface="+mn-lt"/>
              </a:rPr>
              <a:t>– Erfarenheter från projektets genomförande </a:t>
            </a:r>
            <a:br>
              <a:rPr lang="sv-SE" altLang="sv-SE" sz="1400" dirty="0">
                <a:latin typeface="+mn-lt"/>
              </a:rPr>
            </a:br>
            <a:r>
              <a:rPr lang="sv-SE" altLang="sv-SE" sz="1400" dirty="0">
                <a:latin typeface="+mn-lt"/>
              </a:rPr>
              <a:t>har utvärderats.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Restlista</a:t>
            </a:r>
            <a:r>
              <a:rPr lang="sv-SE" altLang="sv-SE" sz="1400" dirty="0">
                <a:latin typeface="+mn-lt"/>
              </a:rPr>
              <a:t> – Samtliga punkter på restlistan har åtgärdats alternativt tilldelats någon i mottagande organisation.</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Projektslutrapport</a:t>
            </a:r>
            <a:r>
              <a:rPr lang="sv-SE" altLang="sv-SE" sz="1400" dirty="0">
                <a:latin typeface="+mn-lt"/>
              </a:rPr>
              <a:t> – Ovanstående punkter har dokumenterats i en projektslutrapport.</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Projektarkiv</a:t>
            </a:r>
            <a:r>
              <a:rPr lang="sv-SE" altLang="sv-SE" sz="1400" dirty="0">
                <a:latin typeface="+mn-lt"/>
              </a:rPr>
              <a:t> – Dokumentationen från projektet har sparats för framtida kunskapsåtervinning enligt instruktion: se bilden ”Lagring av projektdokumentation”.</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Avveckling</a:t>
            </a:r>
            <a:r>
              <a:rPr lang="sv-SE" altLang="sv-SE" sz="1400" dirty="0">
                <a:latin typeface="+mn-lt"/>
              </a:rPr>
              <a:t> – Resurser som tillförts projektet har avvecklats. Dokumentarkiv har städats.</a:t>
            </a:r>
          </a:p>
          <a:p>
            <a:pPr marL="330200" indent="-330200">
              <a:spcBef>
                <a:spcPts val="225"/>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Beslutspunkt 4</a:t>
            </a:r>
            <a:r>
              <a:rPr lang="sv-SE" altLang="sv-SE" sz="1400" dirty="0">
                <a:latin typeface="+mn-lt"/>
              </a:rPr>
              <a:t> – Styrgruppen har avslutat projektet.</a:t>
            </a:r>
          </a:p>
        </p:txBody>
      </p:sp>
    </p:spTree>
    <p:extLst>
      <p:ext uri="{BB962C8B-B14F-4D97-AF65-F5344CB8AC3E}">
        <p14:creationId xmlns:p14="http://schemas.microsoft.com/office/powerpoint/2010/main" val="406995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idx="4294967295"/>
          </p:nvPr>
        </p:nvSpPr>
        <p:spPr>
          <a:xfrm>
            <a:off x="946650" y="692435"/>
            <a:ext cx="9729787" cy="860425"/>
          </a:xfrm>
        </p:spPr>
        <p:txBody>
          <a:bodyPr anchor="t">
            <a:normAutofit/>
          </a:bodyPr>
          <a:lstStyle/>
          <a:p>
            <a:r>
              <a:rPr lang="sv-SE" altLang="sv-SE" sz="4400" dirty="0"/>
              <a:t>Projektorganisation</a:t>
            </a:r>
            <a:endParaRPr lang="sv-SE" sz="4400" dirty="0"/>
          </a:p>
        </p:txBody>
      </p:sp>
      <p:sp>
        <p:nvSpPr>
          <p:cNvPr id="4" name="AutoShape 2">
            <a:hlinkClick r:id="rId3" action="ppaction://hlinksldjump"/>
          </p:cNvPr>
          <p:cNvSpPr>
            <a:spLocks noChangeArrowheads="1"/>
          </p:cNvSpPr>
          <p:nvPr/>
        </p:nvSpPr>
        <p:spPr bwMode="auto">
          <a:xfrm>
            <a:off x="7912052" y="3940461"/>
            <a:ext cx="1406544" cy="503237"/>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Referensgrupp</a:t>
            </a:r>
          </a:p>
        </p:txBody>
      </p:sp>
      <p:sp>
        <p:nvSpPr>
          <p:cNvPr id="5" name="AutoShape 3">
            <a:hlinkClick r:id="rId3" action="ppaction://hlinksldjump"/>
          </p:cNvPr>
          <p:cNvSpPr>
            <a:spLocks noChangeArrowheads="1"/>
          </p:cNvSpPr>
          <p:nvPr/>
        </p:nvSpPr>
        <p:spPr bwMode="auto">
          <a:xfrm>
            <a:off x="4833773" y="5369210"/>
            <a:ext cx="1926672" cy="51435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Delprojektledare</a:t>
            </a:r>
          </a:p>
        </p:txBody>
      </p:sp>
      <p:sp>
        <p:nvSpPr>
          <p:cNvPr id="6" name="AutoShape 4">
            <a:hlinkClick r:id="rId4" action="ppaction://hlinksldjump"/>
          </p:cNvPr>
          <p:cNvSpPr>
            <a:spLocks noChangeArrowheads="1"/>
          </p:cNvSpPr>
          <p:nvPr/>
        </p:nvSpPr>
        <p:spPr bwMode="auto">
          <a:xfrm>
            <a:off x="4833773" y="4191285"/>
            <a:ext cx="1926672" cy="53975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Projektgrupp</a:t>
            </a:r>
          </a:p>
        </p:txBody>
      </p:sp>
      <p:sp>
        <p:nvSpPr>
          <p:cNvPr id="8" name="AutoShape 5">
            <a:hlinkClick r:id="rId5" action="ppaction://hlinksldjump"/>
          </p:cNvPr>
          <p:cNvSpPr>
            <a:spLocks noChangeArrowheads="1"/>
          </p:cNvSpPr>
          <p:nvPr/>
        </p:nvSpPr>
        <p:spPr bwMode="auto">
          <a:xfrm>
            <a:off x="4833773" y="3651535"/>
            <a:ext cx="1926672" cy="53975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Projektledare</a:t>
            </a:r>
          </a:p>
        </p:txBody>
      </p:sp>
      <p:sp>
        <p:nvSpPr>
          <p:cNvPr id="9" name="AutoShape 6">
            <a:hlinkClick r:id="rId6" action="ppaction://hlinksldjump"/>
          </p:cNvPr>
          <p:cNvSpPr>
            <a:spLocks noChangeArrowheads="1"/>
          </p:cNvSpPr>
          <p:nvPr/>
        </p:nvSpPr>
        <p:spPr bwMode="auto">
          <a:xfrm>
            <a:off x="4833773" y="2246597"/>
            <a:ext cx="1926672" cy="50400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Styrgrupp</a:t>
            </a:r>
          </a:p>
        </p:txBody>
      </p:sp>
      <p:sp>
        <p:nvSpPr>
          <p:cNvPr id="10" name="AutoShape 7">
            <a:hlinkClick r:id="rId7" action="ppaction://hlinksldjump"/>
          </p:cNvPr>
          <p:cNvSpPr>
            <a:spLocks noChangeArrowheads="1"/>
          </p:cNvSpPr>
          <p:nvPr/>
        </p:nvSpPr>
        <p:spPr bwMode="auto">
          <a:xfrm>
            <a:off x="4833040" y="1707109"/>
            <a:ext cx="1926672" cy="50400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Beställare</a:t>
            </a:r>
          </a:p>
        </p:txBody>
      </p:sp>
      <p:cxnSp>
        <p:nvCxnSpPr>
          <p:cNvPr id="11" name="AutoShape 8"/>
          <p:cNvCxnSpPr>
            <a:cxnSpLocks noChangeShapeType="1"/>
            <a:stCxn id="9" idx="2"/>
            <a:endCxn id="8" idx="0"/>
          </p:cNvCxnSpPr>
          <p:nvPr/>
        </p:nvCxnSpPr>
        <p:spPr bwMode="auto">
          <a:xfrm>
            <a:off x="5797109" y="2750597"/>
            <a:ext cx="0" cy="900938"/>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AutoShape 9"/>
          <p:cNvCxnSpPr>
            <a:cxnSpLocks noChangeShapeType="1"/>
            <a:stCxn id="4" idx="1"/>
            <a:endCxn id="8" idx="2"/>
          </p:cNvCxnSpPr>
          <p:nvPr/>
        </p:nvCxnSpPr>
        <p:spPr bwMode="auto">
          <a:xfrm flipH="1" flipV="1">
            <a:off x="5796376" y="4191286"/>
            <a:ext cx="2114211" cy="1587"/>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nvGrpSpPr>
          <p:cNvPr id="13" name="Group 10"/>
          <p:cNvGrpSpPr>
            <a:grpSpLocks/>
          </p:cNvGrpSpPr>
          <p:nvPr/>
        </p:nvGrpSpPr>
        <p:grpSpPr bwMode="auto">
          <a:xfrm>
            <a:off x="932079" y="3516597"/>
            <a:ext cx="1402148" cy="1157288"/>
            <a:chOff x="149" y="1820"/>
            <a:chExt cx="957" cy="729"/>
          </a:xfrm>
        </p:grpSpPr>
        <p:pic>
          <p:nvPicPr>
            <p:cNvPr id="14" name="Picture 1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4" y="1820"/>
              <a:ext cx="357" cy="35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 name="AutoShape 12">
              <a:hlinkClick r:id="rId3" action="ppaction://hlinksldjump"/>
            </p:cNvPr>
            <p:cNvSpPr>
              <a:spLocks noChangeArrowheads="1"/>
            </p:cNvSpPr>
            <p:nvPr/>
          </p:nvSpPr>
          <p:spPr bwMode="auto">
            <a:xfrm>
              <a:off x="149" y="2024"/>
              <a:ext cx="957" cy="525"/>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dirty="0">
                  <a:latin typeface="+mn-lt"/>
                </a:rPr>
                <a:t>Resursägare</a:t>
              </a:r>
            </a:p>
          </p:txBody>
        </p:sp>
      </p:grpSp>
      <p:sp>
        <p:nvSpPr>
          <p:cNvPr id="16" name="AutoShape 15">
            <a:hlinkClick r:id="rId3" action="ppaction://hlinksldjump"/>
          </p:cNvPr>
          <p:cNvSpPr>
            <a:spLocks noChangeArrowheads="1"/>
          </p:cNvSpPr>
          <p:nvPr/>
        </p:nvSpPr>
        <p:spPr bwMode="auto">
          <a:xfrm>
            <a:off x="2792075" y="3840447"/>
            <a:ext cx="1402149" cy="833438"/>
          </a:xfrm>
          <a:prstGeom prst="roundRect">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400" dirty="0">
                <a:latin typeface="+mn-lt"/>
              </a:rPr>
              <a:t>Personkontrakt</a:t>
            </a:r>
          </a:p>
        </p:txBody>
      </p:sp>
      <p:cxnSp>
        <p:nvCxnSpPr>
          <p:cNvPr id="17" name="AutoShape 16"/>
          <p:cNvCxnSpPr>
            <a:cxnSpLocks noChangeShapeType="1"/>
            <a:stCxn id="6" idx="2"/>
            <a:endCxn id="5" idx="0"/>
          </p:cNvCxnSpPr>
          <p:nvPr/>
        </p:nvCxnSpPr>
        <p:spPr bwMode="auto">
          <a:xfrm>
            <a:off x="5796376" y="4731036"/>
            <a:ext cx="1465" cy="638175"/>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AutoShape 17"/>
          <p:cNvCxnSpPr>
            <a:cxnSpLocks noChangeShapeType="1"/>
          </p:cNvCxnSpPr>
          <p:nvPr/>
        </p:nvCxnSpPr>
        <p:spPr bwMode="auto">
          <a:xfrm>
            <a:off x="5796377" y="2787935"/>
            <a:ext cx="2930" cy="863600"/>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AutoShape 18"/>
          <p:cNvCxnSpPr>
            <a:cxnSpLocks noChangeShapeType="1"/>
          </p:cNvCxnSpPr>
          <p:nvPr/>
        </p:nvCxnSpPr>
        <p:spPr bwMode="auto">
          <a:xfrm>
            <a:off x="5796377" y="2787935"/>
            <a:ext cx="2930" cy="863600"/>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0" name="AutoShape 19">
            <a:hlinkClick r:id="rId4" action="ppaction://hlinksldjump"/>
          </p:cNvPr>
          <p:cNvSpPr>
            <a:spLocks noChangeArrowheads="1"/>
          </p:cNvSpPr>
          <p:nvPr/>
        </p:nvSpPr>
        <p:spPr bwMode="auto">
          <a:xfrm>
            <a:off x="4835238" y="5883560"/>
            <a:ext cx="1926671" cy="53975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a:latin typeface="+mn-lt"/>
              </a:rPr>
              <a:t>Delprojektgrupp</a:t>
            </a:r>
          </a:p>
        </p:txBody>
      </p:sp>
      <p:sp>
        <p:nvSpPr>
          <p:cNvPr id="21" name="Line 20"/>
          <p:cNvSpPr>
            <a:spLocks noChangeShapeType="1"/>
          </p:cNvSpPr>
          <p:nvPr/>
        </p:nvSpPr>
        <p:spPr bwMode="auto">
          <a:xfrm>
            <a:off x="4414740" y="3184205"/>
            <a:ext cx="6003646" cy="51"/>
          </a:xfrm>
          <a:prstGeom prst="line">
            <a:avLst/>
          </a:prstGeom>
          <a:noFill/>
          <a:ln w="25400">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2" name="Line 21"/>
          <p:cNvSpPr>
            <a:spLocks noChangeShapeType="1"/>
          </p:cNvSpPr>
          <p:nvPr/>
        </p:nvSpPr>
        <p:spPr bwMode="auto">
          <a:xfrm>
            <a:off x="7258596" y="3183221"/>
            <a:ext cx="14651" cy="3490913"/>
          </a:xfrm>
          <a:prstGeom prst="line">
            <a:avLst/>
          </a:prstGeom>
          <a:noFill/>
          <a:ln w="25400">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3" name="Text Box 22"/>
          <p:cNvSpPr txBox="1">
            <a:spLocks noChangeArrowheads="1"/>
          </p:cNvSpPr>
          <p:nvPr/>
        </p:nvSpPr>
        <p:spPr bwMode="auto">
          <a:xfrm>
            <a:off x="6968925" y="2053071"/>
            <a:ext cx="2841824" cy="6093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800" b="1" dirty="0">
                <a:solidFill>
                  <a:srgbClr val="005595"/>
                </a:solidFill>
                <a:latin typeface="+mn-lt"/>
              </a:rPr>
              <a:t>Styr mål och ramar</a:t>
            </a:r>
          </a:p>
        </p:txBody>
      </p:sp>
      <p:sp>
        <p:nvSpPr>
          <p:cNvPr id="24" name="Text Box 23"/>
          <p:cNvSpPr txBox="1">
            <a:spLocks noChangeArrowheads="1"/>
          </p:cNvSpPr>
          <p:nvPr/>
        </p:nvSpPr>
        <p:spPr bwMode="auto">
          <a:xfrm>
            <a:off x="2469550" y="5693060"/>
            <a:ext cx="2199791" cy="4645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r">
              <a:buClrTx/>
              <a:buFontTx/>
              <a:buNone/>
            </a:pPr>
            <a:r>
              <a:rPr lang="sv-SE" altLang="sv-SE" sz="1800" b="1" dirty="0">
                <a:solidFill>
                  <a:srgbClr val="005595"/>
                </a:solidFill>
                <a:latin typeface="+mn-lt"/>
              </a:rPr>
              <a:t>Utför inom ramar</a:t>
            </a:r>
          </a:p>
        </p:txBody>
      </p:sp>
      <p:sp>
        <p:nvSpPr>
          <p:cNvPr id="25" name="Text Box 24"/>
          <p:cNvSpPr txBox="1">
            <a:spLocks noChangeArrowheads="1"/>
          </p:cNvSpPr>
          <p:nvPr/>
        </p:nvSpPr>
        <p:spPr bwMode="auto">
          <a:xfrm>
            <a:off x="9458882" y="3994720"/>
            <a:ext cx="1122305"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800" b="1" dirty="0">
                <a:solidFill>
                  <a:srgbClr val="005595"/>
                </a:solidFill>
                <a:latin typeface="+mn-lt"/>
              </a:rPr>
              <a:t>Ger råd</a:t>
            </a:r>
          </a:p>
        </p:txBody>
      </p:sp>
      <p:sp>
        <p:nvSpPr>
          <p:cNvPr id="26" name="Line 25"/>
          <p:cNvSpPr>
            <a:spLocks noChangeShapeType="1"/>
          </p:cNvSpPr>
          <p:nvPr/>
        </p:nvSpPr>
        <p:spPr bwMode="auto">
          <a:xfrm>
            <a:off x="1066740" y="5027900"/>
            <a:ext cx="3348000" cy="1587"/>
          </a:xfrm>
          <a:prstGeom prst="line">
            <a:avLst/>
          </a:prstGeom>
          <a:noFill/>
          <a:ln w="25400">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7" name="Line 26"/>
          <p:cNvSpPr>
            <a:spLocks noChangeShapeType="1"/>
          </p:cNvSpPr>
          <p:nvPr/>
        </p:nvSpPr>
        <p:spPr bwMode="auto">
          <a:xfrm>
            <a:off x="4414740" y="3192696"/>
            <a:ext cx="0" cy="1836791"/>
          </a:xfrm>
          <a:prstGeom prst="line">
            <a:avLst/>
          </a:prstGeom>
          <a:noFill/>
          <a:ln w="25400">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28" name="Text Box 27"/>
          <p:cNvSpPr txBox="1">
            <a:spLocks noChangeArrowheads="1"/>
          </p:cNvSpPr>
          <p:nvPr/>
        </p:nvSpPr>
        <p:spPr bwMode="auto">
          <a:xfrm>
            <a:off x="1066740" y="4509069"/>
            <a:ext cx="3046716" cy="375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800" b="1" dirty="0">
                <a:solidFill>
                  <a:srgbClr val="005595"/>
                </a:solidFill>
                <a:latin typeface="+mn-lt"/>
              </a:rPr>
              <a:t>Tillhandahåller resurser</a:t>
            </a:r>
          </a:p>
        </p:txBody>
      </p:sp>
      <p:sp>
        <p:nvSpPr>
          <p:cNvPr id="29" name="AutoShape 9"/>
          <p:cNvSpPr>
            <a:spLocks noChangeArrowheads="1"/>
          </p:cNvSpPr>
          <p:nvPr/>
        </p:nvSpPr>
        <p:spPr bwMode="auto">
          <a:xfrm>
            <a:off x="3365193" y="3715959"/>
            <a:ext cx="252413" cy="360363"/>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30" name="AutoShape 6">
            <a:hlinkClick r:id="rId6" action="ppaction://hlinksldjump"/>
          </p:cNvPr>
          <p:cNvSpPr>
            <a:spLocks noChangeArrowheads="1"/>
          </p:cNvSpPr>
          <p:nvPr/>
        </p:nvSpPr>
        <p:spPr bwMode="auto">
          <a:xfrm>
            <a:off x="1564727" y="2246597"/>
            <a:ext cx="1926672" cy="504000"/>
          </a:xfrm>
          <a:prstGeom prst="roundRect">
            <a:avLst>
              <a:gd name="adj" fmla="val 16667"/>
            </a:avLst>
          </a:prstGeom>
          <a:solidFill>
            <a:srgbClr val="D7DBF2"/>
          </a:solidFill>
          <a:ln w="9360">
            <a:solidFill>
              <a:srgbClr val="000000"/>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dirty="0">
                <a:latin typeface="+mn-lt"/>
              </a:rPr>
              <a:t>Portföljstyrgrupp</a:t>
            </a:r>
          </a:p>
        </p:txBody>
      </p:sp>
      <p:cxnSp>
        <p:nvCxnSpPr>
          <p:cNvPr id="31" name="AutoShape 18"/>
          <p:cNvCxnSpPr>
            <a:cxnSpLocks noChangeShapeType="1"/>
            <a:stCxn id="9" idx="1"/>
            <a:endCxn id="30" idx="3"/>
          </p:cNvCxnSpPr>
          <p:nvPr/>
        </p:nvCxnSpPr>
        <p:spPr bwMode="auto">
          <a:xfrm flipH="1">
            <a:off x="3491399" y="2498597"/>
            <a:ext cx="1342374" cy="0"/>
          </a:xfrm>
          <a:prstGeom prst="straightConnector1">
            <a:avLst/>
          </a:prstGeom>
          <a:noFill/>
          <a:ln w="9360">
            <a:solidFill>
              <a:srgbClr val="0000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textruta 34"/>
          <p:cNvSpPr txBox="1"/>
          <p:nvPr/>
        </p:nvSpPr>
        <p:spPr>
          <a:xfrm>
            <a:off x="1066740" y="1677131"/>
            <a:ext cx="3164438" cy="461665"/>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Vid ändringar som berör it (se </a:t>
            </a:r>
            <a:r>
              <a:rPr lang="sv-SE" sz="1200" dirty="0">
                <a:latin typeface="Arial" panose="020B0604020202020204" pitchFamily="34" charset="0"/>
                <a:cs typeface="Arial" panose="020B0604020202020204" pitchFamily="34" charset="0"/>
                <a:hlinkClick r:id="rId9" action="ppaction://hlinksldjump"/>
              </a:rPr>
              <a:t>ändringshanteringsprocessen</a:t>
            </a:r>
            <a:r>
              <a:rPr lang="sv-SE" sz="1200" dirty="0">
                <a:latin typeface="Arial" panose="020B0604020202020204" pitchFamily="34" charset="0"/>
                <a:cs typeface="Arial" panose="020B0604020202020204" pitchFamily="34" charset="0"/>
              </a:rPr>
              <a:t>)</a:t>
            </a:r>
          </a:p>
        </p:txBody>
      </p:sp>
      <p:sp>
        <p:nvSpPr>
          <p:cNvPr id="37" name="Line 20"/>
          <p:cNvSpPr>
            <a:spLocks noChangeShapeType="1"/>
          </p:cNvSpPr>
          <p:nvPr/>
        </p:nvSpPr>
        <p:spPr bwMode="auto">
          <a:xfrm flipH="1" flipV="1">
            <a:off x="1066740" y="3184230"/>
            <a:ext cx="3348000" cy="0"/>
          </a:xfrm>
          <a:prstGeom prst="line">
            <a:avLst/>
          </a:prstGeom>
          <a:noFill/>
          <a:ln w="15875">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38" name="Line 20"/>
          <p:cNvSpPr>
            <a:spLocks noChangeShapeType="1"/>
          </p:cNvSpPr>
          <p:nvPr/>
        </p:nvSpPr>
        <p:spPr bwMode="auto">
          <a:xfrm flipH="1" flipV="1">
            <a:off x="4414740" y="1707110"/>
            <a:ext cx="0" cy="1485760"/>
          </a:xfrm>
          <a:prstGeom prst="line">
            <a:avLst/>
          </a:prstGeom>
          <a:noFill/>
          <a:ln w="15875">
            <a:solidFill>
              <a:srgbClr val="005595"/>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Tree>
    <p:extLst>
      <p:ext uri="{BB962C8B-B14F-4D97-AF65-F5344CB8AC3E}">
        <p14:creationId xmlns:p14="http://schemas.microsoft.com/office/powerpoint/2010/main" val="1311210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4175" y="701925"/>
            <a:ext cx="10300800" cy="700149"/>
          </a:xfrm>
        </p:spPr>
        <p:txBody>
          <a:bodyPr anchor="t"/>
          <a:lstStyle/>
          <a:p>
            <a:r>
              <a:rPr lang="sv-SE" sz="4400" dirty="0"/>
              <a:t>Ansvar – Beställare</a:t>
            </a:r>
          </a:p>
        </p:txBody>
      </p:sp>
      <p:sp>
        <p:nvSpPr>
          <p:cNvPr id="3" name="Platshållare för innehåll 2"/>
          <p:cNvSpPr>
            <a:spLocks noGrp="1"/>
          </p:cNvSpPr>
          <p:nvPr>
            <p:ph idx="1"/>
          </p:nvPr>
        </p:nvSpPr>
        <p:spPr>
          <a:xfrm>
            <a:off x="974175" y="1663425"/>
            <a:ext cx="8169825" cy="4492650"/>
          </a:xfrm>
        </p:spPr>
        <p:txBody>
          <a:bodyPr>
            <a:noAutofit/>
          </a:bodyPr>
          <a:lstStyle/>
          <a:p>
            <a:pPr>
              <a:spcAft>
                <a:spcPts val="600"/>
              </a:spcAft>
            </a:pPr>
            <a:r>
              <a:rPr lang="sv-SE" sz="1400" dirty="0"/>
              <a:t>Beställaren är den som har mandat att starta projektet.</a:t>
            </a:r>
          </a:p>
          <a:p>
            <a:r>
              <a:rPr lang="sv-SE" sz="1400" b="1" dirty="0"/>
              <a:t>Uppgifter:</a:t>
            </a:r>
          </a:p>
          <a:p>
            <a:pPr marL="180975" indent="-180975">
              <a:spcBef>
                <a:spcPts val="600"/>
              </a:spcBef>
              <a:buFont typeface="Arial" panose="020B0604020202020204" pitchFamily="34" charset="0"/>
              <a:buChar char="•"/>
            </a:pPr>
            <a:r>
              <a:rPr lang="sv-SE" sz="1400" dirty="0"/>
              <a:t>Ansvarar för att förberedelsefasen genomförs</a:t>
            </a:r>
          </a:p>
          <a:p>
            <a:pPr marL="180975" indent="-180975">
              <a:spcBef>
                <a:spcPts val="600"/>
              </a:spcBef>
              <a:buFont typeface="Arial" panose="020B0604020202020204" pitchFamily="34" charset="0"/>
              <a:buChar char="•"/>
            </a:pPr>
            <a:r>
              <a:rPr lang="sv-SE" sz="1400" dirty="0"/>
              <a:t>Definierar projektets mål och ramar enligt checklista förberedelser</a:t>
            </a:r>
          </a:p>
          <a:p>
            <a:pPr marL="180975" indent="-180975">
              <a:spcBef>
                <a:spcPts val="600"/>
              </a:spcBef>
              <a:buFont typeface="Arial" panose="020B0604020202020204" pitchFamily="34" charset="0"/>
              <a:buChar char="•"/>
            </a:pPr>
            <a:r>
              <a:rPr lang="sv-SE" sz="1400" dirty="0"/>
              <a:t>Säkerställer att projektets mål är i linje med verksamhetens mål</a:t>
            </a:r>
          </a:p>
          <a:p>
            <a:pPr marL="180975" indent="-180975">
              <a:spcBef>
                <a:spcPts val="600"/>
              </a:spcBef>
              <a:buFont typeface="Arial" panose="020B0604020202020204" pitchFamily="34" charset="0"/>
              <a:buChar char="•"/>
            </a:pPr>
            <a:r>
              <a:rPr lang="sv-SE" sz="1400" dirty="0"/>
              <a:t>Utser styrgrupp och styrgruppsordförande</a:t>
            </a:r>
          </a:p>
          <a:p>
            <a:pPr marL="180975" indent="-180975">
              <a:spcBef>
                <a:spcPts val="600"/>
              </a:spcBef>
              <a:buFont typeface="Arial" panose="020B0604020202020204" pitchFamily="34" charset="0"/>
              <a:buChar char="•"/>
            </a:pPr>
            <a:r>
              <a:rPr lang="sv-SE" sz="1400" dirty="0"/>
              <a:t>Säkerställer att det finns resurser i form av pengar och personer</a:t>
            </a:r>
          </a:p>
          <a:p>
            <a:pPr marL="180975" indent="-180975">
              <a:spcBef>
                <a:spcPts val="600"/>
              </a:spcBef>
              <a:buFont typeface="Arial" panose="020B0604020202020204" pitchFamily="34" charset="0"/>
              <a:buChar char="•"/>
            </a:pPr>
            <a:r>
              <a:rPr lang="sv-SE" sz="1400" dirty="0"/>
              <a:t>Redovisar projektuppföljning till ledningsgrupp eller motsvarande</a:t>
            </a:r>
          </a:p>
          <a:p>
            <a:pPr marL="180975" indent="-180975">
              <a:spcBef>
                <a:spcPts val="600"/>
              </a:spcBef>
              <a:buFont typeface="Arial" panose="020B0604020202020204" pitchFamily="34" charset="0"/>
              <a:buChar char="•"/>
            </a:pPr>
            <a:r>
              <a:rPr lang="sv-SE" sz="1400" dirty="0"/>
              <a:t>Tar emot och godkänner projektets resultat leverans</a:t>
            </a:r>
          </a:p>
          <a:p>
            <a:pPr marL="180975" indent="-180975">
              <a:spcBef>
                <a:spcPts val="600"/>
              </a:spcBef>
              <a:buFont typeface="Arial" panose="020B0604020202020204" pitchFamily="34" charset="0"/>
              <a:buChar char="•"/>
            </a:pPr>
            <a:r>
              <a:rPr lang="sv-SE" sz="1400" dirty="0"/>
              <a:t>Ser till att förväntade effekter av projektets resultat realiseras och följs upp.</a:t>
            </a:r>
          </a:p>
          <a:p>
            <a:pPr>
              <a:spcBef>
                <a:spcPts val="1800"/>
              </a:spcBef>
            </a:pPr>
            <a:r>
              <a:rPr lang="sv-SE" sz="1400" dirty="0"/>
              <a:t>Ofta är det linjechef eller verksamhetsansvarig som är beställare. Ibland kommer </a:t>
            </a:r>
            <a:br>
              <a:rPr lang="sv-SE" sz="1400" dirty="0"/>
            </a:br>
            <a:r>
              <a:rPr lang="sv-SE" sz="1400" dirty="0"/>
              <a:t>beslut från politiska organ, dessa uppdrag lämnas då till ett förvaltningskontor, förvaltningschefen utser därefter beställare. Modellen förutsätter att beställare </a:t>
            </a:r>
            <a:br>
              <a:rPr lang="sv-SE" sz="1400" dirty="0"/>
            </a:br>
            <a:r>
              <a:rPr lang="sv-SE" sz="1400" dirty="0"/>
              <a:t>är en tjänsteman och ej politiskt organ.</a:t>
            </a:r>
          </a:p>
        </p:txBody>
      </p:sp>
    </p:spTree>
    <p:extLst>
      <p:ext uri="{BB962C8B-B14F-4D97-AF65-F5344CB8AC3E}">
        <p14:creationId xmlns:p14="http://schemas.microsoft.com/office/powerpoint/2010/main" val="846268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4175" y="690633"/>
            <a:ext cx="10300800" cy="991842"/>
          </a:xfrm>
        </p:spPr>
        <p:txBody>
          <a:bodyPr anchor="t"/>
          <a:lstStyle/>
          <a:p>
            <a:r>
              <a:rPr lang="sv-SE" sz="4400" dirty="0"/>
              <a:t>Ansvar – Styrgrupp</a:t>
            </a:r>
          </a:p>
        </p:txBody>
      </p:sp>
      <p:sp>
        <p:nvSpPr>
          <p:cNvPr id="3" name="Platshållare för innehåll 2"/>
          <p:cNvSpPr>
            <a:spLocks noGrp="1"/>
          </p:cNvSpPr>
          <p:nvPr>
            <p:ph idx="1"/>
          </p:nvPr>
        </p:nvSpPr>
        <p:spPr>
          <a:xfrm>
            <a:off x="974174" y="1650451"/>
            <a:ext cx="9770026" cy="2940600"/>
          </a:xfrm>
        </p:spPr>
        <p:txBody>
          <a:bodyPr>
            <a:noAutofit/>
          </a:bodyPr>
          <a:lstStyle/>
          <a:p>
            <a:pPr>
              <a:spcAft>
                <a:spcPts val="600"/>
              </a:spcAft>
            </a:pPr>
            <a:r>
              <a:rPr lang="sv-SE" sz="1400" dirty="0"/>
              <a:t>Styrgruppen har det yttersta ansvaret för hela projektet samt kontroll och styrning </a:t>
            </a:r>
            <a:br>
              <a:rPr lang="sv-SE" sz="1400" dirty="0"/>
            </a:br>
            <a:r>
              <a:rPr lang="sv-SE" sz="1400" dirty="0"/>
              <a:t>då det gäller resurser och mål.</a:t>
            </a:r>
          </a:p>
          <a:p>
            <a:r>
              <a:rPr lang="sv-SE" sz="1400" b="1" dirty="0"/>
              <a:t>Uppgifter:</a:t>
            </a:r>
          </a:p>
          <a:p>
            <a:pPr marL="180975" indent="-180975">
              <a:spcBef>
                <a:spcPts val="600"/>
              </a:spcBef>
              <a:buFont typeface="Arial" panose="020B0604020202020204" pitchFamily="34" charset="0"/>
              <a:buChar char="•"/>
            </a:pPr>
            <a:r>
              <a:rPr lang="sv-SE" sz="1400" dirty="0"/>
              <a:t>Beslutar vid beslutspunkter med utgångspunkt från checklistan för respektive fas.</a:t>
            </a:r>
          </a:p>
          <a:p>
            <a:pPr marL="180975" indent="-180975">
              <a:spcBef>
                <a:spcPts val="600"/>
              </a:spcBef>
              <a:buFont typeface="Arial" panose="020B0604020202020204" pitchFamily="34" charset="0"/>
              <a:buChar char="•"/>
            </a:pPr>
            <a:r>
              <a:rPr lang="sv-SE" sz="1400" dirty="0"/>
              <a:t>Hanterar ändringbegäran. Beslut som berör it bereds alltid genom Portföljstyrgrupp, </a:t>
            </a:r>
            <a:br>
              <a:rPr lang="sv-SE" sz="1400" dirty="0"/>
            </a:br>
            <a:r>
              <a:rPr lang="sv-SE" sz="1400" dirty="0"/>
              <a:t>exempelvis it-resurser, finansiering från gemensam </a:t>
            </a:r>
            <a:r>
              <a:rPr lang="sv-SE" sz="1400" dirty="0" err="1"/>
              <a:t>it-budget</a:t>
            </a:r>
            <a:r>
              <a:rPr lang="sv-SE" sz="1400" dirty="0"/>
              <a:t>, arkitektur </a:t>
            </a:r>
            <a:br>
              <a:rPr lang="sv-SE" sz="1400" dirty="0"/>
            </a:br>
            <a:r>
              <a:rPr lang="sv-SE" sz="1400" dirty="0"/>
              <a:t>(se ändringshanteringsprocessen nedan).</a:t>
            </a:r>
          </a:p>
          <a:p>
            <a:pPr marL="180975" indent="-180975">
              <a:spcBef>
                <a:spcPts val="600"/>
              </a:spcBef>
              <a:buFont typeface="Arial" panose="020B0604020202020204" pitchFamily="34" charset="0"/>
              <a:buChar char="•"/>
            </a:pPr>
            <a:r>
              <a:rPr lang="sv-SE" sz="1400" dirty="0"/>
              <a:t>Informerar intressenter enligt kommunikationsplanen.</a:t>
            </a:r>
          </a:p>
          <a:p>
            <a:pPr marL="180975" indent="-180975">
              <a:spcBef>
                <a:spcPts val="600"/>
              </a:spcBef>
              <a:buFont typeface="Arial" panose="020B0604020202020204" pitchFamily="34" charset="0"/>
              <a:buChar char="•"/>
            </a:pPr>
            <a:r>
              <a:rPr lang="sv-SE" sz="1400" dirty="0"/>
              <a:t>Informerar beställaren.</a:t>
            </a:r>
          </a:p>
          <a:p>
            <a:pPr marL="180975" indent="-180975">
              <a:spcBef>
                <a:spcPts val="600"/>
              </a:spcBef>
              <a:buFont typeface="Arial" panose="020B0604020202020204" pitchFamily="34" charset="0"/>
              <a:buChar char="•"/>
            </a:pPr>
            <a:r>
              <a:rPr lang="sv-SE" sz="1400" dirty="0"/>
              <a:t>Är ambassadörer för projektet inom kommunen.</a:t>
            </a:r>
          </a:p>
        </p:txBody>
      </p:sp>
      <p:sp>
        <p:nvSpPr>
          <p:cNvPr id="5" name="textruta 4">
            <a:extLst>
              <a:ext uri="{FF2B5EF4-FFF2-40B4-BE49-F238E27FC236}">
                <a16:creationId xmlns:a16="http://schemas.microsoft.com/office/drawing/2014/main" id="{5D6D7F8F-9698-755A-69CC-4E18B511F318}"/>
              </a:ext>
            </a:extLst>
          </p:cNvPr>
          <p:cNvSpPr txBox="1"/>
          <p:nvPr/>
        </p:nvSpPr>
        <p:spPr>
          <a:xfrm>
            <a:off x="974174" y="4619627"/>
            <a:ext cx="10598701" cy="1285874"/>
          </a:xfrm>
          <a:prstGeom prst="rect">
            <a:avLst/>
          </a:prstGeom>
          <a:noFill/>
        </p:spPr>
        <p:txBody>
          <a:bodyPr wrap="square" numCol="2" spcCol="720000">
            <a:noAutofit/>
          </a:bodyPr>
          <a:lstStyle/>
          <a:p>
            <a:pPr>
              <a:spcBef>
                <a:spcPts val="1800"/>
              </a:spcBef>
            </a:pPr>
            <a:r>
              <a:rPr lang="sv-SE" sz="1400" dirty="0"/>
              <a:t>Gruppen bör bestå av ett begränsat antal personer, 2 till 5 personer. Beställaren bör inte ensam utgöra styrgrupp, med det är enklast om beställaren ingår i styrgruppen. </a:t>
            </a:r>
            <a:br>
              <a:rPr lang="sv-SE" sz="1400" dirty="0"/>
            </a:br>
            <a:r>
              <a:rPr lang="sv-SE" sz="1400" dirty="0"/>
              <a:t>De som ingår i gruppen ska inneha chefsposition eller delegerat mandat samt tillhörande beslutsbefogenheter. Individen bör också ha ett reellt intresse för projektet eller speciell sakkunskap. Projektledaren ska endast vara föredragande för styrgruppen. Beställare utser ordförande, beställare kan ingå i styrgrupp, det är då viktigast att särskilja rollerna. Styrgruppen är ansvarig mot beställaren.</a:t>
            </a:r>
          </a:p>
        </p:txBody>
      </p:sp>
    </p:spTree>
    <p:extLst>
      <p:ext uri="{BB962C8B-B14F-4D97-AF65-F5344CB8AC3E}">
        <p14:creationId xmlns:p14="http://schemas.microsoft.com/office/powerpoint/2010/main" val="114273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4650" y="692400"/>
            <a:ext cx="10300800" cy="688725"/>
          </a:xfrm>
        </p:spPr>
        <p:txBody>
          <a:bodyPr anchor="t"/>
          <a:lstStyle/>
          <a:p>
            <a:r>
              <a:rPr lang="sv-SE" sz="4400" dirty="0"/>
              <a:t>Ansvar – Projektledare</a:t>
            </a:r>
          </a:p>
        </p:txBody>
      </p:sp>
      <p:sp>
        <p:nvSpPr>
          <p:cNvPr id="3" name="Platshållare för innehåll 2"/>
          <p:cNvSpPr>
            <a:spLocks noGrp="1"/>
          </p:cNvSpPr>
          <p:nvPr>
            <p:ph idx="1"/>
          </p:nvPr>
        </p:nvSpPr>
        <p:spPr>
          <a:xfrm>
            <a:off x="964650" y="1663425"/>
            <a:ext cx="8407950" cy="3965850"/>
          </a:xfrm>
        </p:spPr>
        <p:txBody>
          <a:bodyPr>
            <a:noAutofit/>
          </a:bodyPr>
          <a:lstStyle/>
          <a:p>
            <a:pPr>
              <a:spcAft>
                <a:spcPts val="600"/>
              </a:spcAft>
            </a:pPr>
            <a:r>
              <a:rPr lang="sv-SE" sz="1400" dirty="0"/>
              <a:t>Projektledare är direkt underställd styrgruppen och ansvarar för att projektet drivs </a:t>
            </a:r>
            <a:br>
              <a:rPr lang="sv-SE" sz="1400" dirty="0"/>
            </a:br>
            <a:r>
              <a:rPr lang="sv-SE" sz="1400" dirty="0"/>
              <a:t>mot de mål inom de ramar som finns i projektets direktiv. Huvuduppgiften är att ansvara </a:t>
            </a:r>
            <a:br>
              <a:rPr lang="sv-SE" sz="1400" dirty="0"/>
            </a:br>
            <a:r>
              <a:rPr lang="sv-SE" sz="1400" dirty="0"/>
              <a:t>för planering och daglig styrning av tilldelade resurser så att projektets mål nås.</a:t>
            </a:r>
          </a:p>
          <a:p>
            <a:r>
              <a:rPr lang="sv-SE" sz="1400" b="1" dirty="0"/>
              <a:t>Uppgifter:</a:t>
            </a:r>
          </a:p>
          <a:p>
            <a:pPr marL="180975" indent="-180975">
              <a:spcBef>
                <a:spcPts val="600"/>
              </a:spcBef>
              <a:buFont typeface="Arial" panose="020B0604020202020204" pitchFamily="34" charset="0"/>
              <a:buChar char="•"/>
            </a:pPr>
            <a:r>
              <a:rPr lang="sv-SE" sz="1400" dirty="0"/>
              <a:t>Planerar projektet tillsammans med projektgruppen (enligt checklista Planering).</a:t>
            </a:r>
          </a:p>
          <a:p>
            <a:pPr marL="180975" indent="-180975">
              <a:spcBef>
                <a:spcPts val="600"/>
              </a:spcBef>
              <a:buFont typeface="Arial" panose="020B0604020202020204" pitchFamily="34" charset="0"/>
              <a:buChar char="•"/>
            </a:pPr>
            <a:r>
              <a:rPr lang="sv-SE" sz="1400" dirty="0"/>
              <a:t>Upprättar budget och uppföljningar för projektfaser och projektet totalt.</a:t>
            </a:r>
          </a:p>
          <a:p>
            <a:pPr marL="180975" indent="-180975">
              <a:spcBef>
                <a:spcPts val="600"/>
              </a:spcBef>
              <a:buFont typeface="Arial" panose="020B0604020202020204" pitchFamily="34" charset="0"/>
              <a:buChar char="•"/>
            </a:pPr>
            <a:r>
              <a:rPr lang="sv-SE" sz="1400" dirty="0"/>
              <a:t>Styr projektet mot dess mål inom ramarna för projektdirektiv/projektplan.</a:t>
            </a:r>
          </a:p>
          <a:p>
            <a:pPr marL="180975" indent="-180975">
              <a:spcBef>
                <a:spcPts val="600"/>
              </a:spcBef>
              <a:buFont typeface="Arial" panose="020B0604020202020204" pitchFamily="34" charset="0"/>
              <a:buChar char="•"/>
            </a:pPr>
            <a:r>
              <a:rPr lang="sv-SE" sz="1400" dirty="0"/>
              <a:t>Kommunicerar enligt kommunikationsplan.</a:t>
            </a:r>
          </a:p>
          <a:p>
            <a:pPr marL="180975" indent="-180975">
              <a:spcBef>
                <a:spcPts val="600"/>
              </a:spcBef>
              <a:buFont typeface="Arial" panose="020B0604020202020204" pitchFamily="34" charset="0"/>
              <a:buChar char="•"/>
            </a:pPr>
            <a:r>
              <a:rPr lang="sv-SE" sz="1400" dirty="0"/>
              <a:t>Identifierar eventuella problem samt föreslår förbättringar i arbetssätt, metoder och rutiner.</a:t>
            </a:r>
          </a:p>
          <a:p>
            <a:pPr marL="180975" indent="-180975">
              <a:spcBef>
                <a:spcPts val="600"/>
              </a:spcBef>
              <a:buFont typeface="Arial" panose="020B0604020202020204" pitchFamily="34" charset="0"/>
              <a:buChar char="•"/>
            </a:pPr>
            <a:r>
              <a:rPr lang="sv-SE" sz="1400" dirty="0"/>
              <a:t>Genomför projektutvärdering.</a:t>
            </a:r>
          </a:p>
          <a:p>
            <a:pPr>
              <a:spcBef>
                <a:spcPts val="1800"/>
              </a:spcBef>
            </a:pPr>
            <a:r>
              <a:rPr lang="sv-SE" sz="1400" dirty="0"/>
              <a:t>Projektledaren bör ha organisationskunskap, verksamhetskunskap, metodkunskap samt ledarskap.</a:t>
            </a:r>
          </a:p>
        </p:txBody>
      </p:sp>
    </p:spTree>
    <p:extLst>
      <p:ext uri="{BB962C8B-B14F-4D97-AF65-F5344CB8AC3E}">
        <p14:creationId xmlns:p14="http://schemas.microsoft.com/office/powerpoint/2010/main" val="1124994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5225" y="692400"/>
            <a:ext cx="10300800" cy="736350"/>
          </a:xfrm>
        </p:spPr>
        <p:txBody>
          <a:bodyPr anchor="t"/>
          <a:lstStyle/>
          <a:p>
            <a:r>
              <a:rPr lang="sv-SE" sz="4400" dirty="0"/>
              <a:t>Ansvar – Projektmedlem</a:t>
            </a:r>
          </a:p>
        </p:txBody>
      </p:sp>
      <p:sp>
        <p:nvSpPr>
          <p:cNvPr id="3" name="Platshållare för innehåll 2"/>
          <p:cNvSpPr>
            <a:spLocks noGrp="1"/>
          </p:cNvSpPr>
          <p:nvPr>
            <p:ph idx="1"/>
          </p:nvPr>
        </p:nvSpPr>
        <p:spPr>
          <a:xfrm>
            <a:off x="975225" y="1653900"/>
            <a:ext cx="9454650" cy="4473600"/>
          </a:xfrm>
        </p:spPr>
        <p:txBody>
          <a:bodyPr>
            <a:noAutofit/>
          </a:bodyPr>
          <a:lstStyle/>
          <a:p>
            <a:pPr>
              <a:spcAft>
                <a:spcPts val="600"/>
              </a:spcAft>
            </a:pPr>
            <a:r>
              <a:rPr lang="sv-SE" sz="1400" dirty="0"/>
              <a:t>Projektgruppens medlemmar har som huvuduppgift att genomföra de planerade aktiviteter </a:t>
            </a:r>
            <a:br>
              <a:rPr lang="sv-SE" sz="1400" dirty="0"/>
            </a:br>
            <a:r>
              <a:rPr lang="sv-SE" sz="1400" dirty="0"/>
              <a:t>som leder till projektets mål eller att utarbeta underlag för beslut.</a:t>
            </a:r>
          </a:p>
          <a:p>
            <a:pPr>
              <a:spcBef>
                <a:spcPts val="1000"/>
              </a:spcBef>
            </a:pPr>
            <a:r>
              <a:rPr lang="sv-SE" sz="1400" b="1" dirty="0"/>
              <a:t>Uppgifter:</a:t>
            </a:r>
          </a:p>
          <a:p>
            <a:pPr marL="180975" indent="-180975">
              <a:spcBef>
                <a:spcPts val="600"/>
              </a:spcBef>
              <a:buFont typeface="Arial" panose="020B0604020202020204" pitchFamily="34" charset="0"/>
              <a:buChar char="•"/>
            </a:pPr>
            <a:r>
              <a:rPr lang="sv-SE" sz="1400" dirty="0"/>
              <a:t>Förstå och respektera projektets direktiv och mål, samt dess arbetsformer, besluts- och rapporteringsvägar.</a:t>
            </a:r>
          </a:p>
          <a:p>
            <a:pPr marL="180975" indent="-180975">
              <a:spcBef>
                <a:spcPts val="600"/>
              </a:spcBef>
              <a:buFont typeface="Arial" panose="020B0604020202020204" pitchFamily="34" charset="0"/>
              <a:buChar char="•"/>
            </a:pPr>
            <a:r>
              <a:rPr lang="sv-SE" sz="1400" dirty="0"/>
              <a:t>Bedöma förutsättningarna, planera och genomföra arbetsuppgifter (arbetstid, kalendertid, resurs/kostnad, egen/gruppens kompetens/vilja).</a:t>
            </a:r>
          </a:p>
          <a:p>
            <a:pPr marL="180975" indent="-180975">
              <a:spcBef>
                <a:spcPts val="600"/>
              </a:spcBef>
              <a:buFont typeface="Arial" panose="020B0604020202020204" pitchFamily="34" charset="0"/>
              <a:buChar char="•"/>
            </a:pPr>
            <a:r>
              <a:rPr lang="sv-SE" sz="1400" dirty="0"/>
              <a:t>Komma överrens med projektledaren om förutsättningarna innan start av arbetsuppgift.</a:t>
            </a:r>
          </a:p>
          <a:p>
            <a:pPr marL="180975" indent="-180975">
              <a:spcBef>
                <a:spcPts val="600"/>
              </a:spcBef>
              <a:buFont typeface="Arial" panose="020B0604020202020204" pitchFamily="34" charset="0"/>
              <a:buChar char="•"/>
            </a:pPr>
            <a:r>
              <a:rPr lang="sv-SE" sz="1400" dirty="0"/>
              <a:t>Ansvara för uppföljning av sitt personliga resultat samt meddela avvikelser och problem.</a:t>
            </a:r>
          </a:p>
          <a:p>
            <a:pPr marL="180975" indent="-180975">
              <a:spcBef>
                <a:spcPts val="600"/>
              </a:spcBef>
              <a:buFont typeface="Arial" panose="020B0604020202020204" pitchFamily="34" charset="0"/>
              <a:buChar char="•"/>
            </a:pPr>
            <a:r>
              <a:rPr lang="sv-SE" sz="1400" dirty="0"/>
              <a:t>Informera om beslut och gjorda avvägningar.</a:t>
            </a:r>
          </a:p>
          <a:p>
            <a:pPr marL="180975" indent="-180975">
              <a:spcBef>
                <a:spcPts val="600"/>
              </a:spcBef>
              <a:buFont typeface="Arial" panose="020B0604020202020204" pitchFamily="34" charset="0"/>
              <a:buChar char="•"/>
            </a:pPr>
            <a:r>
              <a:rPr lang="sv-SE" sz="1400" dirty="0"/>
              <a:t>Precisera eget behov av utbildning, stöd och information för medverkan.</a:t>
            </a:r>
          </a:p>
          <a:p>
            <a:pPr marL="180975" indent="-180975">
              <a:spcBef>
                <a:spcPts val="600"/>
              </a:spcBef>
              <a:buFont typeface="Arial" panose="020B0604020202020204" pitchFamily="34" charset="0"/>
              <a:buChar char="•"/>
            </a:pPr>
            <a:r>
              <a:rPr lang="sv-SE" sz="1400" dirty="0" err="1"/>
              <a:t>Tidrapportera</a:t>
            </a:r>
            <a:r>
              <a:rPr lang="sv-SE" sz="1400" dirty="0"/>
              <a:t>.</a:t>
            </a:r>
          </a:p>
          <a:p>
            <a:pPr marL="180975" indent="-180975">
              <a:spcBef>
                <a:spcPts val="600"/>
              </a:spcBef>
              <a:buFont typeface="Arial" panose="020B0604020202020204" pitchFamily="34" charset="0"/>
              <a:buChar char="•"/>
            </a:pPr>
            <a:r>
              <a:rPr lang="sv-SE" sz="1400" dirty="0"/>
              <a:t>Bedöma resultat och återstående tid.</a:t>
            </a:r>
          </a:p>
          <a:p>
            <a:r>
              <a:rPr lang="sv-SE" sz="1400" dirty="0"/>
              <a:t>Gruppens sammansättning är beroende av det problem som skall lösas och kan variera utifrån </a:t>
            </a:r>
            <a:br>
              <a:rPr lang="sv-SE" sz="1400" dirty="0"/>
            </a:br>
            <a:r>
              <a:rPr lang="sv-SE" sz="1400" dirty="0"/>
              <a:t>vilken fas projektet befinner sig i. Medlemmarna ska väljas efter tillgänglighet, fackkunskaper, </a:t>
            </a:r>
            <a:br>
              <a:rPr lang="sv-SE" sz="1400" dirty="0"/>
            </a:br>
            <a:r>
              <a:rPr lang="sv-SE" sz="1400" dirty="0"/>
              <a:t>erfarenheter och samarbetsförmåga.</a:t>
            </a:r>
          </a:p>
        </p:txBody>
      </p:sp>
    </p:spTree>
    <p:extLst>
      <p:ext uri="{BB962C8B-B14F-4D97-AF65-F5344CB8AC3E}">
        <p14:creationId xmlns:p14="http://schemas.microsoft.com/office/powerpoint/2010/main" val="541225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4750" y="692400"/>
            <a:ext cx="5111250" cy="885516"/>
          </a:xfrm>
        </p:spPr>
        <p:txBody>
          <a:bodyPr anchor="t"/>
          <a:lstStyle/>
          <a:p>
            <a:r>
              <a:rPr lang="sv-SE" sz="4400" dirty="0"/>
              <a:t>Ansvar – Övriga</a:t>
            </a:r>
          </a:p>
        </p:txBody>
      </p:sp>
      <p:sp>
        <p:nvSpPr>
          <p:cNvPr id="3" name="Platshållare för innehåll 2"/>
          <p:cNvSpPr>
            <a:spLocks noGrp="1"/>
          </p:cNvSpPr>
          <p:nvPr>
            <p:ph idx="1"/>
          </p:nvPr>
        </p:nvSpPr>
        <p:spPr>
          <a:xfrm>
            <a:off x="965700" y="1663425"/>
            <a:ext cx="10283325" cy="3168000"/>
          </a:xfrm>
        </p:spPr>
        <p:txBody>
          <a:bodyPr numCol="2" spcCol="360000">
            <a:noAutofit/>
          </a:bodyPr>
          <a:lstStyle/>
          <a:p>
            <a:r>
              <a:rPr lang="sv-SE" sz="1400" b="1" dirty="0"/>
              <a:t>Ansvar delprojektledare</a:t>
            </a:r>
          </a:p>
          <a:p>
            <a:pPr>
              <a:spcBef>
                <a:spcPts val="100"/>
              </a:spcBef>
            </a:pPr>
            <a:r>
              <a:rPr lang="sv-SE" sz="1400" dirty="0"/>
              <a:t>Ibland delas ett projekt in i delprojekt. Delprojekt har då en delprojektledare. Ett delprojekt kan drivas mer eller mindre fristående från moderprojektet eller som en mindre aktivitet inom moderprojektet. Delprojektledarens roll kan därför skifta från att i praktiken vara projektledare till att vara aktivitetsansvarig för en mindre del i projektet.</a:t>
            </a:r>
          </a:p>
          <a:p>
            <a:r>
              <a:rPr lang="sv-SE" sz="1400" b="1" dirty="0"/>
              <a:t>Ansvar resursägare</a:t>
            </a:r>
          </a:p>
          <a:p>
            <a:pPr>
              <a:spcBef>
                <a:spcPts val="100"/>
              </a:spcBef>
            </a:pPr>
            <a:r>
              <a:rPr lang="sv-SE" sz="1400" dirty="0"/>
              <a:t>För att ett projekt ska fungera behövs vanligtvis resurser från ordinarie verksamhet (ofta kallat linjen). Resursägare ska acceptera att låna/hyra ut en person för att kunna delta i projektet. Denna ska då befrias från ordinarie uppdrag i motsvarande grad. Detta ska göras genom upprättande av personkontrakt. Ibland är resursägare även med i styrgruppen.</a:t>
            </a:r>
          </a:p>
          <a:p>
            <a:r>
              <a:rPr lang="sv-SE" sz="1400" b="1" dirty="0"/>
              <a:t>Ansvar referensgrupp</a:t>
            </a:r>
          </a:p>
          <a:p>
            <a:pPr>
              <a:spcBef>
                <a:spcPts val="100"/>
              </a:spcBef>
            </a:pPr>
            <a:r>
              <a:rPr lang="sv-SE" sz="1400" dirty="0"/>
              <a:t>Projektledaren/styrgruppen/projektgruppen kan komplettera sina kunskaper med en eller flera referensgrupper för att t.ex. få praktiska synpunkter, ett stöd till projektledaren/styrgruppen. De kan även vara en tillgång i förankringsarbetet. Klargör vad som förväntas av referensgruppen innan den bemannas. Tänk på att den endast är rådgivande och inte har något ansvar eller beslutsrätt för projektet.</a:t>
            </a:r>
          </a:p>
          <a:p>
            <a:endParaRPr lang="sv-SE" sz="1400" dirty="0"/>
          </a:p>
        </p:txBody>
      </p:sp>
    </p:spTree>
    <p:extLst>
      <p:ext uri="{BB962C8B-B14F-4D97-AF65-F5344CB8AC3E}">
        <p14:creationId xmlns:p14="http://schemas.microsoft.com/office/powerpoint/2010/main" val="361879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9571" y="688053"/>
            <a:ext cx="10300800" cy="853371"/>
          </a:xfrm>
        </p:spPr>
        <p:txBody>
          <a:bodyPr anchor="t">
            <a:normAutofit/>
          </a:bodyPr>
          <a:lstStyle/>
          <a:p>
            <a:r>
              <a:rPr lang="sv-SE" sz="4400" dirty="0"/>
              <a:t>Sundsvalls kommuns projektmodell</a:t>
            </a:r>
          </a:p>
        </p:txBody>
      </p:sp>
      <p:sp>
        <p:nvSpPr>
          <p:cNvPr id="3" name="Platshållare för innehåll 2"/>
          <p:cNvSpPr>
            <a:spLocks noGrp="1"/>
          </p:cNvSpPr>
          <p:nvPr>
            <p:ph idx="1"/>
          </p:nvPr>
        </p:nvSpPr>
        <p:spPr>
          <a:xfrm>
            <a:off x="1065370" y="1990203"/>
            <a:ext cx="3575086" cy="2944162"/>
          </a:xfrm>
        </p:spPr>
        <p:txBody>
          <a:bodyPr/>
          <a:lstStyle/>
          <a:p>
            <a:pPr marL="342900" indent="-342900">
              <a:buFont typeface="Arial" panose="020B0604020202020204" pitchFamily="34" charset="0"/>
              <a:buChar char="•"/>
            </a:pPr>
            <a:r>
              <a:rPr lang="sv-SE" dirty="0">
                <a:latin typeface="Raleway" pitchFamily="34" charset="0"/>
              </a:rPr>
              <a:t>Projektstyrningsmodell</a:t>
            </a:r>
          </a:p>
          <a:p>
            <a:pPr marL="342900" indent="-342900">
              <a:buFont typeface="Arial" panose="020B0604020202020204" pitchFamily="34" charset="0"/>
              <a:buChar char="•"/>
            </a:pPr>
            <a:r>
              <a:rPr lang="sv-SE" dirty="0">
                <a:latin typeface="Raleway" pitchFamily="34" charset="0"/>
              </a:rPr>
              <a:t>Checklistor</a:t>
            </a:r>
          </a:p>
          <a:p>
            <a:pPr marL="342900" indent="-342900">
              <a:buFont typeface="Arial" panose="020B0604020202020204" pitchFamily="34" charset="0"/>
              <a:buChar char="•"/>
            </a:pPr>
            <a:r>
              <a:rPr lang="sv-SE" dirty="0">
                <a:latin typeface="Raleway" pitchFamily="34" charset="0"/>
              </a:rPr>
              <a:t>Projektorganisation</a:t>
            </a:r>
          </a:p>
          <a:p>
            <a:pPr marL="342900" indent="-342900">
              <a:buFont typeface="Arial" panose="020B0604020202020204" pitchFamily="34" charset="0"/>
              <a:buChar char="•"/>
            </a:pPr>
            <a:r>
              <a:rPr lang="sv-SE" dirty="0">
                <a:latin typeface="Raleway" pitchFamily="34" charset="0"/>
              </a:rPr>
              <a:t>Dokumentmallar</a:t>
            </a:r>
          </a:p>
          <a:p>
            <a:pPr marL="342900" indent="-342900">
              <a:buFont typeface="Arial" panose="020B0604020202020204" pitchFamily="34" charset="0"/>
              <a:buChar char="•"/>
            </a:pPr>
            <a:r>
              <a:rPr lang="sv-SE" dirty="0">
                <a:latin typeface="Raleway" pitchFamily="34" charset="0"/>
              </a:rPr>
              <a:t>Personkontrakt</a:t>
            </a:r>
          </a:p>
          <a:p>
            <a:pPr marL="342900" indent="-342900">
              <a:buFont typeface="Arial" panose="020B0604020202020204" pitchFamily="34" charset="0"/>
              <a:buChar char="•"/>
            </a:pPr>
            <a:r>
              <a:rPr lang="sv-SE" dirty="0">
                <a:latin typeface="Raleway" pitchFamily="34" charset="0"/>
              </a:rPr>
              <a:t>Verktygslåda.</a:t>
            </a: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9971" y="1918516"/>
            <a:ext cx="2939796" cy="190195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9971" y="3885007"/>
            <a:ext cx="2939796" cy="195224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2702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63315" y="685252"/>
            <a:ext cx="10016625" cy="755400"/>
          </a:xfrm>
        </p:spPr>
        <p:txBody>
          <a:bodyPr anchor="t">
            <a:noAutofit/>
          </a:bodyPr>
          <a:lstStyle/>
          <a:p>
            <a:r>
              <a:rPr lang="sv-SE" sz="4400" dirty="0"/>
              <a:t>Styrande dokument (obligatoriska)</a:t>
            </a:r>
          </a:p>
        </p:txBody>
      </p:sp>
      <p:sp>
        <p:nvSpPr>
          <p:cNvPr id="18" name="AutoShape 2"/>
          <p:cNvSpPr>
            <a:spLocks noChangeArrowheads="1"/>
          </p:cNvSpPr>
          <p:nvPr/>
        </p:nvSpPr>
        <p:spPr bwMode="auto">
          <a:xfrm>
            <a:off x="1080540" y="2260167"/>
            <a:ext cx="252413" cy="360363"/>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
        <p:nvSpPr>
          <p:cNvPr id="19" name="Text Box 3"/>
          <p:cNvSpPr txBox="1">
            <a:spLocks noChangeArrowheads="1"/>
          </p:cNvSpPr>
          <p:nvPr/>
        </p:nvSpPr>
        <p:spPr bwMode="auto">
          <a:xfrm>
            <a:off x="1429790" y="2261755"/>
            <a:ext cx="2879725" cy="2710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2400"/>
              </a:spcBef>
              <a:buClrTx/>
              <a:buFontTx/>
              <a:buNone/>
            </a:pPr>
            <a:r>
              <a:rPr lang="sv-SE" altLang="sv-SE" sz="1800" u="sng" dirty="0">
                <a:solidFill>
                  <a:schemeClr val="tx1"/>
                </a:solidFill>
                <a:latin typeface="+mj-lt"/>
                <a:hlinkClick r:id="rId2"/>
              </a:rPr>
              <a:t>Projektdirektiv</a:t>
            </a:r>
            <a:endParaRPr lang="sv-SE" altLang="sv-SE" sz="1800" u="sng" dirty="0">
              <a:solidFill>
                <a:schemeClr val="tx1"/>
              </a:solidFill>
              <a:latin typeface="+mj-lt"/>
              <a:hlinkClick r:id="rId3"/>
            </a:endParaRPr>
          </a:p>
          <a:p>
            <a:pPr>
              <a:spcBef>
                <a:spcPts val="2400"/>
              </a:spcBef>
              <a:buClrTx/>
              <a:buFontTx/>
              <a:buNone/>
            </a:pPr>
            <a:r>
              <a:rPr lang="sv-SE" altLang="sv-SE" sz="1800" u="sng" dirty="0">
                <a:solidFill>
                  <a:schemeClr val="tx1"/>
                </a:solidFill>
                <a:latin typeface="+mj-lt"/>
                <a:hlinkClick r:id="rId4"/>
              </a:rPr>
              <a:t>Projektplan</a:t>
            </a:r>
            <a:endParaRPr lang="sv-SE" altLang="sv-SE" sz="1800" u="sng" dirty="0">
              <a:solidFill>
                <a:schemeClr val="tx1"/>
              </a:solidFill>
              <a:latin typeface="+mj-lt"/>
              <a:hlinkClick r:id="rId5"/>
            </a:endParaRPr>
          </a:p>
          <a:p>
            <a:pPr eaLnBrk="1">
              <a:spcBef>
                <a:spcPts val="2400"/>
              </a:spcBef>
              <a:buClrTx/>
              <a:buFontTx/>
              <a:buNone/>
            </a:pPr>
            <a:r>
              <a:rPr lang="sv-SE" altLang="sv-SE" sz="1800" u="sng" dirty="0">
                <a:solidFill>
                  <a:schemeClr val="tx1"/>
                </a:solidFill>
                <a:latin typeface="+mj-lt"/>
                <a:ea typeface="Arial Unicode MS" pitchFamily="34" charset="-128"/>
                <a:cs typeface="Arial Unicode MS" pitchFamily="34" charset="-128"/>
                <a:hlinkClick r:id="rId6"/>
              </a:rPr>
              <a:t>Statusrapport</a:t>
            </a:r>
            <a:endParaRPr lang="sv-SE" altLang="sv-SE" sz="1800" u="sng" dirty="0">
              <a:solidFill>
                <a:schemeClr val="tx1"/>
              </a:solidFill>
              <a:latin typeface="+mj-lt"/>
              <a:ea typeface="Arial Unicode MS" pitchFamily="34" charset="-128"/>
              <a:cs typeface="Arial Unicode MS" pitchFamily="34" charset="-128"/>
              <a:hlinkClick r:id="rId7"/>
            </a:endParaRPr>
          </a:p>
          <a:p>
            <a:pPr>
              <a:spcBef>
                <a:spcPts val="2400"/>
              </a:spcBef>
              <a:buClrTx/>
              <a:buFontTx/>
              <a:buNone/>
            </a:pPr>
            <a:r>
              <a:rPr lang="sv-SE" altLang="sv-SE" sz="1800" u="sng" dirty="0">
                <a:solidFill>
                  <a:schemeClr val="tx1"/>
                </a:solidFill>
                <a:latin typeface="+mj-lt"/>
                <a:hlinkClick r:id="rId8"/>
              </a:rPr>
              <a:t>Restlista</a:t>
            </a:r>
            <a:endParaRPr lang="sv-SE" altLang="sv-SE" sz="1800" u="sng" dirty="0">
              <a:solidFill>
                <a:schemeClr val="tx1"/>
              </a:solidFill>
              <a:latin typeface="+mj-lt"/>
              <a:hlinkClick r:id="rId9"/>
            </a:endParaRPr>
          </a:p>
          <a:p>
            <a:pPr>
              <a:spcBef>
                <a:spcPts val="2400"/>
              </a:spcBef>
              <a:buClrTx/>
              <a:buFontTx/>
              <a:buNone/>
            </a:pPr>
            <a:r>
              <a:rPr lang="sv-SE" altLang="sv-SE" sz="1800" u="sng" dirty="0">
                <a:solidFill>
                  <a:schemeClr val="tx1"/>
                </a:solidFill>
                <a:latin typeface="+mj-lt"/>
                <a:hlinkClick r:id="rId10"/>
              </a:rPr>
              <a:t>Projektslutrapport</a:t>
            </a:r>
            <a:endParaRPr lang="sv-SE" altLang="sv-SE" sz="1800" u="sng" dirty="0">
              <a:solidFill>
                <a:schemeClr val="tx1"/>
              </a:solidFill>
              <a:latin typeface="+mj-lt"/>
              <a:hlinkClick r:id="rId11"/>
            </a:endParaRPr>
          </a:p>
        </p:txBody>
      </p:sp>
      <p:sp>
        <p:nvSpPr>
          <p:cNvPr id="20" name="AutoShape 4"/>
          <p:cNvSpPr>
            <a:spLocks noChangeArrowheads="1"/>
          </p:cNvSpPr>
          <p:nvPr/>
        </p:nvSpPr>
        <p:spPr bwMode="auto">
          <a:xfrm>
            <a:off x="1080540" y="2839605"/>
            <a:ext cx="252413" cy="3603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
        <p:nvSpPr>
          <p:cNvPr id="21" name="AutoShape 5"/>
          <p:cNvSpPr>
            <a:spLocks noChangeArrowheads="1"/>
          </p:cNvSpPr>
          <p:nvPr/>
        </p:nvSpPr>
        <p:spPr bwMode="auto">
          <a:xfrm>
            <a:off x="1080540" y="3415867"/>
            <a:ext cx="252413" cy="360363"/>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
        <p:nvSpPr>
          <p:cNvPr id="22" name="AutoShape 6"/>
          <p:cNvSpPr>
            <a:spLocks noChangeArrowheads="1"/>
          </p:cNvSpPr>
          <p:nvPr/>
        </p:nvSpPr>
        <p:spPr bwMode="auto">
          <a:xfrm>
            <a:off x="1080540" y="3992130"/>
            <a:ext cx="252413" cy="3603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
        <p:nvSpPr>
          <p:cNvPr id="23" name="Text Box 7"/>
          <p:cNvSpPr txBox="1">
            <a:spLocks noChangeArrowheads="1"/>
          </p:cNvSpPr>
          <p:nvPr/>
        </p:nvSpPr>
        <p:spPr bwMode="auto">
          <a:xfrm>
            <a:off x="4923878" y="2963586"/>
            <a:ext cx="3124747"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1000"/>
              </a:spcBef>
              <a:buClrTx/>
              <a:buFontTx/>
              <a:buNone/>
            </a:pPr>
            <a:r>
              <a:rPr lang="sv-SE" altLang="sv-SE" sz="1800" b="1" dirty="0">
                <a:latin typeface="+mj-lt"/>
              </a:rPr>
              <a:t>Personkontraktsmallar</a:t>
            </a:r>
          </a:p>
        </p:txBody>
      </p:sp>
      <p:sp>
        <p:nvSpPr>
          <p:cNvPr id="24" name="AutoShape 8"/>
          <p:cNvSpPr>
            <a:spLocks noChangeArrowheads="1"/>
          </p:cNvSpPr>
          <p:nvPr/>
        </p:nvSpPr>
        <p:spPr bwMode="auto">
          <a:xfrm>
            <a:off x="5020715" y="3425663"/>
            <a:ext cx="252413" cy="360362"/>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25" name="AutoShape 9"/>
          <p:cNvSpPr>
            <a:spLocks noChangeArrowheads="1"/>
          </p:cNvSpPr>
          <p:nvPr/>
        </p:nvSpPr>
        <p:spPr bwMode="auto">
          <a:xfrm>
            <a:off x="5020715" y="3976525"/>
            <a:ext cx="252413" cy="360363"/>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26" name="AutoShape 10"/>
          <p:cNvSpPr>
            <a:spLocks noChangeArrowheads="1"/>
          </p:cNvSpPr>
          <p:nvPr/>
        </p:nvSpPr>
        <p:spPr bwMode="auto">
          <a:xfrm>
            <a:off x="5020715" y="4571838"/>
            <a:ext cx="252413" cy="360362"/>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27" name="Text Box 11"/>
          <p:cNvSpPr txBox="1">
            <a:spLocks noChangeArrowheads="1"/>
          </p:cNvSpPr>
          <p:nvPr/>
        </p:nvSpPr>
        <p:spPr bwMode="auto">
          <a:xfrm>
            <a:off x="5400129" y="3420900"/>
            <a:ext cx="2329410" cy="1541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a:spcBef>
                <a:spcPts val="2400"/>
              </a:spcBef>
              <a:buClrTx/>
              <a:buFontTx/>
              <a:buNone/>
            </a:pPr>
            <a:r>
              <a:rPr lang="sv-SE" altLang="sv-SE" sz="1800" u="sng" dirty="0">
                <a:solidFill>
                  <a:srgbClr val="CCCCFF"/>
                </a:solidFill>
                <a:latin typeface="+mj-lt"/>
                <a:ea typeface="Arial Unicode MS" pitchFamily="34" charset="-128"/>
                <a:cs typeface="Arial Unicode MS" pitchFamily="34" charset="-128"/>
                <a:hlinkClick r:id="rId8"/>
              </a:rPr>
              <a:t>Styrgruppsmedlem</a:t>
            </a:r>
            <a:endParaRPr lang="sv-SE" altLang="sv-SE" sz="1800" u="sng" dirty="0">
              <a:solidFill>
                <a:srgbClr val="CCCCFF"/>
              </a:solidFill>
              <a:latin typeface="+mj-lt"/>
              <a:ea typeface="Arial Unicode MS" pitchFamily="34" charset="-128"/>
              <a:cs typeface="Arial Unicode MS" pitchFamily="34" charset="-128"/>
              <a:hlinkClick r:id="rId12"/>
            </a:endParaRPr>
          </a:p>
          <a:p>
            <a:pPr>
              <a:spcBef>
                <a:spcPts val="2400"/>
              </a:spcBef>
              <a:buClrTx/>
              <a:buFontTx/>
              <a:buNone/>
            </a:pPr>
            <a:r>
              <a:rPr lang="sv-SE" altLang="sv-SE" sz="1800" u="sng" dirty="0">
                <a:solidFill>
                  <a:srgbClr val="CCCCFF"/>
                </a:solidFill>
                <a:latin typeface="+mj-lt"/>
                <a:hlinkClick r:id="rId8"/>
              </a:rPr>
              <a:t>Projektledare</a:t>
            </a:r>
            <a:endParaRPr lang="sv-SE" altLang="sv-SE" sz="1800" u="sng" dirty="0">
              <a:solidFill>
                <a:srgbClr val="CCCCFF"/>
              </a:solidFill>
              <a:latin typeface="+mj-lt"/>
              <a:hlinkClick r:id="rId13"/>
            </a:endParaRPr>
          </a:p>
          <a:p>
            <a:pPr>
              <a:spcBef>
                <a:spcPts val="2400"/>
              </a:spcBef>
              <a:buClrTx/>
              <a:buFontTx/>
              <a:buNone/>
            </a:pPr>
            <a:r>
              <a:rPr lang="sv-SE" altLang="sv-SE" sz="1800" u="sng" dirty="0">
                <a:solidFill>
                  <a:srgbClr val="CCCCFF"/>
                </a:solidFill>
                <a:latin typeface="+mj-lt"/>
                <a:hlinkClick r:id="rId8"/>
              </a:rPr>
              <a:t>Projektmedlem</a:t>
            </a:r>
            <a:endParaRPr lang="sv-SE" altLang="sv-SE" sz="1800" u="sng" dirty="0">
              <a:solidFill>
                <a:srgbClr val="CCCCFF"/>
              </a:solidFill>
              <a:latin typeface="+mj-lt"/>
              <a:hlinkClick r:id="rId14"/>
            </a:endParaRPr>
          </a:p>
        </p:txBody>
      </p:sp>
      <p:sp>
        <p:nvSpPr>
          <p:cNvPr id="28" name="Text Box 12"/>
          <p:cNvSpPr txBox="1">
            <a:spLocks noChangeArrowheads="1"/>
          </p:cNvSpPr>
          <p:nvPr/>
        </p:nvSpPr>
        <p:spPr bwMode="auto">
          <a:xfrm>
            <a:off x="963315" y="1761654"/>
            <a:ext cx="2447925"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1000"/>
              </a:spcBef>
              <a:buClrTx/>
              <a:buFontTx/>
              <a:buNone/>
            </a:pPr>
            <a:r>
              <a:rPr lang="sv-SE" altLang="sv-SE" sz="1800" b="1" dirty="0">
                <a:latin typeface="+mj-lt"/>
              </a:rPr>
              <a:t>Dokumentmallar</a:t>
            </a:r>
          </a:p>
        </p:txBody>
      </p:sp>
      <p:sp>
        <p:nvSpPr>
          <p:cNvPr id="29" name="AutoShape 13"/>
          <p:cNvSpPr>
            <a:spLocks noChangeArrowheads="1"/>
          </p:cNvSpPr>
          <p:nvPr/>
        </p:nvSpPr>
        <p:spPr bwMode="auto">
          <a:xfrm>
            <a:off x="1080540" y="4589030"/>
            <a:ext cx="252413" cy="3603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
        <p:nvSpPr>
          <p:cNvPr id="30" name="Text Box 6"/>
          <p:cNvSpPr txBox="1">
            <a:spLocks noChangeArrowheads="1"/>
          </p:cNvSpPr>
          <p:nvPr/>
        </p:nvSpPr>
        <p:spPr bwMode="auto">
          <a:xfrm>
            <a:off x="5400128" y="2239059"/>
            <a:ext cx="34544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1125"/>
              </a:spcBef>
              <a:buClrTx/>
              <a:buFontTx/>
              <a:buNone/>
            </a:pPr>
            <a:r>
              <a:rPr lang="sv-SE" altLang="sv-SE" sz="1800" u="sng" dirty="0">
                <a:solidFill>
                  <a:srgbClr val="CCCCFF"/>
                </a:solidFill>
                <a:latin typeface="+mj-lt"/>
                <a:hlinkClick r:id="rId8"/>
              </a:rPr>
              <a:t>Ändringsbegäran</a:t>
            </a:r>
            <a:endParaRPr lang="sv-SE" altLang="sv-SE" sz="1800" u="sng" dirty="0">
              <a:solidFill>
                <a:srgbClr val="CCCCFF"/>
              </a:solidFill>
              <a:latin typeface="+mj-lt"/>
              <a:hlinkClick r:id="rId15"/>
            </a:endParaRPr>
          </a:p>
        </p:txBody>
      </p:sp>
      <p:sp>
        <p:nvSpPr>
          <p:cNvPr id="31" name="AutoShape 2"/>
          <p:cNvSpPr>
            <a:spLocks noChangeArrowheads="1"/>
          </p:cNvSpPr>
          <p:nvPr/>
        </p:nvSpPr>
        <p:spPr bwMode="auto">
          <a:xfrm>
            <a:off x="5052019" y="2239059"/>
            <a:ext cx="252413" cy="360363"/>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solidFill>
                <a:srgbClr val="5B1F78"/>
              </a:solidFill>
            </a:endParaRPr>
          </a:p>
        </p:txBody>
      </p:sp>
    </p:spTree>
    <p:extLst>
      <p:ext uri="{BB962C8B-B14F-4D97-AF65-F5344CB8AC3E}">
        <p14:creationId xmlns:p14="http://schemas.microsoft.com/office/powerpoint/2010/main" val="59582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55125" y="644784"/>
            <a:ext cx="10300800" cy="773443"/>
          </a:xfrm>
        </p:spPr>
        <p:txBody>
          <a:bodyPr anchor="t"/>
          <a:lstStyle/>
          <a:p>
            <a:r>
              <a:rPr lang="sv-SE" dirty="0">
                <a:latin typeface="Raleway" pitchFamily="34" charset="0"/>
              </a:rPr>
              <a:t>Verktygslåda (valfria)</a:t>
            </a:r>
          </a:p>
        </p:txBody>
      </p:sp>
      <p:sp>
        <p:nvSpPr>
          <p:cNvPr id="7" name="AutoShape 5"/>
          <p:cNvSpPr>
            <a:spLocks noChangeArrowheads="1"/>
          </p:cNvSpPr>
          <p:nvPr/>
        </p:nvSpPr>
        <p:spPr bwMode="auto">
          <a:xfrm>
            <a:off x="6273080" y="2516220"/>
            <a:ext cx="252412"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8" name="AutoShape 8"/>
          <p:cNvSpPr>
            <a:spLocks noChangeArrowheads="1"/>
          </p:cNvSpPr>
          <p:nvPr/>
        </p:nvSpPr>
        <p:spPr bwMode="auto">
          <a:xfrm>
            <a:off x="6273080" y="3106770"/>
            <a:ext cx="252412"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11" name="AutoShape 11"/>
          <p:cNvSpPr>
            <a:spLocks noChangeArrowheads="1"/>
          </p:cNvSpPr>
          <p:nvPr/>
        </p:nvSpPr>
        <p:spPr bwMode="auto">
          <a:xfrm>
            <a:off x="1127992" y="1943487"/>
            <a:ext cx="252413" cy="360362"/>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12" name="AutoShape 12"/>
          <p:cNvSpPr>
            <a:spLocks noChangeArrowheads="1"/>
          </p:cNvSpPr>
          <p:nvPr/>
        </p:nvSpPr>
        <p:spPr bwMode="auto">
          <a:xfrm>
            <a:off x="1127992" y="2519749"/>
            <a:ext cx="252413"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13" name="AutoShape 13"/>
          <p:cNvSpPr>
            <a:spLocks noChangeArrowheads="1"/>
          </p:cNvSpPr>
          <p:nvPr/>
        </p:nvSpPr>
        <p:spPr bwMode="auto">
          <a:xfrm>
            <a:off x="1127992" y="3122999"/>
            <a:ext cx="252413"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15" name="AutoShape 15"/>
          <p:cNvSpPr>
            <a:spLocks noChangeArrowheads="1"/>
          </p:cNvSpPr>
          <p:nvPr/>
        </p:nvSpPr>
        <p:spPr bwMode="auto">
          <a:xfrm>
            <a:off x="1127992" y="3678624"/>
            <a:ext cx="252413"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19" name="AutoShape 15"/>
          <p:cNvSpPr>
            <a:spLocks noChangeArrowheads="1"/>
          </p:cNvSpPr>
          <p:nvPr/>
        </p:nvSpPr>
        <p:spPr bwMode="auto">
          <a:xfrm>
            <a:off x="1127991" y="4246104"/>
            <a:ext cx="252413"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20" name="AutoShape 8"/>
          <p:cNvSpPr>
            <a:spLocks noChangeArrowheads="1"/>
          </p:cNvSpPr>
          <p:nvPr/>
        </p:nvSpPr>
        <p:spPr bwMode="auto">
          <a:xfrm>
            <a:off x="6273080" y="4240698"/>
            <a:ext cx="252412"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21" name="AutoShape 8"/>
          <p:cNvSpPr>
            <a:spLocks noChangeArrowheads="1"/>
          </p:cNvSpPr>
          <p:nvPr/>
        </p:nvSpPr>
        <p:spPr bwMode="auto">
          <a:xfrm>
            <a:off x="6273080" y="3689041"/>
            <a:ext cx="252412" cy="360363"/>
          </a:xfrm>
          <a:prstGeom prst="foldedCorner">
            <a:avLst>
              <a:gd name="adj" fmla="val 12500"/>
            </a:avLst>
          </a:prstGeom>
          <a:solidFill>
            <a:srgbClr val="00733B"/>
          </a:solidFill>
          <a:ln w="9360">
            <a:solidFill>
              <a:srgbClr val="000000"/>
            </a:solidFill>
            <a:miter lim="800000"/>
            <a:headEnd/>
            <a:tailEnd/>
          </a:ln>
          <a:effectLst/>
        </p:spPr>
        <p:txBody>
          <a:bodyPr wrap="none" anchor="ctr"/>
          <a:lstStyle/>
          <a:p>
            <a:endParaRPr lang="sv-SE"/>
          </a:p>
        </p:txBody>
      </p:sp>
      <p:sp>
        <p:nvSpPr>
          <p:cNvPr id="4" name="textruta 3">
            <a:extLst>
              <a:ext uri="{FF2B5EF4-FFF2-40B4-BE49-F238E27FC236}">
                <a16:creationId xmlns:a16="http://schemas.microsoft.com/office/drawing/2014/main" id="{5EACECFF-A837-B8F8-AF77-A36B8373A65C}"/>
              </a:ext>
            </a:extLst>
          </p:cNvPr>
          <p:cNvSpPr txBox="1"/>
          <p:nvPr/>
        </p:nvSpPr>
        <p:spPr>
          <a:xfrm>
            <a:off x="1578049" y="1932734"/>
            <a:ext cx="4660106" cy="2708434"/>
          </a:xfrm>
          <a:prstGeom prst="rect">
            <a:avLst/>
          </a:prstGeom>
          <a:noFill/>
        </p:spPr>
        <p:txBody>
          <a:bodyPr wrap="square">
            <a:spAutoFit/>
          </a:bodyPr>
          <a:lstStyle/>
          <a:p>
            <a:pPr>
              <a:spcBef>
                <a:spcPts val="2400"/>
              </a:spcBef>
              <a:buClrTx/>
              <a:buFontTx/>
              <a:buNone/>
            </a:pPr>
            <a:r>
              <a:rPr lang="sv-SE" altLang="sv-SE" sz="1800" u="sng" dirty="0">
                <a:solidFill>
                  <a:srgbClr val="CCCCFF"/>
                </a:solidFill>
                <a:latin typeface="+mj-lt"/>
                <a:hlinkClick r:id="rId2"/>
              </a:rPr>
              <a:t>Tids- och resursplan (Excel) </a:t>
            </a:r>
            <a:r>
              <a:rPr lang="sv-SE" altLang="sv-SE" sz="1800" u="sng" dirty="0">
                <a:solidFill>
                  <a:srgbClr val="CCCCFF"/>
                </a:solidFill>
                <a:latin typeface="+mj-lt"/>
                <a:hlinkClick r:id="rId3"/>
              </a:rPr>
              <a:t>(</a:t>
            </a:r>
            <a:r>
              <a:rPr lang="sv-SE" altLang="sv-SE" sz="1800" u="sng" dirty="0" err="1">
                <a:solidFill>
                  <a:srgbClr val="CCCCFF"/>
                </a:solidFill>
                <a:latin typeface="+mj-lt"/>
                <a:hlinkClick r:id="rId3"/>
              </a:rPr>
              <a:t>Open</a:t>
            </a:r>
            <a:r>
              <a:rPr lang="sv-SE" altLang="sv-SE" sz="1800" u="sng" dirty="0">
                <a:solidFill>
                  <a:srgbClr val="CCCCFF"/>
                </a:solidFill>
                <a:latin typeface="+mj-lt"/>
                <a:hlinkClick r:id="rId3"/>
              </a:rPr>
              <a:t> Office)</a:t>
            </a:r>
            <a:endParaRPr lang="sv-SE" altLang="sv-SE" sz="1800" u="sng" dirty="0">
              <a:solidFill>
                <a:srgbClr val="CCCCFF"/>
              </a:solidFill>
              <a:latin typeface="+mj-lt"/>
            </a:endParaRPr>
          </a:p>
          <a:p>
            <a:pPr>
              <a:spcBef>
                <a:spcPts val="2400"/>
              </a:spcBef>
            </a:pPr>
            <a:r>
              <a:rPr lang="sv-SE" altLang="sv-SE" sz="1800" u="sng" dirty="0">
                <a:solidFill>
                  <a:srgbClr val="CCCCFF"/>
                </a:solidFill>
                <a:latin typeface="+mj-lt"/>
                <a:ea typeface="Arial Unicode MS" pitchFamily="34" charset="-128"/>
                <a:cs typeface="Arial Unicode MS" pitchFamily="34" charset="-128"/>
                <a:hlinkClick r:id="rId4"/>
              </a:rPr>
              <a:t>Intressentlista</a:t>
            </a:r>
            <a:endParaRPr lang="sv-SE" altLang="sv-SE" sz="1800" u="sng" dirty="0">
              <a:solidFill>
                <a:srgbClr val="CCCCFF"/>
              </a:solidFill>
              <a:latin typeface="+mj-lt"/>
              <a:ea typeface="Arial Unicode MS" pitchFamily="34" charset="-128"/>
              <a:cs typeface="Arial Unicode MS" pitchFamily="34" charset="-128"/>
              <a:hlinkClick r:id="rId5"/>
            </a:endParaRPr>
          </a:p>
          <a:p>
            <a:pPr>
              <a:spcBef>
                <a:spcPts val="2400"/>
              </a:spcBef>
            </a:pPr>
            <a:r>
              <a:rPr lang="sv-SE" altLang="sv-SE" sz="1800" u="sng" dirty="0" err="1">
                <a:solidFill>
                  <a:srgbClr val="CCCCFF"/>
                </a:solidFill>
                <a:latin typeface="+mj-lt"/>
                <a:ea typeface="Arial Unicode MS" pitchFamily="34" charset="-128"/>
                <a:cs typeface="Arial Unicode MS" pitchFamily="34" charset="-128"/>
                <a:hlinkClick r:id="rId6"/>
              </a:rPr>
              <a:t>Risklista</a:t>
            </a:r>
            <a:endParaRPr lang="sv-SE" altLang="sv-SE" sz="1800" u="sng" dirty="0">
              <a:solidFill>
                <a:srgbClr val="CCCCFF"/>
              </a:solidFill>
              <a:latin typeface="+mj-lt"/>
              <a:ea typeface="Arial Unicode MS" pitchFamily="34" charset="-128"/>
              <a:cs typeface="Arial Unicode MS" pitchFamily="34" charset="-128"/>
            </a:endParaRPr>
          </a:p>
          <a:p>
            <a:pPr>
              <a:spcBef>
                <a:spcPts val="2400"/>
              </a:spcBef>
            </a:pPr>
            <a:r>
              <a:rPr lang="sv-SE" altLang="sv-SE" sz="1800" u="sng" dirty="0">
                <a:solidFill>
                  <a:srgbClr val="CCCCFF"/>
                </a:solidFill>
                <a:latin typeface="+mj-lt"/>
                <a:hlinkClick r:id="rId4"/>
              </a:rPr>
              <a:t>Kommunikationsplan</a:t>
            </a:r>
            <a:endParaRPr lang="sv-SE" altLang="sv-SE" sz="1800" u="sng" dirty="0">
              <a:solidFill>
                <a:srgbClr val="CCCCFF"/>
              </a:solidFill>
              <a:latin typeface="+mj-lt"/>
            </a:endParaRPr>
          </a:p>
          <a:p>
            <a:pPr>
              <a:spcBef>
                <a:spcPts val="2400"/>
              </a:spcBef>
            </a:pPr>
            <a:r>
              <a:rPr lang="sv-SE" altLang="sv-SE" sz="1800" u="sng" dirty="0">
                <a:solidFill>
                  <a:srgbClr val="CCCCFF"/>
                </a:solidFill>
                <a:latin typeface="+mj-lt"/>
                <a:hlinkClick r:id="rId7"/>
              </a:rPr>
              <a:t>Förstudiemall</a:t>
            </a:r>
            <a:endParaRPr lang="sv-SE" altLang="sv-SE" u="sng" dirty="0">
              <a:solidFill>
                <a:srgbClr val="CCCCFF"/>
              </a:solidFill>
              <a:latin typeface="+mj-lt"/>
              <a:ea typeface="Arial Unicode MS" pitchFamily="34" charset="-128"/>
              <a:cs typeface="Arial Unicode MS" pitchFamily="34" charset="-128"/>
            </a:endParaRPr>
          </a:p>
        </p:txBody>
      </p:sp>
      <p:sp>
        <p:nvSpPr>
          <p:cNvPr id="24" name="textruta 23">
            <a:extLst>
              <a:ext uri="{FF2B5EF4-FFF2-40B4-BE49-F238E27FC236}">
                <a16:creationId xmlns:a16="http://schemas.microsoft.com/office/drawing/2014/main" id="{4D7BB3FD-0AB7-F3F2-B39E-F70E9AB72813}"/>
              </a:ext>
            </a:extLst>
          </p:cNvPr>
          <p:cNvSpPr txBox="1"/>
          <p:nvPr/>
        </p:nvSpPr>
        <p:spPr>
          <a:xfrm>
            <a:off x="6743700" y="2519749"/>
            <a:ext cx="6096000" cy="2123658"/>
          </a:xfrm>
          <a:prstGeom prst="rect">
            <a:avLst/>
          </a:prstGeom>
          <a:noFill/>
        </p:spPr>
        <p:txBody>
          <a:bodyPr wrap="square">
            <a:spAutoFit/>
          </a:bodyPr>
          <a:lstStyle/>
          <a:p>
            <a:pPr>
              <a:spcBef>
                <a:spcPts val="2400"/>
              </a:spcBef>
              <a:buClrTx/>
              <a:buFontTx/>
              <a:buNone/>
            </a:pPr>
            <a:r>
              <a:rPr lang="sv-SE" altLang="sv-SE" sz="1800" u="sng" dirty="0">
                <a:solidFill>
                  <a:srgbClr val="CCCCFF"/>
                </a:solidFill>
                <a:latin typeface="+mj-lt"/>
                <a:hlinkClick r:id="rId8"/>
              </a:rPr>
              <a:t>Ändringslogg</a:t>
            </a:r>
            <a:endParaRPr lang="sv-SE" altLang="sv-SE" sz="1800" u="sng" dirty="0">
              <a:solidFill>
                <a:srgbClr val="CCCCFF"/>
              </a:solidFill>
              <a:latin typeface="+mj-lt"/>
            </a:endParaRPr>
          </a:p>
          <a:p>
            <a:pPr>
              <a:spcBef>
                <a:spcPts val="2400"/>
              </a:spcBef>
            </a:pPr>
            <a:r>
              <a:rPr lang="sv-SE" altLang="sv-SE" sz="1800" u="sng" dirty="0">
                <a:solidFill>
                  <a:srgbClr val="CCCCFF"/>
                </a:solidFill>
                <a:latin typeface="+mj-lt"/>
                <a:ea typeface="Arial Unicode MS" pitchFamily="34" charset="-128"/>
                <a:cs typeface="Arial Unicode MS" pitchFamily="34" charset="-128"/>
                <a:hlinkClick r:id="rId6"/>
              </a:rPr>
              <a:t>Öppna frågor och aktiviteter</a:t>
            </a:r>
            <a:endParaRPr lang="sv-SE" altLang="sv-SE" sz="1800" u="sng" dirty="0">
              <a:solidFill>
                <a:srgbClr val="CCCCFF"/>
              </a:solidFill>
              <a:latin typeface="+mj-lt"/>
              <a:ea typeface="Arial Unicode MS" pitchFamily="34" charset="-128"/>
              <a:cs typeface="Arial Unicode MS" pitchFamily="34" charset="-128"/>
              <a:hlinkClick r:id="rId9"/>
            </a:endParaRPr>
          </a:p>
          <a:p>
            <a:pPr>
              <a:spcBef>
                <a:spcPts val="2400"/>
              </a:spcBef>
            </a:pPr>
            <a:r>
              <a:rPr lang="sv-SE" altLang="sv-SE" sz="1800" u="sng" dirty="0">
                <a:solidFill>
                  <a:srgbClr val="CCCCFF"/>
                </a:solidFill>
                <a:latin typeface="+mj-lt"/>
                <a:hlinkClick r:id="" action="ppaction://hlinkshowjump?jump=lastslide"/>
              </a:rPr>
              <a:t>Ändringshanteringsprocessen</a:t>
            </a:r>
            <a:endParaRPr lang="sv-SE" altLang="sv-SE" sz="1800" u="sng" dirty="0">
              <a:solidFill>
                <a:srgbClr val="CCCCFF"/>
              </a:solidFill>
              <a:latin typeface="+mj-lt"/>
              <a:hlinkClick r:id="rId10"/>
            </a:endParaRPr>
          </a:p>
          <a:p>
            <a:pPr>
              <a:spcBef>
                <a:spcPts val="2400"/>
              </a:spcBef>
            </a:pPr>
            <a:r>
              <a:rPr lang="sv-SE" altLang="sv-SE" sz="1800" u="sng" dirty="0">
                <a:solidFill>
                  <a:srgbClr val="CCCCFF"/>
                </a:solidFill>
                <a:latin typeface="+mj-lt"/>
                <a:hlinkClick r:id="rId11"/>
              </a:rPr>
              <a:t>Bedömningsmodell</a:t>
            </a:r>
            <a:endParaRPr lang="sv-SE" altLang="sv-SE" u="sng" dirty="0">
              <a:solidFill>
                <a:srgbClr val="CCCCFF"/>
              </a:solidFill>
              <a:latin typeface="+mj-lt"/>
            </a:endParaRPr>
          </a:p>
        </p:txBody>
      </p:sp>
    </p:spTree>
    <p:extLst>
      <p:ext uri="{BB962C8B-B14F-4D97-AF65-F5344CB8AC3E}">
        <p14:creationId xmlns:p14="http://schemas.microsoft.com/office/powerpoint/2010/main" val="4051141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6075" y="686069"/>
            <a:ext cx="10300800" cy="778437"/>
          </a:xfrm>
        </p:spPr>
        <p:txBody>
          <a:bodyPr anchor="t"/>
          <a:lstStyle/>
          <a:p>
            <a:r>
              <a:rPr lang="sv-SE" sz="4400" dirty="0"/>
              <a:t>Lagring av projektdokumentation</a:t>
            </a:r>
          </a:p>
        </p:txBody>
      </p:sp>
      <p:sp>
        <p:nvSpPr>
          <p:cNvPr id="3" name="Platshållare för innehåll 2"/>
          <p:cNvSpPr>
            <a:spLocks noGrp="1"/>
          </p:cNvSpPr>
          <p:nvPr>
            <p:ph idx="1"/>
          </p:nvPr>
        </p:nvSpPr>
        <p:spPr>
          <a:xfrm>
            <a:off x="974175" y="1759783"/>
            <a:ext cx="10300800" cy="3836930"/>
          </a:xfrm>
        </p:spPr>
        <p:txBody>
          <a:bodyPr>
            <a:noAutofit/>
          </a:bodyPr>
          <a:lstStyle/>
          <a:p>
            <a:pPr marL="180975" indent="-180975">
              <a:buFont typeface="Arial" panose="020B0604020202020204" pitchFamily="34" charset="0"/>
              <a:buChar char="•"/>
            </a:pPr>
            <a:r>
              <a:rPr lang="sv-SE" sz="1400" dirty="0"/>
              <a:t>En projektmapp ska skapas på gemensam lagringsyta senast under fasen Planering. Om projektet innehåller känslig information (till exempel upphandlingssekretess) ska hänsyn tas till det vid val av lagringsyta.</a:t>
            </a:r>
          </a:p>
          <a:p>
            <a:pPr marL="180975" indent="-180975">
              <a:buFont typeface="Arial" panose="020B0604020202020204" pitchFamily="34" charset="0"/>
              <a:buChar char="•"/>
            </a:pPr>
            <a:r>
              <a:rPr lang="sv-SE" sz="1400" dirty="0"/>
              <a:t>Projektmappen bör följa denna struktur:</a:t>
            </a:r>
          </a:p>
          <a:p>
            <a:pPr marL="1028700" lvl="1">
              <a:tabLst>
                <a:tab pos="4667250" algn="l"/>
              </a:tabLst>
            </a:pPr>
            <a:r>
              <a:rPr lang="sv-SE" sz="1400" dirty="0">
                <a:latin typeface="Arial" panose="020B0604020202020204" pitchFamily="34" charset="0"/>
                <a:cs typeface="Arial" panose="020B0604020202020204" pitchFamily="34" charset="0"/>
              </a:rPr>
              <a:t>\00 Behov 	Projektspecifikation och andra underlag</a:t>
            </a:r>
          </a:p>
          <a:p>
            <a:pPr marL="1028700" lvl="1">
              <a:tabLst>
                <a:tab pos="4667250" algn="l"/>
              </a:tabLst>
            </a:pPr>
            <a:r>
              <a:rPr lang="sv-SE" sz="1400" dirty="0">
                <a:latin typeface="Arial" panose="020B0604020202020204" pitchFamily="34" charset="0"/>
                <a:cs typeface="Arial" panose="020B0604020202020204" pitchFamily="34" charset="0"/>
              </a:rPr>
              <a:t>\01 Förberedelse och beslut	Projektdirektiv och andra underlag</a:t>
            </a:r>
          </a:p>
          <a:p>
            <a:pPr marL="1028700" lvl="1">
              <a:tabLst>
                <a:tab pos="4667250" algn="l"/>
              </a:tabLst>
            </a:pPr>
            <a:r>
              <a:rPr lang="sv-SE" sz="1400" dirty="0">
                <a:latin typeface="Arial" panose="020B0604020202020204" pitchFamily="34" charset="0"/>
                <a:cs typeface="Arial" panose="020B0604020202020204" pitchFamily="34" charset="0"/>
              </a:rPr>
              <a:t>\02 Planering 	Projektplan, kalkyl, med mera</a:t>
            </a:r>
          </a:p>
          <a:p>
            <a:pPr marL="1028700" lvl="1">
              <a:tabLst>
                <a:tab pos="4667250" algn="l"/>
              </a:tabLst>
            </a:pPr>
            <a:r>
              <a:rPr lang="sv-SE" sz="1400" dirty="0">
                <a:latin typeface="Arial" panose="020B0604020202020204" pitchFamily="34" charset="0"/>
                <a:cs typeface="Arial" panose="020B0604020202020204" pitchFamily="34" charset="0"/>
              </a:rPr>
              <a:t>\03 Genomförande	</a:t>
            </a:r>
            <a:r>
              <a:rPr lang="sv-SE" sz="1400" dirty="0" err="1">
                <a:latin typeface="Arial" panose="020B0604020202020204" pitchFamily="34" charset="0"/>
                <a:cs typeface="Arial" panose="020B0604020202020204" pitchFamily="34" charset="0"/>
              </a:rPr>
              <a:t>Leverabler</a:t>
            </a:r>
            <a:r>
              <a:rPr lang="sv-SE" sz="1400" dirty="0">
                <a:latin typeface="Arial" panose="020B0604020202020204" pitchFamily="34" charset="0"/>
                <a:cs typeface="Arial" panose="020B0604020202020204" pitchFamily="34" charset="0"/>
              </a:rPr>
              <a:t>, restlista, med mera	</a:t>
            </a:r>
          </a:p>
          <a:p>
            <a:pPr marL="1028700" lvl="1">
              <a:tabLst>
                <a:tab pos="4667250" algn="l"/>
              </a:tabLst>
            </a:pPr>
            <a:r>
              <a:rPr lang="sv-SE" sz="1400" dirty="0">
                <a:latin typeface="Arial" panose="020B0604020202020204" pitchFamily="34" charset="0"/>
                <a:cs typeface="Arial" panose="020B0604020202020204" pitchFamily="34" charset="0"/>
              </a:rPr>
              <a:t>\04 Avslut 	Slutrapport, med mera</a:t>
            </a:r>
          </a:p>
          <a:p>
            <a:pPr marL="1028700" lvl="1"/>
            <a:r>
              <a:rPr lang="sv-SE" sz="1400" dirty="0">
                <a:latin typeface="Arial" panose="020B0604020202020204" pitchFamily="34" charset="0"/>
                <a:cs typeface="Arial" panose="020B0604020202020204" pitchFamily="34" charset="0"/>
              </a:rPr>
              <a:t>\10 Projektmöten</a:t>
            </a:r>
          </a:p>
          <a:p>
            <a:pPr marL="1028700" lvl="1"/>
            <a:r>
              <a:rPr lang="sv-SE" sz="1400" dirty="0">
                <a:latin typeface="Arial" panose="020B0604020202020204" pitchFamily="34" charset="0"/>
                <a:cs typeface="Arial" panose="020B0604020202020204" pitchFamily="34" charset="0"/>
              </a:rPr>
              <a:t>\11 Styrgruppsmöten och statusrapporter</a:t>
            </a:r>
          </a:p>
          <a:p>
            <a:pPr marL="1028700" lvl="1"/>
            <a:r>
              <a:rPr lang="sv-SE" sz="1400" dirty="0">
                <a:latin typeface="Arial" panose="020B0604020202020204" pitchFamily="34" charset="0"/>
                <a:cs typeface="Arial" panose="020B0604020202020204" pitchFamily="34" charset="0"/>
              </a:rPr>
              <a:t>\2X Egna mappar till exempel krav, teknik, upphandling, dokumentation från förarbeten, med mera</a:t>
            </a:r>
          </a:p>
          <a:p>
            <a:pPr marL="180975" indent="-180975">
              <a:buFont typeface="Arial" panose="020B0604020202020204" pitchFamily="34" charset="0"/>
              <a:buChar char="•"/>
            </a:pPr>
            <a:r>
              <a:rPr lang="sv-SE" sz="1400" dirty="0"/>
              <a:t>Vid avslut av projekt ska arkivering ske enligt gällande rutiner.</a:t>
            </a:r>
          </a:p>
          <a:p>
            <a:pPr marL="180975" indent="-180975">
              <a:buFont typeface="Arial" panose="020B0604020202020204" pitchFamily="34" charset="0"/>
              <a:buChar char="•"/>
            </a:pPr>
            <a:r>
              <a:rPr lang="sv-SE" sz="1400" dirty="0"/>
              <a:t>Anledningen till ovanstående är att möjliggöra kunskapsåtervinning.</a:t>
            </a:r>
          </a:p>
        </p:txBody>
      </p:sp>
      <p:cxnSp>
        <p:nvCxnSpPr>
          <p:cNvPr id="5" name="Rak pil 4"/>
          <p:cNvCxnSpPr/>
          <p:nvPr/>
        </p:nvCxnSpPr>
        <p:spPr>
          <a:xfrm flipH="1">
            <a:off x="5268654" y="2747102"/>
            <a:ext cx="35087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Rak pil 5"/>
          <p:cNvCxnSpPr/>
          <p:nvPr/>
        </p:nvCxnSpPr>
        <p:spPr>
          <a:xfrm flipH="1">
            <a:off x="5268654" y="3005827"/>
            <a:ext cx="35087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Rak pil 6"/>
          <p:cNvCxnSpPr/>
          <p:nvPr/>
        </p:nvCxnSpPr>
        <p:spPr>
          <a:xfrm flipH="1">
            <a:off x="5268654" y="3253920"/>
            <a:ext cx="35087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Rak pil 7"/>
          <p:cNvCxnSpPr/>
          <p:nvPr/>
        </p:nvCxnSpPr>
        <p:spPr>
          <a:xfrm flipH="1">
            <a:off x="5268654" y="3517519"/>
            <a:ext cx="35087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Rak pil 7"/>
          <p:cNvCxnSpPr/>
          <p:nvPr/>
        </p:nvCxnSpPr>
        <p:spPr>
          <a:xfrm flipH="1">
            <a:off x="5263890" y="3765172"/>
            <a:ext cx="35087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752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5600" y="683171"/>
            <a:ext cx="10300800" cy="792162"/>
          </a:xfrm>
        </p:spPr>
        <p:txBody>
          <a:bodyPr anchor="t"/>
          <a:lstStyle/>
          <a:p>
            <a:r>
              <a:rPr lang="sv-SE" sz="4400" dirty="0"/>
              <a:t>Förklaringar</a:t>
            </a:r>
          </a:p>
        </p:txBody>
      </p:sp>
      <p:grpSp>
        <p:nvGrpSpPr>
          <p:cNvPr id="5" name="Grupp 4"/>
          <p:cNvGrpSpPr/>
          <p:nvPr/>
        </p:nvGrpSpPr>
        <p:grpSpPr>
          <a:xfrm>
            <a:off x="1070130" y="1808708"/>
            <a:ext cx="7959570" cy="3492500"/>
            <a:chOff x="989013" y="1341438"/>
            <a:chExt cx="7959570" cy="3492500"/>
          </a:xfrm>
        </p:grpSpPr>
        <p:sp>
          <p:nvSpPr>
            <p:cNvPr id="6" name="Text Box 2"/>
            <p:cNvSpPr txBox="1">
              <a:spLocks noChangeArrowheads="1"/>
            </p:cNvSpPr>
            <p:nvPr/>
          </p:nvSpPr>
          <p:spPr bwMode="auto">
            <a:xfrm>
              <a:off x="6105525" y="1512888"/>
              <a:ext cx="2232025"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t>Styrande dokumentmall</a:t>
              </a:r>
            </a:p>
          </p:txBody>
        </p:sp>
        <p:sp>
          <p:nvSpPr>
            <p:cNvPr id="7" name="Text Box 3"/>
            <p:cNvSpPr txBox="1">
              <a:spLocks noChangeArrowheads="1"/>
            </p:cNvSpPr>
            <p:nvPr/>
          </p:nvSpPr>
          <p:spPr bwMode="auto">
            <a:xfrm>
              <a:off x="6105525" y="3175000"/>
              <a:ext cx="2843058"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t>Beslutspunkt, ägs av styrgrupp</a:t>
              </a:r>
            </a:p>
            <a:p>
              <a:pPr eaLnBrk="1" hangingPunct="1">
                <a:buClrTx/>
                <a:buFontTx/>
                <a:buNone/>
              </a:pPr>
              <a:r>
                <a:rPr lang="sv-SE" altLang="sv-SE" sz="1400" dirty="0"/>
                <a:t>(illustrerar trafikljus)</a:t>
              </a:r>
            </a:p>
          </p:txBody>
        </p:sp>
        <p:sp>
          <p:nvSpPr>
            <p:cNvPr id="8" name="Text Box 4"/>
            <p:cNvSpPr txBox="1">
              <a:spLocks noChangeArrowheads="1"/>
            </p:cNvSpPr>
            <p:nvPr/>
          </p:nvSpPr>
          <p:spPr bwMode="auto">
            <a:xfrm>
              <a:off x="2289175" y="1628775"/>
              <a:ext cx="13716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a:t>Fas</a:t>
              </a:r>
            </a:p>
          </p:txBody>
        </p:sp>
        <p:sp>
          <p:nvSpPr>
            <p:cNvPr id="9" name="Text Box 5"/>
            <p:cNvSpPr txBox="1">
              <a:spLocks noChangeArrowheads="1"/>
            </p:cNvSpPr>
            <p:nvPr/>
          </p:nvSpPr>
          <p:spPr bwMode="auto">
            <a:xfrm>
              <a:off x="2289175" y="3124200"/>
              <a:ext cx="13716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t>Textruta</a:t>
              </a:r>
            </a:p>
          </p:txBody>
        </p:sp>
        <p:sp>
          <p:nvSpPr>
            <p:cNvPr id="10" name="Rectangle 6"/>
            <p:cNvSpPr>
              <a:spLocks noChangeArrowheads="1"/>
            </p:cNvSpPr>
            <p:nvPr/>
          </p:nvSpPr>
          <p:spPr bwMode="auto">
            <a:xfrm>
              <a:off x="5600700" y="3141663"/>
              <a:ext cx="215900" cy="503237"/>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1" name="Oval 7"/>
            <p:cNvSpPr>
              <a:spLocks noChangeArrowheads="1"/>
            </p:cNvSpPr>
            <p:nvPr/>
          </p:nvSpPr>
          <p:spPr bwMode="auto">
            <a:xfrm>
              <a:off x="5600700" y="3140075"/>
              <a:ext cx="215900" cy="215900"/>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2" name="Oval 8"/>
            <p:cNvSpPr>
              <a:spLocks noChangeArrowheads="1"/>
            </p:cNvSpPr>
            <p:nvPr/>
          </p:nvSpPr>
          <p:spPr bwMode="auto">
            <a:xfrm>
              <a:off x="5600700" y="3355975"/>
              <a:ext cx="215900" cy="215900"/>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3" name="AutoShape 9"/>
            <p:cNvSpPr>
              <a:spLocks noChangeArrowheads="1"/>
            </p:cNvSpPr>
            <p:nvPr/>
          </p:nvSpPr>
          <p:spPr bwMode="auto">
            <a:xfrm>
              <a:off x="992188" y="1341438"/>
              <a:ext cx="1081087" cy="792162"/>
            </a:xfrm>
            <a:prstGeom prst="rightArrow">
              <a:avLst>
                <a:gd name="adj1" fmla="val 50000"/>
                <a:gd name="adj2" fmla="val 34118"/>
              </a:avLst>
            </a:prstGeom>
            <a:solidFill>
              <a:srgbClr val="D7DBF2"/>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4" name="AutoShape 10"/>
            <p:cNvSpPr>
              <a:spLocks noChangeArrowheads="1"/>
            </p:cNvSpPr>
            <p:nvPr/>
          </p:nvSpPr>
          <p:spPr bwMode="auto">
            <a:xfrm>
              <a:off x="5602288" y="1989138"/>
              <a:ext cx="239712" cy="360362"/>
            </a:xfrm>
            <a:prstGeom prst="foldedCorner">
              <a:avLst>
                <a:gd name="adj" fmla="val 12500"/>
              </a:avLst>
            </a:prstGeom>
            <a:solidFill>
              <a:srgbClr val="A90074"/>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lang="sv-SE" altLang="sv-SE"/>
            </a:p>
          </p:txBody>
        </p:sp>
        <p:sp>
          <p:nvSpPr>
            <p:cNvPr id="15" name="Text Box 11"/>
            <p:cNvSpPr txBox="1">
              <a:spLocks noChangeArrowheads="1"/>
            </p:cNvSpPr>
            <p:nvPr/>
          </p:nvSpPr>
          <p:spPr bwMode="auto">
            <a:xfrm>
              <a:off x="6108700" y="2009775"/>
              <a:ext cx="19812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t>Personkontraktsmall</a:t>
              </a:r>
            </a:p>
          </p:txBody>
        </p:sp>
        <p:sp>
          <p:nvSpPr>
            <p:cNvPr id="16" name="AutoShape 12"/>
            <p:cNvSpPr>
              <a:spLocks noChangeArrowheads="1"/>
            </p:cNvSpPr>
            <p:nvPr/>
          </p:nvSpPr>
          <p:spPr bwMode="auto">
            <a:xfrm>
              <a:off x="5602288" y="1484313"/>
              <a:ext cx="239712" cy="360362"/>
            </a:xfrm>
            <a:prstGeom prst="foldedCorner">
              <a:avLst>
                <a:gd name="adj" fmla="val 12500"/>
              </a:avLst>
            </a:prstGeom>
            <a:solidFill>
              <a:srgbClr val="5B1F78"/>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dirty="0"/>
            </a:p>
          </p:txBody>
        </p:sp>
        <p:sp>
          <p:nvSpPr>
            <p:cNvPr id="17" name="Rectangle 13"/>
            <p:cNvSpPr>
              <a:spLocks noChangeArrowheads="1"/>
            </p:cNvSpPr>
            <p:nvPr/>
          </p:nvSpPr>
          <p:spPr bwMode="auto">
            <a:xfrm>
              <a:off x="2247900" y="2446338"/>
              <a:ext cx="1909763"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marL="457200" indent="-446088">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1pPr>
              <a:lvl2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2pPr>
              <a:lvl3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3pPr>
              <a:lvl4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4pPr>
              <a:lvl5pP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rgbClr val="000000"/>
                  </a:solidFill>
                  <a:latin typeface="Arial" charset="0"/>
                </a:defRPr>
              </a:lvl9pPr>
            </a:lstStyle>
            <a:p>
              <a:pPr>
                <a:spcBef>
                  <a:spcPts val="875"/>
                </a:spcBef>
                <a:buClrTx/>
                <a:buFontTx/>
                <a:buNone/>
              </a:pPr>
              <a:r>
                <a:rPr lang="sv-SE" altLang="sv-SE" sz="1400" dirty="0"/>
                <a:t>Checklista</a:t>
              </a:r>
            </a:p>
          </p:txBody>
        </p:sp>
        <p:grpSp>
          <p:nvGrpSpPr>
            <p:cNvPr id="18" name="Group 14"/>
            <p:cNvGrpSpPr>
              <a:grpSpLocks/>
            </p:cNvGrpSpPr>
            <p:nvPr/>
          </p:nvGrpSpPr>
          <p:grpSpPr bwMode="auto">
            <a:xfrm>
              <a:off x="1585914" y="2160588"/>
              <a:ext cx="1008063" cy="1008063"/>
              <a:chOff x="999" y="1361"/>
              <a:chExt cx="635" cy="635"/>
            </a:xfrm>
          </p:grpSpPr>
          <p:sp>
            <p:nvSpPr>
              <p:cNvPr id="32" name="Rectangle 15"/>
              <p:cNvSpPr>
                <a:spLocks noChangeArrowheads="1"/>
              </p:cNvSpPr>
              <p:nvPr/>
            </p:nvSpPr>
            <p:spPr bwMode="auto">
              <a:xfrm>
                <a:off x="1050" y="1615"/>
                <a:ext cx="164" cy="151"/>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aphicFrame>
            <p:nvGraphicFramePr>
              <p:cNvPr id="33" name="Object 16"/>
              <p:cNvGraphicFramePr>
                <a:graphicFrameLocks noChangeAspect="1"/>
              </p:cNvGraphicFramePr>
              <p:nvPr>
                <p:extLst>
                  <p:ext uri="{D42A27DB-BD31-4B8C-83A1-F6EECF244321}">
                    <p14:modId xmlns:p14="http://schemas.microsoft.com/office/powerpoint/2010/main" val="1239001635"/>
                  </p:ext>
                </p:extLst>
              </p:nvPr>
            </p:nvGraphicFramePr>
            <p:xfrm>
              <a:off x="999" y="1361"/>
              <a:ext cx="635" cy="635"/>
            </p:xfrm>
            <a:graphic>
              <a:graphicData uri="http://schemas.openxmlformats.org/presentationml/2006/ole">
                <mc:AlternateContent xmlns:mc="http://schemas.openxmlformats.org/markup-compatibility/2006">
                  <mc:Choice xmlns:v="urn:schemas-microsoft-com:vml" Requires="v">
                    <p:oleObj r:id="rId2" imgW="983160" imgH="983160" progId="">
                      <p:embed/>
                    </p:oleObj>
                  </mc:Choice>
                  <mc:Fallback>
                    <p:oleObj r:id="rId2" imgW="983160" imgH="983160" progId="">
                      <p:embed/>
                      <p:pic>
                        <p:nvPicPr>
                          <p:cNvPr id="33" name="Object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9" y="1361"/>
                            <a:ext cx="635" cy="635"/>
                          </a:xfrm>
                          <a:prstGeom prst="rect">
                            <a:avLst/>
                          </a:prstGeom>
                          <a:noFill/>
                          <a:effectLst/>
                        </p:spPr>
                      </p:pic>
                    </p:oleObj>
                  </mc:Fallback>
                </mc:AlternateContent>
              </a:graphicData>
            </a:graphic>
          </p:graphicFrame>
        </p:grpSp>
        <p:sp>
          <p:nvSpPr>
            <p:cNvPr id="19" name="Rectangle 17"/>
            <p:cNvSpPr>
              <a:spLocks noChangeArrowheads="1"/>
            </p:cNvSpPr>
            <p:nvPr/>
          </p:nvSpPr>
          <p:spPr bwMode="auto">
            <a:xfrm>
              <a:off x="989013" y="3119438"/>
              <a:ext cx="1008062" cy="231775"/>
            </a:xfrm>
            <a:prstGeom prst="rect">
              <a:avLst/>
            </a:prstGeom>
            <a:solidFill>
              <a:srgbClr val="FFFFFF"/>
            </a:solidFill>
            <a:ln w="9360">
              <a:solidFill>
                <a:srgbClr val="000000"/>
              </a:solidFill>
              <a:miter lim="800000"/>
              <a:headEnd/>
              <a:tailEnd/>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563"/>
                </a:spcBef>
                <a:buClrTx/>
                <a:buFontTx/>
                <a:buNone/>
              </a:pPr>
              <a:r>
                <a:rPr lang="sv-SE" altLang="sv-SE" sz="900" dirty="0">
                  <a:latin typeface="Trebuchet MS" pitchFamily="34" charset="0"/>
                </a:rPr>
                <a:t>Beslut om att…</a:t>
              </a:r>
            </a:p>
          </p:txBody>
        </p:sp>
        <p:sp>
          <p:nvSpPr>
            <p:cNvPr id="20" name="AutoShape 18"/>
            <p:cNvSpPr>
              <a:spLocks noChangeArrowheads="1"/>
            </p:cNvSpPr>
            <p:nvPr/>
          </p:nvSpPr>
          <p:spPr bwMode="auto">
            <a:xfrm>
              <a:off x="5600700" y="2492375"/>
              <a:ext cx="252413" cy="360363"/>
            </a:xfrm>
            <a:prstGeom prst="foldedCorner">
              <a:avLst>
                <a:gd name="adj" fmla="val 12500"/>
              </a:avLst>
            </a:prstGeom>
            <a:solidFill>
              <a:srgbClr val="00733B"/>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21" name="Text Box 19"/>
            <p:cNvSpPr txBox="1">
              <a:spLocks noChangeArrowheads="1"/>
            </p:cNvSpPr>
            <p:nvPr/>
          </p:nvSpPr>
          <p:spPr bwMode="auto">
            <a:xfrm>
              <a:off x="6105525" y="2536825"/>
              <a:ext cx="1981200" cy="306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t>Valfri dokumentmall</a:t>
              </a:r>
            </a:p>
          </p:txBody>
        </p:sp>
        <p:sp>
          <p:nvSpPr>
            <p:cNvPr id="22" name="Text Box 21"/>
            <p:cNvSpPr txBox="1">
              <a:spLocks noChangeArrowheads="1"/>
            </p:cNvSpPr>
            <p:nvPr/>
          </p:nvSpPr>
          <p:spPr bwMode="auto">
            <a:xfrm>
              <a:off x="6105524" y="4311650"/>
              <a:ext cx="2566833"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err="1"/>
                <a:t>Leverabler</a:t>
              </a:r>
              <a:r>
                <a:rPr lang="sv-SE" altLang="sv-SE" sz="1400" dirty="0"/>
                <a:t> från projektet</a:t>
              </a:r>
            </a:p>
          </p:txBody>
        </p:sp>
        <p:grpSp>
          <p:nvGrpSpPr>
            <p:cNvPr id="23" name="Group 31"/>
            <p:cNvGrpSpPr>
              <a:grpSpLocks/>
            </p:cNvGrpSpPr>
            <p:nvPr/>
          </p:nvGrpSpPr>
          <p:grpSpPr bwMode="auto">
            <a:xfrm>
              <a:off x="4737100" y="4221163"/>
              <a:ext cx="1295400" cy="612775"/>
              <a:chOff x="2984" y="2659"/>
              <a:chExt cx="816" cy="386"/>
            </a:xfrm>
          </p:grpSpPr>
          <p:sp>
            <p:nvSpPr>
              <p:cNvPr id="24" name="Text Box 20"/>
              <p:cNvSpPr txBox="1">
                <a:spLocks noChangeArrowheads="1"/>
              </p:cNvSpPr>
              <p:nvPr/>
            </p:nvSpPr>
            <p:spPr bwMode="auto">
              <a:xfrm>
                <a:off x="2984" y="2890"/>
                <a:ext cx="816" cy="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a:t>LEVERABLER</a:t>
                </a:r>
              </a:p>
            </p:txBody>
          </p:sp>
          <p:grpSp>
            <p:nvGrpSpPr>
              <p:cNvPr id="25" name="Group 23"/>
              <p:cNvGrpSpPr>
                <a:grpSpLocks/>
              </p:cNvGrpSpPr>
              <p:nvPr/>
            </p:nvGrpSpPr>
            <p:grpSpPr bwMode="auto">
              <a:xfrm>
                <a:off x="3051" y="2659"/>
                <a:ext cx="264" cy="219"/>
                <a:chOff x="3051" y="2659"/>
                <a:chExt cx="264" cy="219"/>
              </a:xfrm>
            </p:grpSpPr>
            <p:grpSp>
              <p:nvGrpSpPr>
                <p:cNvPr id="28" name="Group 24"/>
                <p:cNvGrpSpPr>
                  <a:grpSpLocks/>
                </p:cNvGrpSpPr>
                <p:nvPr/>
              </p:nvGrpSpPr>
              <p:grpSpPr bwMode="auto">
                <a:xfrm>
                  <a:off x="3051" y="2659"/>
                  <a:ext cx="264" cy="219"/>
                  <a:chOff x="3051" y="2659"/>
                  <a:chExt cx="264" cy="219"/>
                </a:xfrm>
              </p:grpSpPr>
              <p:sp>
                <p:nvSpPr>
                  <p:cNvPr id="30" name="Rectangle 25"/>
                  <p:cNvSpPr>
                    <a:spLocks noChangeArrowheads="1"/>
                  </p:cNvSpPr>
                  <p:nvPr/>
                </p:nvSpPr>
                <p:spPr bwMode="auto">
                  <a:xfrm>
                    <a:off x="3096" y="2749"/>
                    <a:ext cx="173" cy="129"/>
                  </a:xfrm>
                  <a:prstGeom prst="rect">
                    <a:avLst/>
                  </a:prstGeom>
                  <a:solidFill>
                    <a:srgbClr val="00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31" name="AutoShape 26"/>
                  <p:cNvSpPr>
                    <a:spLocks noChangeArrowheads="1"/>
                  </p:cNvSpPr>
                  <p:nvPr/>
                </p:nvSpPr>
                <p:spPr bwMode="auto">
                  <a:xfrm>
                    <a:off x="3051" y="2659"/>
                    <a:ext cx="264" cy="83"/>
                  </a:xfrm>
                  <a:prstGeom prst="triangle">
                    <a:avLst>
                      <a:gd name="adj" fmla="val 50000"/>
                    </a:avLst>
                  </a:prstGeom>
                  <a:solidFill>
                    <a:srgbClr val="00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9" name="Rectangle 27"/>
                <p:cNvSpPr>
                  <a:spLocks noChangeArrowheads="1"/>
                </p:cNvSpPr>
                <p:nvPr/>
              </p:nvSpPr>
              <p:spPr bwMode="auto">
                <a:xfrm>
                  <a:off x="3162" y="2780"/>
                  <a:ext cx="53" cy="9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26" name="AutoShape 28"/>
              <p:cNvSpPr>
                <a:spLocks noChangeArrowheads="1"/>
              </p:cNvSpPr>
              <p:nvPr/>
            </p:nvSpPr>
            <p:spPr bwMode="auto">
              <a:xfrm>
                <a:off x="3585" y="2708"/>
                <a:ext cx="120" cy="175"/>
              </a:xfrm>
              <a:prstGeom prst="foldedCorner">
                <a:avLst>
                  <a:gd name="adj" fmla="val 12500"/>
                </a:avLst>
              </a:prstGeom>
              <a:solidFill>
                <a:srgbClr val="99CCFF"/>
              </a:solidFill>
              <a:ln w="9398">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pic>
            <p:nvPicPr>
              <p:cNvPr id="27" name="Picture 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16" y="2659"/>
                <a:ext cx="237" cy="2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grpSp>
    </p:spTree>
    <p:extLst>
      <p:ext uri="{BB962C8B-B14F-4D97-AF65-F5344CB8AC3E}">
        <p14:creationId xmlns:p14="http://schemas.microsoft.com/office/powerpoint/2010/main" val="1225679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8989" y="701082"/>
            <a:ext cx="10300800" cy="765018"/>
          </a:xfrm>
        </p:spPr>
        <p:txBody>
          <a:bodyPr anchor="t"/>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v-SE" altLang="sv-SE" sz="4400" dirty="0"/>
              <a:t>Ändringshanteringsprocessen</a:t>
            </a:r>
          </a:p>
        </p:txBody>
      </p:sp>
      <p:sp>
        <p:nvSpPr>
          <p:cNvPr id="5" name="AutoShape 1"/>
          <p:cNvSpPr>
            <a:spLocks noChangeArrowheads="1"/>
          </p:cNvSpPr>
          <p:nvPr/>
        </p:nvSpPr>
        <p:spPr bwMode="auto">
          <a:xfrm>
            <a:off x="7487177" y="3922489"/>
            <a:ext cx="1120775" cy="633412"/>
          </a:xfrm>
          <a:prstGeom prst="roundRect">
            <a:avLst>
              <a:gd name="adj" fmla="val 14407"/>
            </a:avLst>
          </a:prstGeom>
          <a:solidFill>
            <a:srgbClr val="D7DBF2"/>
          </a:solidFill>
          <a:ln>
            <a:noFill/>
          </a:ln>
          <a:effectLst/>
        </p:spPr>
        <p:txBody>
          <a:bodyPr wrap="none" anchor="ctr"/>
          <a:lstStyle/>
          <a:p>
            <a:endParaRPr lang="sv-SE"/>
          </a:p>
        </p:txBody>
      </p:sp>
      <p:sp>
        <p:nvSpPr>
          <p:cNvPr id="6" name="AutoShape 2"/>
          <p:cNvSpPr>
            <a:spLocks noChangeArrowheads="1"/>
          </p:cNvSpPr>
          <p:nvPr/>
        </p:nvSpPr>
        <p:spPr bwMode="auto">
          <a:xfrm>
            <a:off x="5293252" y="4821014"/>
            <a:ext cx="1143000" cy="633412"/>
          </a:xfrm>
          <a:prstGeom prst="roundRect">
            <a:avLst>
              <a:gd name="adj" fmla="val 14407"/>
            </a:avLst>
          </a:prstGeom>
          <a:solidFill>
            <a:srgbClr val="D7DBF2"/>
          </a:solidFill>
          <a:ln>
            <a:noFill/>
          </a:ln>
          <a:effectLst/>
        </p:spPr>
        <p:txBody>
          <a:bodyPr wrap="none" lIns="90000" tIns="62676" rIns="90000" bIns="46800" anchor="ct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r>
              <a:rPr lang="sv-SE" altLang="sv-SE"/>
              <a:t> </a:t>
            </a:r>
          </a:p>
        </p:txBody>
      </p:sp>
      <p:sp>
        <p:nvSpPr>
          <p:cNvPr id="7" name="AutoShape 3"/>
          <p:cNvSpPr>
            <a:spLocks noChangeArrowheads="1"/>
          </p:cNvSpPr>
          <p:nvPr/>
        </p:nvSpPr>
        <p:spPr bwMode="auto">
          <a:xfrm>
            <a:off x="5048777" y="1763362"/>
            <a:ext cx="1120775" cy="682625"/>
          </a:xfrm>
          <a:prstGeom prst="roundRect">
            <a:avLst>
              <a:gd name="adj" fmla="val 14407"/>
            </a:avLst>
          </a:prstGeom>
          <a:solidFill>
            <a:srgbClr val="D7DBF2"/>
          </a:solidFill>
          <a:ln>
            <a:noFill/>
          </a:ln>
          <a:effectLst/>
        </p:spPr>
        <p:txBody>
          <a:bodyPr wrap="none" anchor="ctr"/>
          <a:lstStyle/>
          <a:p>
            <a:endParaRPr lang="sv-SE"/>
          </a:p>
        </p:txBody>
      </p:sp>
      <p:sp>
        <p:nvSpPr>
          <p:cNvPr id="8" name="AutoShape 4"/>
          <p:cNvSpPr>
            <a:spLocks noChangeArrowheads="1"/>
          </p:cNvSpPr>
          <p:nvPr/>
        </p:nvSpPr>
        <p:spPr bwMode="auto">
          <a:xfrm>
            <a:off x="4758264" y="3289076"/>
            <a:ext cx="2146300" cy="828675"/>
          </a:xfrm>
          <a:prstGeom prst="roundRect">
            <a:avLst>
              <a:gd name="adj" fmla="val 14407"/>
            </a:avLst>
          </a:prstGeom>
          <a:solidFill>
            <a:srgbClr val="D7DBF2"/>
          </a:solidFill>
          <a:ln>
            <a:noFill/>
          </a:ln>
          <a:effectLst/>
        </p:spPr>
        <p:txBody>
          <a:bodyPr wrap="none" lIns="90000" tIns="62676" rIns="90000" bIns="46800" anchor="ctr"/>
          <a:lstStyle>
            <a:lvl1pPr>
              <a:tabLst>
                <a:tab pos="723900" algn="l"/>
                <a:tab pos="1447800" algn="l"/>
              </a:tabLst>
              <a:defRPr>
                <a:solidFill>
                  <a:srgbClr val="000000"/>
                </a:solidFill>
                <a:latin typeface="Arial" charset="0"/>
                <a:ea typeface="SimSun" charset="-122"/>
              </a:defRPr>
            </a:lvl1pPr>
            <a:lvl2pPr>
              <a:tabLst>
                <a:tab pos="723900" algn="l"/>
                <a:tab pos="1447800" algn="l"/>
              </a:tabLst>
              <a:defRPr>
                <a:solidFill>
                  <a:srgbClr val="000000"/>
                </a:solidFill>
                <a:latin typeface="Arial" charset="0"/>
                <a:ea typeface="SimSun" charset="-122"/>
              </a:defRPr>
            </a:lvl2pPr>
            <a:lvl3pPr>
              <a:tabLst>
                <a:tab pos="723900" algn="l"/>
                <a:tab pos="1447800" algn="l"/>
              </a:tabLst>
              <a:defRPr>
                <a:solidFill>
                  <a:srgbClr val="000000"/>
                </a:solidFill>
                <a:latin typeface="Arial" charset="0"/>
                <a:ea typeface="SimSun" charset="-122"/>
              </a:defRPr>
            </a:lvl3pPr>
            <a:lvl4pPr>
              <a:tabLst>
                <a:tab pos="723900" algn="l"/>
                <a:tab pos="1447800" algn="l"/>
              </a:tabLst>
              <a:defRPr>
                <a:solidFill>
                  <a:srgbClr val="000000"/>
                </a:solidFill>
                <a:latin typeface="Arial" charset="0"/>
                <a:ea typeface="SimSun" charset="-122"/>
              </a:defRPr>
            </a:lvl4pPr>
            <a:lvl5pPr>
              <a:tabLst>
                <a:tab pos="723900" algn="l"/>
                <a:tab pos="14478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rgbClr val="000000"/>
                </a:solidFill>
                <a:latin typeface="Arial" charset="0"/>
                <a:ea typeface="SimSun" charset="-122"/>
              </a:defRPr>
            </a:lvl9pPr>
          </a:lstStyle>
          <a:p>
            <a:r>
              <a:rPr lang="sv-SE" altLang="sv-SE"/>
              <a:t> </a:t>
            </a:r>
          </a:p>
        </p:txBody>
      </p:sp>
      <p:sp>
        <p:nvSpPr>
          <p:cNvPr id="9" name="AutoShape 5"/>
          <p:cNvSpPr>
            <a:spLocks noChangeArrowheads="1"/>
          </p:cNvSpPr>
          <p:nvPr/>
        </p:nvSpPr>
        <p:spPr bwMode="auto">
          <a:xfrm>
            <a:off x="2846914" y="3239864"/>
            <a:ext cx="1120775" cy="682625"/>
          </a:xfrm>
          <a:prstGeom prst="roundRect">
            <a:avLst>
              <a:gd name="adj" fmla="val 14407"/>
            </a:avLst>
          </a:prstGeom>
          <a:solidFill>
            <a:srgbClr val="D7DBF2"/>
          </a:solidFill>
          <a:ln>
            <a:noFill/>
          </a:ln>
          <a:effectLst/>
        </p:spPr>
        <p:txBody>
          <a:bodyPr wrap="none" anchor="ctr"/>
          <a:lstStyle/>
          <a:p>
            <a:endParaRPr lang="sv-SE"/>
          </a:p>
        </p:txBody>
      </p:sp>
      <p:grpSp>
        <p:nvGrpSpPr>
          <p:cNvPr id="10" name="Group 6"/>
          <p:cNvGrpSpPr>
            <a:grpSpLocks/>
          </p:cNvGrpSpPr>
          <p:nvPr/>
        </p:nvGrpSpPr>
        <p:grpSpPr bwMode="auto">
          <a:xfrm>
            <a:off x="4713601" y="3663726"/>
            <a:ext cx="661987" cy="514350"/>
            <a:chOff x="2971" y="1986"/>
            <a:chExt cx="417" cy="324"/>
          </a:xfrm>
        </p:grpSpPr>
        <p:sp>
          <p:nvSpPr>
            <p:cNvPr id="11" name="AutoShape 7"/>
            <p:cNvSpPr>
              <a:spLocks noChangeArrowheads="1"/>
            </p:cNvSpPr>
            <p:nvPr/>
          </p:nvSpPr>
          <p:spPr bwMode="auto">
            <a:xfrm>
              <a:off x="3156" y="2063"/>
              <a:ext cx="140" cy="88"/>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12" name="Oval 8"/>
            <p:cNvSpPr>
              <a:spLocks noChangeArrowheads="1"/>
            </p:cNvSpPr>
            <p:nvPr/>
          </p:nvSpPr>
          <p:spPr bwMode="auto">
            <a:xfrm>
              <a:off x="3213" y="1986"/>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13" name="AutoShape 9"/>
            <p:cNvSpPr>
              <a:spLocks noChangeArrowheads="1"/>
            </p:cNvSpPr>
            <p:nvPr/>
          </p:nvSpPr>
          <p:spPr bwMode="auto">
            <a:xfrm>
              <a:off x="3104" y="2063"/>
              <a:ext cx="140" cy="88"/>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14" name="Oval 10"/>
            <p:cNvSpPr>
              <a:spLocks noChangeArrowheads="1"/>
            </p:cNvSpPr>
            <p:nvPr/>
          </p:nvSpPr>
          <p:spPr bwMode="auto">
            <a:xfrm>
              <a:off x="3161" y="1986"/>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15" name="Text Box 11"/>
            <p:cNvSpPr txBox="1">
              <a:spLocks noChangeArrowheads="1"/>
            </p:cNvSpPr>
            <p:nvPr/>
          </p:nvSpPr>
          <p:spPr bwMode="auto">
            <a:xfrm>
              <a:off x="2971" y="2156"/>
              <a:ext cx="417"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a:solidFill>
                    <a:srgbClr val="000000"/>
                  </a:solidFill>
                  <a:latin typeface="Arial" panose="020B0604020202020204" pitchFamily="34" charset="0"/>
                  <a:cs typeface="Arial" panose="020B0604020202020204" pitchFamily="34" charset="0"/>
                </a:rPr>
                <a:t>Ändringsråd</a:t>
              </a:r>
            </a:p>
          </p:txBody>
        </p:sp>
      </p:grpSp>
      <p:grpSp>
        <p:nvGrpSpPr>
          <p:cNvPr id="16" name="Group 12"/>
          <p:cNvGrpSpPr>
            <a:grpSpLocks/>
          </p:cNvGrpSpPr>
          <p:nvPr/>
        </p:nvGrpSpPr>
        <p:grpSpPr bwMode="auto">
          <a:xfrm>
            <a:off x="3167589" y="3338289"/>
            <a:ext cx="862013" cy="533400"/>
            <a:chOff x="2000" y="1781"/>
            <a:chExt cx="543" cy="336"/>
          </a:xfrm>
        </p:grpSpPr>
        <p:sp>
          <p:nvSpPr>
            <p:cNvPr id="17" name="AutoShape 13"/>
            <p:cNvSpPr>
              <a:spLocks noChangeArrowheads="1"/>
            </p:cNvSpPr>
            <p:nvPr/>
          </p:nvSpPr>
          <p:spPr bwMode="auto">
            <a:xfrm>
              <a:off x="2164" y="1781"/>
              <a:ext cx="197" cy="104"/>
            </a:xfrm>
            <a:prstGeom prst="homePlate">
              <a:avLst>
                <a:gd name="adj" fmla="val 47356"/>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18" name="Text Box 14"/>
            <p:cNvSpPr txBox="1">
              <a:spLocks noChangeArrowheads="1"/>
            </p:cNvSpPr>
            <p:nvPr/>
          </p:nvSpPr>
          <p:spPr bwMode="auto">
            <a:xfrm>
              <a:off x="2000" y="1890"/>
              <a:ext cx="543"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dirty="0"/>
                <a:t>Skriva ändrings-</a:t>
              </a:r>
            </a:p>
            <a:p>
              <a:pPr algn="ctr" hangingPunct="1"/>
              <a:r>
                <a:rPr lang="sv-SE" altLang="sv-SE" sz="700" dirty="0"/>
                <a:t>begäran</a:t>
              </a:r>
            </a:p>
          </p:txBody>
        </p:sp>
      </p:grpSp>
      <p:grpSp>
        <p:nvGrpSpPr>
          <p:cNvPr id="19" name="Group 15"/>
          <p:cNvGrpSpPr>
            <a:grpSpLocks/>
          </p:cNvGrpSpPr>
          <p:nvPr/>
        </p:nvGrpSpPr>
        <p:grpSpPr bwMode="auto">
          <a:xfrm>
            <a:off x="3926414" y="3289076"/>
            <a:ext cx="847725" cy="538163"/>
            <a:chOff x="2478" y="1750"/>
            <a:chExt cx="534" cy="339"/>
          </a:xfrm>
        </p:grpSpPr>
        <p:pic>
          <p:nvPicPr>
            <p:cNvPr id="20"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 y="1750"/>
              <a:ext cx="121"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 name="Text Box 17"/>
            <p:cNvSpPr txBox="1">
              <a:spLocks noChangeArrowheads="1"/>
            </p:cNvSpPr>
            <p:nvPr/>
          </p:nvSpPr>
          <p:spPr bwMode="auto">
            <a:xfrm>
              <a:off x="2478" y="1905"/>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dirty="0"/>
                <a:t>Ändringsbegäran</a:t>
              </a:r>
            </a:p>
            <a:p>
              <a:pPr algn="ctr"/>
              <a:r>
                <a:rPr lang="sv-SE" altLang="sv-SE" sz="700" dirty="0"/>
                <a:t>[registrerad]</a:t>
              </a:r>
            </a:p>
          </p:txBody>
        </p:sp>
      </p:grpSp>
      <p:grpSp>
        <p:nvGrpSpPr>
          <p:cNvPr id="22" name="Group 18"/>
          <p:cNvGrpSpPr>
            <a:grpSpLocks/>
          </p:cNvGrpSpPr>
          <p:nvPr/>
        </p:nvGrpSpPr>
        <p:grpSpPr bwMode="auto">
          <a:xfrm>
            <a:off x="6082244" y="2703289"/>
            <a:ext cx="703263" cy="454025"/>
            <a:chOff x="3836" y="1381"/>
            <a:chExt cx="443" cy="286"/>
          </a:xfrm>
        </p:grpSpPr>
        <p:pic>
          <p:nvPicPr>
            <p:cNvPr id="23"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8" y="1381"/>
              <a:ext cx="121"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 name="Text Box 20"/>
            <p:cNvSpPr txBox="1">
              <a:spLocks noChangeArrowheads="1"/>
            </p:cNvSpPr>
            <p:nvPr/>
          </p:nvSpPr>
          <p:spPr bwMode="auto">
            <a:xfrm>
              <a:off x="3836" y="1536"/>
              <a:ext cx="443" cy="1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p>
              <a:pPr algn="ctr"/>
              <a:r>
                <a:rPr lang="sv-SE" altLang="sv-SE" sz="700" dirty="0">
                  <a:solidFill>
                    <a:srgbClr val="000000"/>
                  </a:solidFill>
                  <a:latin typeface="Arial" panose="020B0604020202020204" pitchFamily="34" charset="0"/>
                  <a:cs typeface="Arial" panose="020B0604020202020204" pitchFamily="34" charset="0"/>
                </a:rPr>
                <a:t>Ändringslogg</a:t>
              </a:r>
            </a:p>
          </p:txBody>
        </p:sp>
      </p:grpSp>
      <p:grpSp>
        <p:nvGrpSpPr>
          <p:cNvPr id="25" name="Group 21"/>
          <p:cNvGrpSpPr>
            <a:grpSpLocks/>
          </p:cNvGrpSpPr>
          <p:nvPr/>
        </p:nvGrpSpPr>
        <p:grpSpPr bwMode="auto">
          <a:xfrm>
            <a:off x="2769127" y="3460526"/>
            <a:ext cx="611187" cy="512763"/>
            <a:chOff x="1773" y="1858"/>
            <a:chExt cx="385" cy="323"/>
          </a:xfrm>
        </p:grpSpPr>
        <p:sp>
          <p:nvSpPr>
            <p:cNvPr id="26" name="AutoShape 22"/>
            <p:cNvSpPr>
              <a:spLocks noChangeArrowheads="1"/>
            </p:cNvSpPr>
            <p:nvPr/>
          </p:nvSpPr>
          <p:spPr bwMode="auto">
            <a:xfrm>
              <a:off x="1917" y="1935"/>
              <a:ext cx="139" cy="88"/>
            </a:xfrm>
            <a:prstGeom prst="parallelogram">
              <a:avLst>
                <a:gd name="adj" fmla="val 49741"/>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27" name="Oval 23"/>
            <p:cNvSpPr>
              <a:spLocks noChangeArrowheads="1"/>
            </p:cNvSpPr>
            <p:nvPr/>
          </p:nvSpPr>
          <p:spPr bwMode="auto">
            <a:xfrm>
              <a:off x="1975" y="1858"/>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773" y="2028"/>
              <a:ext cx="385"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dirty="0">
                  <a:solidFill>
                    <a:srgbClr val="000000"/>
                  </a:solidFill>
                  <a:latin typeface="Arial" panose="020B0604020202020204" pitchFamily="34" charset="0"/>
                  <a:cs typeface="Arial" panose="020B0604020202020204" pitchFamily="34" charset="0"/>
                </a:rPr>
                <a:t>Någon</a:t>
              </a:r>
            </a:p>
          </p:txBody>
        </p:sp>
      </p:grpSp>
      <p:grpSp>
        <p:nvGrpSpPr>
          <p:cNvPr id="29" name="Group 25"/>
          <p:cNvGrpSpPr>
            <a:grpSpLocks/>
          </p:cNvGrpSpPr>
          <p:nvPr/>
        </p:nvGrpSpPr>
        <p:grpSpPr bwMode="auto">
          <a:xfrm>
            <a:off x="5207527" y="5000401"/>
            <a:ext cx="611187" cy="512763"/>
            <a:chOff x="3285" y="2828"/>
            <a:chExt cx="385" cy="323"/>
          </a:xfrm>
        </p:grpSpPr>
        <p:sp>
          <p:nvSpPr>
            <p:cNvPr id="30" name="AutoShape 26"/>
            <p:cNvSpPr>
              <a:spLocks noChangeArrowheads="1"/>
            </p:cNvSpPr>
            <p:nvPr/>
          </p:nvSpPr>
          <p:spPr bwMode="auto">
            <a:xfrm>
              <a:off x="3430" y="2904"/>
              <a:ext cx="139" cy="88"/>
            </a:xfrm>
            <a:prstGeom prst="parallelogram">
              <a:avLst>
                <a:gd name="adj" fmla="val 49741"/>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31" name="Oval 27"/>
            <p:cNvSpPr>
              <a:spLocks noChangeArrowheads="1"/>
            </p:cNvSpPr>
            <p:nvPr/>
          </p:nvSpPr>
          <p:spPr bwMode="auto">
            <a:xfrm>
              <a:off x="3488" y="2828"/>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32" name="Text Box 28"/>
            <p:cNvSpPr txBox="1">
              <a:spLocks noChangeArrowheads="1"/>
            </p:cNvSpPr>
            <p:nvPr/>
          </p:nvSpPr>
          <p:spPr bwMode="auto">
            <a:xfrm>
              <a:off x="3285" y="2998"/>
              <a:ext cx="385"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dirty="0">
                  <a:solidFill>
                    <a:srgbClr val="000000"/>
                  </a:solidFill>
                  <a:latin typeface="Arial" panose="020B0604020202020204" pitchFamily="34" charset="0"/>
                  <a:cs typeface="Arial" panose="020B0604020202020204" pitchFamily="34" charset="0"/>
                </a:rPr>
                <a:t>Utredare</a:t>
              </a:r>
            </a:p>
          </p:txBody>
        </p:sp>
      </p:grpSp>
      <p:grpSp>
        <p:nvGrpSpPr>
          <p:cNvPr id="33" name="Group 29"/>
          <p:cNvGrpSpPr>
            <a:grpSpLocks/>
          </p:cNvGrpSpPr>
          <p:nvPr/>
        </p:nvGrpSpPr>
        <p:grpSpPr bwMode="auto">
          <a:xfrm>
            <a:off x="5023897" y="1962347"/>
            <a:ext cx="612775" cy="514350"/>
            <a:chOff x="3155" y="1044"/>
            <a:chExt cx="386" cy="324"/>
          </a:xfrm>
        </p:grpSpPr>
        <p:sp>
          <p:nvSpPr>
            <p:cNvPr id="34" name="AutoShape 30"/>
            <p:cNvSpPr>
              <a:spLocks noChangeArrowheads="1"/>
            </p:cNvSpPr>
            <p:nvPr/>
          </p:nvSpPr>
          <p:spPr bwMode="auto">
            <a:xfrm>
              <a:off x="3310" y="1121"/>
              <a:ext cx="140" cy="88"/>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35" name="Oval 31"/>
            <p:cNvSpPr>
              <a:spLocks noChangeArrowheads="1"/>
            </p:cNvSpPr>
            <p:nvPr/>
          </p:nvSpPr>
          <p:spPr bwMode="auto">
            <a:xfrm>
              <a:off x="3366" y="1044"/>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36" name="AutoShape 32"/>
            <p:cNvSpPr>
              <a:spLocks noChangeArrowheads="1"/>
            </p:cNvSpPr>
            <p:nvPr/>
          </p:nvSpPr>
          <p:spPr bwMode="auto">
            <a:xfrm>
              <a:off x="3258" y="1121"/>
              <a:ext cx="140" cy="88"/>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37" name="Oval 33"/>
            <p:cNvSpPr>
              <a:spLocks noChangeArrowheads="1"/>
            </p:cNvSpPr>
            <p:nvPr/>
          </p:nvSpPr>
          <p:spPr bwMode="auto">
            <a:xfrm>
              <a:off x="3315" y="1044"/>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38" name="Text Box 34"/>
            <p:cNvSpPr txBox="1">
              <a:spLocks noChangeArrowheads="1"/>
            </p:cNvSpPr>
            <p:nvPr/>
          </p:nvSpPr>
          <p:spPr bwMode="auto">
            <a:xfrm>
              <a:off x="3155" y="1214"/>
              <a:ext cx="386"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dirty="0">
                  <a:solidFill>
                    <a:srgbClr val="000000"/>
                  </a:solidFill>
                  <a:latin typeface="Arial" panose="020B0604020202020204" pitchFamily="34" charset="0"/>
                  <a:cs typeface="Arial" panose="020B0604020202020204" pitchFamily="34" charset="0"/>
                </a:rPr>
                <a:t>Styrgrupp</a:t>
              </a:r>
            </a:p>
          </p:txBody>
        </p:sp>
      </p:grpSp>
      <p:grpSp>
        <p:nvGrpSpPr>
          <p:cNvPr id="39" name="Group 35"/>
          <p:cNvGrpSpPr>
            <a:grpSpLocks/>
          </p:cNvGrpSpPr>
          <p:nvPr/>
        </p:nvGrpSpPr>
        <p:grpSpPr bwMode="auto">
          <a:xfrm>
            <a:off x="7401454" y="4108225"/>
            <a:ext cx="611188" cy="512763"/>
            <a:chOff x="4667" y="2266"/>
            <a:chExt cx="385" cy="323"/>
          </a:xfrm>
        </p:grpSpPr>
        <p:sp>
          <p:nvSpPr>
            <p:cNvPr id="40" name="AutoShape 36"/>
            <p:cNvSpPr>
              <a:spLocks noChangeArrowheads="1"/>
            </p:cNvSpPr>
            <p:nvPr/>
          </p:nvSpPr>
          <p:spPr bwMode="auto">
            <a:xfrm>
              <a:off x="4811" y="2342"/>
              <a:ext cx="139" cy="88"/>
            </a:xfrm>
            <a:prstGeom prst="parallelogram">
              <a:avLst>
                <a:gd name="adj" fmla="val 49741"/>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latin typeface="Arial" panose="020B0604020202020204" pitchFamily="34" charset="0"/>
                <a:cs typeface="Arial" panose="020B0604020202020204" pitchFamily="34" charset="0"/>
              </a:endParaRPr>
            </a:p>
          </p:txBody>
        </p:sp>
        <p:sp>
          <p:nvSpPr>
            <p:cNvPr id="41" name="Oval 37"/>
            <p:cNvSpPr>
              <a:spLocks noChangeArrowheads="1"/>
            </p:cNvSpPr>
            <p:nvPr/>
          </p:nvSpPr>
          <p:spPr bwMode="auto">
            <a:xfrm>
              <a:off x="4869" y="2266"/>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42" name="Text Box 38"/>
            <p:cNvSpPr txBox="1">
              <a:spLocks noChangeArrowheads="1"/>
            </p:cNvSpPr>
            <p:nvPr/>
          </p:nvSpPr>
          <p:spPr bwMode="auto">
            <a:xfrm>
              <a:off x="4667" y="2436"/>
              <a:ext cx="385"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dirty="0">
                  <a:solidFill>
                    <a:srgbClr val="000000"/>
                  </a:solidFill>
                  <a:latin typeface="Arial" panose="020B0604020202020204" pitchFamily="34" charset="0"/>
                  <a:cs typeface="Arial" panose="020B0604020202020204" pitchFamily="34" charset="0"/>
                </a:rPr>
                <a:t>Utförare</a:t>
              </a:r>
            </a:p>
          </p:txBody>
        </p:sp>
      </p:grpSp>
      <p:grpSp>
        <p:nvGrpSpPr>
          <p:cNvPr id="43" name="Group 39"/>
          <p:cNvGrpSpPr>
            <a:grpSpLocks/>
          </p:cNvGrpSpPr>
          <p:nvPr/>
        </p:nvGrpSpPr>
        <p:grpSpPr bwMode="auto">
          <a:xfrm>
            <a:off x="4659839" y="3336702"/>
            <a:ext cx="801688" cy="363538"/>
            <a:chOff x="2940" y="1780"/>
            <a:chExt cx="505" cy="229"/>
          </a:xfrm>
        </p:grpSpPr>
        <p:sp>
          <p:nvSpPr>
            <p:cNvPr id="44" name="AutoShape 40"/>
            <p:cNvSpPr>
              <a:spLocks noChangeArrowheads="1"/>
            </p:cNvSpPr>
            <p:nvPr/>
          </p:nvSpPr>
          <p:spPr bwMode="auto">
            <a:xfrm>
              <a:off x="3103" y="1780"/>
              <a:ext cx="197" cy="105"/>
            </a:xfrm>
            <a:prstGeom prst="homePlate">
              <a:avLst>
                <a:gd name="adj" fmla="val 46905"/>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45" name="Text Box 41"/>
            <p:cNvSpPr txBox="1">
              <a:spLocks noChangeArrowheads="1"/>
            </p:cNvSpPr>
            <p:nvPr/>
          </p:nvSpPr>
          <p:spPr bwMode="auto">
            <a:xfrm>
              <a:off x="2940" y="1890"/>
              <a:ext cx="505" cy="1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dirty="0"/>
                <a:t>Besluta</a:t>
              </a:r>
            </a:p>
          </p:txBody>
        </p:sp>
      </p:grpSp>
      <p:grpSp>
        <p:nvGrpSpPr>
          <p:cNvPr id="46" name="Group 42"/>
          <p:cNvGrpSpPr>
            <a:grpSpLocks/>
          </p:cNvGrpSpPr>
          <p:nvPr/>
        </p:nvGrpSpPr>
        <p:grpSpPr bwMode="auto">
          <a:xfrm>
            <a:off x="6121927" y="3336701"/>
            <a:ext cx="801687" cy="534988"/>
            <a:chOff x="3861" y="1780"/>
            <a:chExt cx="505" cy="337"/>
          </a:xfrm>
        </p:grpSpPr>
        <p:sp>
          <p:nvSpPr>
            <p:cNvPr id="47" name="AutoShape 43"/>
            <p:cNvSpPr>
              <a:spLocks noChangeArrowheads="1"/>
            </p:cNvSpPr>
            <p:nvPr/>
          </p:nvSpPr>
          <p:spPr bwMode="auto">
            <a:xfrm>
              <a:off x="4024" y="1780"/>
              <a:ext cx="197" cy="105"/>
            </a:xfrm>
            <a:prstGeom prst="homePlate">
              <a:avLst>
                <a:gd name="adj" fmla="val 46905"/>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48" name="Text Box 44"/>
            <p:cNvSpPr txBox="1">
              <a:spLocks noChangeArrowheads="1"/>
            </p:cNvSpPr>
            <p:nvPr/>
          </p:nvSpPr>
          <p:spPr bwMode="auto">
            <a:xfrm>
              <a:off x="3861" y="1890"/>
              <a:ext cx="505"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a:t>Informera om beslut</a:t>
              </a:r>
            </a:p>
          </p:txBody>
        </p:sp>
      </p:grpSp>
      <p:grpSp>
        <p:nvGrpSpPr>
          <p:cNvPr id="49" name="Group 45"/>
          <p:cNvGrpSpPr>
            <a:grpSpLocks/>
          </p:cNvGrpSpPr>
          <p:nvPr/>
        </p:nvGrpSpPr>
        <p:grpSpPr bwMode="auto">
          <a:xfrm>
            <a:off x="5634564" y="4881339"/>
            <a:ext cx="871538" cy="534987"/>
            <a:chOff x="3554" y="2753"/>
            <a:chExt cx="549" cy="337"/>
          </a:xfrm>
        </p:grpSpPr>
        <p:sp>
          <p:nvSpPr>
            <p:cNvPr id="50" name="AutoShape 46"/>
            <p:cNvSpPr>
              <a:spLocks noChangeArrowheads="1"/>
            </p:cNvSpPr>
            <p:nvPr/>
          </p:nvSpPr>
          <p:spPr bwMode="auto">
            <a:xfrm>
              <a:off x="3718" y="2753"/>
              <a:ext cx="197" cy="104"/>
            </a:xfrm>
            <a:prstGeom prst="homePlate">
              <a:avLst>
                <a:gd name="adj" fmla="val 47356"/>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51" name="Text Box 47"/>
            <p:cNvSpPr txBox="1">
              <a:spLocks noChangeArrowheads="1"/>
            </p:cNvSpPr>
            <p:nvPr/>
          </p:nvSpPr>
          <p:spPr bwMode="auto">
            <a:xfrm>
              <a:off x="3554" y="2863"/>
              <a:ext cx="549"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a:t>Utreda alternativ &amp;  konsekvenser</a:t>
              </a:r>
            </a:p>
          </p:txBody>
        </p:sp>
      </p:grpSp>
      <p:grpSp>
        <p:nvGrpSpPr>
          <p:cNvPr id="52" name="Group 48"/>
          <p:cNvGrpSpPr>
            <a:grpSpLocks/>
          </p:cNvGrpSpPr>
          <p:nvPr/>
        </p:nvGrpSpPr>
        <p:grpSpPr bwMode="auto">
          <a:xfrm>
            <a:off x="7826902" y="3971701"/>
            <a:ext cx="801687" cy="534988"/>
            <a:chOff x="4935" y="2180"/>
            <a:chExt cx="505" cy="337"/>
          </a:xfrm>
        </p:grpSpPr>
        <p:sp>
          <p:nvSpPr>
            <p:cNvPr id="53" name="AutoShape 49"/>
            <p:cNvSpPr>
              <a:spLocks noChangeArrowheads="1"/>
            </p:cNvSpPr>
            <p:nvPr/>
          </p:nvSpPr>
          <p:spPr bwMode="auto">
            <a:xfrm>
              <a:off x="5099" y="2180"/>
              <a:ext cx="197" cy="104"/>
            </a:xfrm>
            <a:prstGeom prst="homePlate">
              <a:avLst>
                <a:gd name="adj" fmla="val 47356"/>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54" name="Text Box 50"/>
            <p:cNvSpPr txBox="1">
              <a:spLocks noChangeArrowheads="1"/>
            </p:cNvSpPr>
            <p:nvPr/>
          </p:nvSpPr>
          <p:spPr bwMode="auto">
            <a:xfrm>
              <a:off x="4935" y="2289"/>
              <a:ext cx="505"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a:t>Genomföra ändring</a:t>
              </a:r>
            </a:p>
          </p:txBody>
        </p:sp>
      </p:grpSp>
      <p:grpSp>
        <p:nvGrpSpPr>
          <p:cNvPr id="55" name="Group 51"/>
          <p:cNvGrpSpPr>
            <a:grpSpLocks/>
          </p:cNvGrpSpPr>
          <p:nvPr/>
        </p:nvGrpSpPr>
        <p:grpSpPr bwMode="auto">
          <a:xfrm>
            <a:off x="5450414" y="3336701"/>
            <a:ext cx="801688" cy="534988"/>
            <a:chOff x="3438" y="1780"/>
            <a:chExt cx="505" cy="337"/>
          </a:xfrm>
        </p:grpSpPr>
        <p:sp>
          <p:nvSpPr>
            <p:cNvPr id="56" name="AutoShape 52"/>
            <p:cNvSpPr>
              <a:spLocks noChangeArrowheads="1"/>
            </p:cNvSpPr>
            <p:nvPr/>
          </p:nvSpPr>
          <p:spPr bwMode="auto">
            <a:xfrm>
              <a:off x="3601" y="1780"/>
              <a:ext cx="197" cy="105"/>
            </a:xfrm>
            <a:prstGeom prst="homePlate">
              <a:avLst>
                <a:gd name="adj" fmla="val 46905"/>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57" name="Text Box 53"/>
            <p:cNvSpPr txBox="1">
              <a:spLocks noChangeArrowheads="1"/>
            </p:cNvSpPr>
            <p:nvPr/>
          </p:nvSpPr>
          <p:spPr bwMode="auto">
            <a:xfrm>
              <a:off x="3438" y="1890"/>
              <a:ext cx="505"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a:t>Dokumentera beslut</a:t>
              </a:r>
            </a:p>
          </p:txBody>
        </p:sp>
      </p:grpSp>
      <p:grpSp>
        <p:nvGrpSpPr>
          <p:cNvPr id="58" name="Group 54"/>
          <p:cNvGrpSpPr>
            <a:grpSpLocks/>
          </p:cNvGrpSpPr>
          <p:nvPr/>
        </p:nvGrpSpPr>
        <p:grpSpPr bwMode="auto">
          <a:xfrm>
            <a:off x="5439302" y="1861787"/>
            <a:ext cx="801687" cy="534988"/>
            <a:chOff x="3431" y="952"/>
            <a:chExt cx="505" cy="337"/>
          </a:xfrm>
        </p:grpSpPr>
        <p:sp>
          <p:nvSpPr>
            <p:cNvPr id="59" name="AutoShape 55"/>
            <p:cNvSpPr>
              <a:spLocks noChangeArrowheads="1"/>
            </p:cNvSpPr>
            <p:nvPr/>
          </p:nvSpPr>
          <p:spPr bwMode="auto">
            <a:xfrm>
              <a:off x="3595" y="952"/>
              <a:ext cx="197" cy="105"/>
            </a:xfrm>
            <a:prstGeom prst="homePlate">
              <a:avLst>
                <a:gd name="adj" fmla="val 46905"/>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60" name="Text Box 56"/>
            <p:cNvSpPr txBox="1">
              <a:spLocks noChangeArrowheads="1"/>
            </p:cNvSpPr>
            <p:nvPr/>
          </p:nvSpPr>
          <p:spPr bwMode="auto">
            <a:xfrm>
              <a:off x="3431" y="1061"/>
              <a:ext cx="505"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dirty="0"/>
                <a:t>Besluta</a:t>
              </a:r>
            </a:p>
          </p:txBody>
        </p:sp>
      </p:grpSp>
      <p:grpSp>
        <p:nvGrpSpPr>
          <p:cNvPr id="61" name="Group 57"/>
          <p:cNvGrpSpPr>
            <a:grpSpLocks/>
          </p:cNvGrpSpPr>
          <p:nvPr/>
        </p:nvGrpSpPr>
        <p:grpSpPr bwMode="auto">
          <a:xfrm>
            <a:off x="3975627" y="2606451"/>
            <a:ext cx="847725" cy="538163"/>
            <a:chOff x="2509" y="1320"/>
            <a:chExt cx="534" cy="339"/>
          </a:xfrm>
        </p:grpSpPr>
        <p:pic>
          <p:nvPicPr>
            <p:cNvPr id="62"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 y="1320"/>
              <a:ext cx="121" cy="161"/>
            </a:xfrm>
            <a:prstGeom prst="rect">
              <a:avLst/>
            </a:prstGeom>
            <a:no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3" name="Text Box 59"/>
            <p:cNvSpPr txBox="1">
              <a:spLocks noChangeArrowheads="1"/>
            </p:cNvSpPr>
            <p:nvPr/>
          </p:nvSpPr>
          <p:spPr bwMode="auto">
            <a:xfrm>
              <a:off x="2509" y="1474"/>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dirty="0"/>
                <a:t>Ändringsbegäran</a:t>
              </a:r>
            </a:p>
            <a:p>
              <a:pPr algn="ctr"/>
              <a:r>
                <a:rPr lang="sv-SE" altLang="sv-SE" sz="700" dirty="0"/>
                <a:t>[förkastad]</a:t>
              </a:r>
            </a:p>
          </p:txBody>
        </p:sp>
      </p:grpSp>
      <p:sp>
        <p:nvSpPr>
          <p:cNvPr id="64" name="Line 60"/>
          <p:cNvSpPr>
            <a:spLocks noChangeShapeType="1"/>
          </p:cNvSpPr>
          <p:nvPr/>
        </p:nvSpPr>
        <p:spPr bwMode="auto">
          <a:xfrm flipH="1" flipV="1">
            <a:off x="4609039" y="2995389"/>
            <a:ext cx="393700" cy="295275"/>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65" name="Group 61"/>
          <p:cNvGrpSpPr>
            <a:grpSpLocks/>
          </p:cNvGrpSpPr>
          <p:nvPr/>
        </p:nvGrpSpPr>
        <p:grpSpPr bwMode="auto">
          <a:xfrm>
            <a:off x="5061477" y="4165376"/>
            <a:ext cx="847725" cy="538163"/>
            <a:chOff x="3193" y="2302"/>
            <a:chExt cx="534" cy="339"/>
          </a:xfrm>
        </p:grpSpPr>
        <p:pic>
          <p:nvPicPr>
            <p:cNvPr id="66"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0" y="2302"/>
              <a:ext cx="121"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7" name="Text Box 63"/>
            <p:cNvSpPr txBox="1">
              <a:spLocks noChangeArrowheads="1"/>
            </p:cNvSpPr>
            <p:nvPr/>
          </p:nvSpPr>
          <p:spPr bwMode="auto">
            <a:xfrm>
              <a:off x="3193" y="2456"/>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a:t>Ändringsbegäran</a:t>
              </a:r>
            </a:p>
            <a:p>
              <a:pPr algn="ctr"/>
              <a:r>
                <a:rPr lang="sv-SE" altLang="sv-SE" sz="700"/>
                <a:t>[utreds]</a:t>
              </a:r>
            </a:p>
          </p:txBody>
        </p:sp>
      </p:grpSp>
      <p:grpSp>
        <p:nvGrpSpPr>
          <p:cNvPr id="68" name="Group 64"/>
          <p:cNvGrpSpPr>
            <a:grpSpLocks/>
          </p:cNvGrpSpPr>
          <p:nvPr/>
        </p:nvGrpSpPr>
        <p:grpSpPr bwMode="auto">
          <a:xfrm>
            <a:off x="5047189" y="2557338"/>
            <a:ext cx="847725" cy="538163"/>
            <a:chOff x="3184" y="1338"/>
            <a:chExt cx="534" cy="339"/>
          </a:xfrm>
        </p:grpSpPr>
        <p:pic>
          <p:nvPicPr>
            <p:cNvPr id="69" name="Picture 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1" y="1338"/>
              <a:ext cx="121"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0" name="Text Box 66"/>
            <p:cNvSpPr txBox="1">
              <a:spLocks noChangeArrowheads="1"/>
            </p:cNvSpPr>
            <p:nvPr/>
          </p:nvSpPr>
          <p:spPr bwMode="auto">
            <a:xfrm>
              <a:off x="3184" y="1492"/>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dirty="0"/>
                <a:t>Ändringsbegäran</a:t>
              </a:r>
            </a:p>
            <a:p>
              <a:pPr algn="ctr"/>
              <a:r>
                <a:rPr lang="sv-SE" altLang="sv-SE" sz="700" dirty="0"/>
                <a:t>[eskalerad]</a:t>
              </a:r>
            </a:p>
          </p:txBody>
        </p:sp>
      </p:grpSp>
      <p:sp>
        <p:nvSpPr>
          <p:cNvPr id="71" name="Line 67"/>
          <p:cNvSpPr>
            <a:spLocks noChangeShapeType="1"/>
          </p:cNvSpPr>
          <p:nvPr/>
        </p:nvSpPr>
        <p:spPr bwMode="auto">
          <a:xfrm flipV="1">
            <a:off x="5147202" y="3095500"/>
            <a:ext cx="146050" cy="195163"/>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72" name="Line 68"/>
          <p:cNvSpPr>
            <a:spLocks noChangeShapeType="1"/>
          </p:cNvSpPr>
          <p:nvPr/>
        </p:nvSpPr>
        <p:spPr bwMode="auto">
          <a:xfrm flipV="1">
            <a:off x="5548608" y="2220561"/>
            <a:ext cx="166919" cy="309789"/>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73" name="Line 69"/>
          <p:cNvSpPr>
            <a:spLocks noChangeShapeType="1"/>
          </p:cNvSpPr>
          <p:nvPr/>
        </p:nvSpPr>
        <p:spPr bwMode="auto">
          <a:xfrm flipV="1">
            <a:off x="5933014" y="3086671"/>
            <a:ext cx="236538" cy="197643"/>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74" name="Line 70"/>
          <p:cNvSpPr>
            <a:spLocks noChangeShapeType="1"/>
          </p:cNvSpPr>
          <p:nvPr/>
        </p:nvSpPr>
        <p:spPr bwMode="auto">
          <a:xfrm>
            <a:off x="5244039" y="3630389"/>
            <a:ext cx="195263" cy="48736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75" name="Group 71"/>
          <p:cNvGrpSpPr>
            <a:grpSpLocks/>
          </p:cNvGrpSpPr>
          <p:nvPr/>
        </p:nvGrpSpPr>
        <p:grpSpPr bwMode="auto">
          <a:xfrm>
            <a:off x="5798077" y="4165376"/>
            <a:ext cx="847725" cy="538163"/>
            <a:chOff x="3657" y="2302"/>
            <a:chExt cx="534" cy="339"/>
          </a:xfrm>
        </p:grpSpPr>
        <p:pic>
          <p:nvPicPr>
            <p:cNvPr id="76" name="Picture 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 y="2302"/>
              <a:ext cx="122"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7" name="Text Box 73"/>
            <p:cNvSpPr txBox="1">
              <a:spLocks noChangeArrowheads="1"/>
            </p:cNvSpPr>
            <p:nvPr/>
          </p:nvSpPr>
          <p:spPr bwMode="auto">
            <a:xfrm>
              <a:off x="3657" y="2456"/>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a:t>Ändringsbegäran</a:t>
              </a:r>
            </a:p>
            <a:p>
              <a:pPr algn="ctr"/>
              <a:r>
                <a:rPr lang="sv-SE" altLang="sv-SE" sz="700"/>
                <a:t>[utreds]</a:t>
              </a:r>
            </a:p>
          </p:txBody>
        </p:sp>
      </p:grpSp>
      <p:sp>
        <p:nvSpPr>
          <p:cNvPr id="78" name="Line 74"/>
          <p:cNvSpPr>
            <a:spLocks noChangeShapeType="1"/>
          </p:cNvSpPr>
          <p:nvPr/>
        </p:nvSpPr>
        <p:spPr bwMode="auto">
          <a:xfrm flipH="1" flipV="1">
            <a:off x="5242452" y="3579589"/>
            <a:ext cx="833437" cy="53975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79" name="Line 75"/>
          <p:cNvSpPr>
            <a:spLocks noChangeShapeType="1"/>
          </p:cNvSpPr>
          <p:nvPr/>
        </p:nvSpPr>
        <p:spPr bwMode="auto">
          <a:xfrm>
            <a:off x="5536139" y="4687664"/>
            <a:ext cx="287338" cy="252412"/>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80" name="Line 76"/>
          <p:cNvSpPr>
            <a:spLocks noChangeShapeType="1"/>
          </p:cNvSpPr>
          <p:nvPr/>
        </p:nvSpPr>
        <p:spPr bwMode="auto">
          <a:xfrm flipV="1">
            <a:off x="6148914" y="4721001"/>
            <a:ext cx="36513" cy="111125"/>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81" name="Line 77"/>
          <p:cNvSpPr>
            <a:spLocks noChangeShapeType="1"/>
          </p:cNvSpPr>
          <p:nvPr/>
        </p:nvSpPr>
        <p:spPr bwMode="auto">
          <a:xfrm>
            <a:off x="3821639" y="3436714"/>
            <a:ext cx="390525" cy="1587"/>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82" name="Line 78"/>
          <p:cNvSpPr>
            <a:spLocks noChangeShapeType="1"/>
          </p:cNvSpPr>
          <p:nvPr/>
        </p:nvSpPr>
        <p:spPr bwMode="auto">
          <a:xfrm>
            <a:off x="4513789" y="3435126"/>
            <a:ext cx="292100" cy="1588"/>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83" name="Group 79"/>
          <p:cNvGrpSpPr>
            <a:grpSpLocks/>
          </p:cNvGrpSpPr>
          <p:nvPr/>
        </p:nvGrpSpPr>
        <p:grpSpPr bwMode="auto">
          <a:xfrm>
            <a:off x="6702952" y="3966939"/>
            <a:ext cx="847725" cy="538162"/>
            <a:chOff x="4227" y="2177"/>
            <a:chExt cx="534" cy="339"/>
          </a:xfrm>
        </p:grpSpPr>
        <p:pic>
          <p:nvPicPr>
            <p:cNvPr id="84" name="Picture 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4" y="2177"/>
              <a:ext cx="121" cy="1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5" name="Text Box 81"/>
            <p:cNvSpPr txBox="1">
              <a:spLocks noChangeArrowheads="1"/>
            </p:cNvSpPr>
            <p:nvPr/>
          </p:nvSpPr>
          <p:spPr bwMode="auto">
            <a:xfrm>
              <a:off x="4227" y="2331"/>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a:t>Ändringsbegäran</a:t>
              </a:r>
            </a:p>
            <a:p>
              <a:pPr algn="ctr"/>
              <a:r>
                <a:rPr lang="sv-SE" altLang="sv-SE" sz="700"/>
                <a:t>[godkänd]</a:t>
              </a:r>
            </a:p>
          </p:txBody>
        </p:sp>
      </p:grpSp>
      <p:sp>
        <p:nvSpPr>
          <p:cNvPr id="86" name="Line 82"/>
          <p:cNvSpPr>
            <a:spLocks noChangeShapeType="1"/>
          </p:cNvSpPr>
          <p:nvPr/>
        </p:nvSpPr>
        <p:spPr bwMode="auto">
          <a:xfrm>
            <a:off x="5320239" y="3606576"/>
            <a:ext cx="1655763" cy="53975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87" name="Line 83"/>
          <p:cNvSpPr>
            <a:spLocks noChangeShapeType="1"/>
          </p:cNvSpPr>
          <p:nvPr/>
        </p:nvSpPr>
        <p:spPr bwMode="auto">
          <a:xfrm>
            <a:off x="7299852" y="4038376"/>
            <a:ext cx="722312" cy="30163"/>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88" name="Group 84"/>
          <p:cNvGrpSpPr>
            <a:grpSpLocks/>
          </p:cNvGrpSpPr>
          <p:nvPr/>
        </p:nvGrpSpPr>
        <p:grpSpPr bwMode="auto">
          <a:xfrm>
            <a:off x="7271277" y="3244626"/>
            <a:ext cx="611187" cy="512763"/>
            <a:chOff x="4585" y="1722"/>
            <a:chExt cx="385" cy="323"/>
          </a:xfrm>
        </p:grpSpPr>
        <p:sp>
          <p:nvSpPr>
            <p:cNvPr id="89" name="AutoShape 85"/>
            <p:cNvSpPr>
              <a:spLocks noChangeArrowheads="1"/>
            </p:cNvSpPr>
            <p:nvPr/>
          </p:nvSpPr>
          <p:spPr bwMode="auto">
            <a:xfrm>
              <a:off x="4729" y="1799"/>
              <a:ext cx="139" cy="88"/>
            </a:xfrm>
            <a:prstGeom prst="parallelogram">
              <a:avLst>
                <a:gd name="adj" fmla="val 49741"/>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latin typeface="Arial" panose="020B0604020202020204" pitchFamily="34" charset="0"/>
                <a:cs typeface="Arial" panose="020B0604020202020204" pitchFamily="34" charset="0"/>
              </a:endParaRPr>
            </a:p>
          </p:txBody>
        </p:sp>
        <p:sp>
          <p:nvSpPr>
            <p:cNvPr id="90" name="Oval 86"/>
            <p:cNvSpPr>
              <a:spLocks noChangeArrowheads="1"/>
            </p:cNvSpPr>
            <p:nvPr/>
          </p:nvSpPr>
          <p:spPr bwMode="auto">
            <a:xfrm>
              <a:off x="4787" y="1722"/>
              <a:ext cx="74" cy="6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latin typeface="Arial" panose="020B0604020202020204" pitchFamily="34" charset="0"/>
                <a:cs typeface="Arial" panose="020B0604020202020204" pitchFamily="34" charset="0"/>
              </a:endParaRPr>
            </a:p>
          </p:txBody>
        </p:sp>
        <p:sp>
          <p:nvSpPr>
            <p:cNvPr id="91" name="Text Box 87"/>
            <p:cNvSpPr txBox="1">
              <a:spLocks noChangeArrowheads="1"/>
            </p:cNvSpPr>
            <p:nvPr/>
          </p:nvSpPr>
          <p:spPr bwMode="auto">
            <a:xfrm>
              <a:off x="4585" y="1892"/>
              <a:ext cx="385" cy="1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a:solidFill>
                    <a:srgbClr val="000000"/>
                  </a:solidFill>
                  <a:latin typeface="Arial" panose="020B0604020202020204" pitchFamily="34" charset="0"/>
                  <a:cs typeface="Arial" panose="020B0604020202020204" pitchFamily="34" charset="0"/>
                </a:rPr>
                <a:t>Någon</a:t>
              </a:r>
            </a:p>
          </p:txBody>
        </p:sp>
      </p:grpSp>
      <p:sp>
        <p:nvSpPr>
          <p:cNvPr id="92" name="Line 88"/>
          <p:cNvSpPr>
            <a:spLocks noChangeShapeType="1"/>
          </p:cNvSpPr>
          <p:nvPr/>
        </p:nvSpPr>
        <p:spPr bwMode="auto">
          <a:xfrm flipV="1">
            <a:off x="6782327" y="3425601"/>
            <a:ext cx="661987" cy="1270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93" name="Rectangle 89"/>
          <p:cNvSpPr txBox="1">
            <a:spLocks noChangeArrowheads="1"/>
          </p:cNvSpPr>
          <p:nvPr/>
        </p:nvSpPr>
        <p:spPr>
          <a:xfrm>
            <a:off x="252674" y="2748533"/>
            <a:ext cx="2627312" cy="1543050"/>
          </a:xfrm>
          <a:prstGeom prst="rect">
            <a:avLst/>
          </a:prstGeom>
          <a:ln/>
        </p:spPr>
        <p:txBody>
          <a:bodyPr vert="horz" lIns="91440" tIns="12347" rIns="91440" bIns="45720" rtlCol="0" anchor="t">
            <a:normAutofit/>
          </a:bodyPr>
          <a:lstStyle>
            <a:lvl1pPr algn="l" defTabSz="914400" rtl="0" eaLnBrk="1" latinLnBrk="0" hangingPunct="1">
              <a:spcBef>
                <a:spcPct val="0"/>
              </a:spcBef>
              <a:buNone/>
              <a:defRPr sz="4800" b="1" kern="1200">
                <a:solidFill>
                  <a:schemeClr val="tx1"/>
                </a:solidFill>
                <a:latin typeface="+mj-lt"/>
                <a:ea typeface="+mj-ea"/>
                <a:cs typeface="+mj-cs"/>
              </a:defRPr>
            </a:lvl1pPr>
          </a:lstStyle>
          <a:p>
            <a:pPr marL="180975" indent="-180975">
              <a:spcAft>
                <a:spcPts val="288"/>
              </a:spcAft>
              <a:buSzPct val="45000"/>
              <a:buFont typeface="Wingdings" charset="2"/>
              <a:buChar char=""/>
              <a:tabLst>
                <a:tab pos="723900" algn="l"/>
                <a:tab pos="1447800" algn="l"/>
                <a:tab pos="2171700" algn="l"/>
              </a:tabLst>
            </a:pPr>
            <a:r>
              <a:rPr lang="sv-SE" altLang="sv-SE" sz="1200" b="0" dirty="0"/>
              <a:t>Används när något fastlagt behöver ändras.</a:t>
            </a:r>
          </a:p>
          <a:p>
            <a:pPr marL="180975" indent="-180975">
              <a:spcAft>
                <a:spcPts val="288"/>
              </a:spcAft>
              <a:buSzPct val="45000"/>
              <a:buFont typeface="Wingdings" charset="2"/>
              <a:buChar char=""/>
              <a:tabLst>
                <a:tab pos="723900" algn="l"/>
                <a:tab pos="1447800" algn="l"/>
                <a:tab pos="2171700" algn="l"/>
              </a:tabLst>
            </a:pPr>
            <a:r>
              <a:rPr lang="sv-SE" altLang="sv-SE" sz="1200" b="0" dirty="0"/>
              <a:t>Vem som helst kan skriva </a:t>
            </a:r>
            <a:br>
              <a:rPr lang="sv-SE" altLang="sv-SE" sz="1200" b="0" dirty="0"/>
            </a:br>
            <a:r>
              <a:rPr lang="sv-SE" altLang="sv-SE" sz="1200" b="0" dirty="0"/>
              <a:t>en ändringsbegäran.</a:t>
            </a:r>
          </a:p>
          <a:p>
            <a:pPr marL="180975" indent="-180975">
              <a:spcAft>
                <a:spcPts val="288"/>
              </a:spcAft>
              <a:buSzPct val="45000"/>
              <a:buFont typeface="Wingdings" charset="2"/>
              <a:buChar char=""/>
              <a:tabLst>
                <a:tab pos="723900" algn="l"/>
                <a:tab pos="1447800" algn="l"/>
                <a:tab pos="2171700" algn="l"/>
              </a:tabLst>
            </a:pPr>
            <a:r>
              <a:rPr lang="sv-SE" altLang="sv-SE" sz="1200" b="0" dirty="0"/>
              <a:t>Alla ändringsbegäran registreras i ändringsloggen.</a:t>
            </a:r>
          </a:p>
        </p:txBody>
      </p:sp>
      <p:sp>
        <p:nvSpPr>
          <p:cNvPr id="94" name="Text Box 90"/>
          <p:cNvSpPr txBox="1">
            <a:spLocks noChangeArrowheads="1"/>
          </p:cNvSpPr>
          <p:nvPr/>
        </p:nvSpPr>
        <p:spPr bwMode="auto">
          <a:xfrm>
            <a:off x="2434397" y="4378101"/>
            <a:ext cx="1927225" cy="14130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347" rIns="0" bIns="0"/>
          <a:lstStyle>
            <a:lvl1pPr marL="431800" indent="-323850">
              <a:tabLst>
                <a:tab pos="723900" algn="l"/>
                <a:tab pos="1447800" algn="l"/>
                <a:tab pos="2171700" algn="l"/>
              </a:tabLst>
              <a:defRPr>
                <a:solidFill>
                  <a:srgbClr val="000000"/>
                </a:solidFill>
                <a:latin typeface="Arial" charset="0"/>
                <a:ea typeface="SimSun" charset="-122"/>
              </a:defRPr>
            </a:lvl1pPr>
            <a:lvl2pPr marL="863600" indent="-323850">
              <a:tabLst>
                <a:tab pos="723900" algn="l"/>
                <a:tab pos="1447800" algn="l"/>
                <a:tab pos="2171700" algn="l"/>
              </a:tabLst>
              <a:defRPr>
                <a:solidFill>
                  <a:srgbClr val="000000"/>
                </a:solidFill>
                <a:latin typeface="Arial" charset="0"/>
                <a:ea typeface="SimSun" charset="-122"/>
              </a:defRPr>
            </a:lvl2pPr>
            <a:lvl3pPr>
              <a:tabLst>
                <a:tab pos="723900" algn="l"/>
                <a:tab pos="1447800" algn="l"/>
                <a:tab pos="2171700" algn="l"/>
              </a:tabLst>
              <a:defRPr>
                <a:solidFill>
                  <a:srgbClr val="000000"/>
                </a:solidFill>
                <a:latin typeface="Arial" charset="0"/>
                <a:ea typeface="SimSun" charset="-122"/>
              </a:defRPr>
            </a:lvl3pPr>
            <a:lvl4pPr>
              <a:tabLst>
                <a:tab pos="723900" algn="l"/>
                <a:tab pos="1447800" algn="l"/>
                <a:tab pos="2171700" algn="l"/>
              </a:tabLst>
              <a:defRPr>
                <a:solidFill>
                  <a:srgbClr val="000000"/>
                </a:solidFill>
                <a:latin typeface="Arial" charset="0"/>
                <a:ea typeface="SimSun" charset="-122"/>
              </a:defRPr>
            </a:lvl4pPr>
            <a:lvl5pPr>
              <a:tabLst>
                <a:tab pos="723900" algn="l"/>
                <a:tab pos="1447800" algn="l"/>
                <a:tab pos="21717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9pPr>
          </a:lstStyle>
          <a:p>
            <a:pPr marL="180975" indent="-180975">
              <a:spcAft>
                <a:spcPts val="288"/>
              </a:spcAft>
              <a:buSzPct val="45000"/>
              <a:buFont typeface="Wingdings" charset="2"/>
              <a:buChar char=""/>
            </a:pPr>
            <a:r>
              <a:rPr lang="sv-SE" altLang="sv-SE" sz="1200" dirty="0">
                <a:latin typeface="+mn-lt"/>
              </a:rPr>
              <a:t>Ändringsrådet beslutar </a:t>
            </a:r>
            <a:br>
              <a:rPr lang="sv-SE" altLang="sv-SE" sz="1200" dirty="0">
                <a:latin typeface="+mn-lt"/>
              </a:rPr>
            </a:br>
            <a:r>
              <a:rPr lang="sv-SE" altLang="sv-SE" sz="1200" dirty="0">
                <a:latin typeface="+mn-lt"/>
              </a:rPr>
              <a:t>något av följande:</a:t>
            </a:r>
          </a:p>
          <a:p>
            <a:pPr marL="361950" lvl="1" indent="-180975">
              <a:buSzPct val="45000"/>
              <a:buFont typeface="Wingdings" panose="05000000000000000000" pitchFamily="2" charset="2"/>
              <a:buChar char="§"/>
            </a:pPr>
            <a:r>
              <a:rPr lang="sv-SE" altLang="sv-SE" sz="1200" dirty="0">
                <a:latin typeface="+mn-lt"/>
              </a:rPr>
              <a:t>Utreds</a:t>
            </a:r>
          </a:p>
          <a:p>
            <a:pPr marL="361950" lvl="1" indent="-180975">
              <a:buSzPct val="45000"/>
              <a:buFont typeface="Wingdings" panose="05000000000000000000" pitchFamily="2" charset="2"/>
              <a:buChar char="§"/>
            </a:pPr>
            <a:r>
              <a:rPr lang="sv-SE" altLang="sv-SE" sz="1200" dirty="0">
                <a:latin typeface="+mn-lt"/>
              </a:rPr>
              <a:t>Eskaleras</a:t>
            </a:r>
          </a:p>
          <a:p>
            <a:pPr marL="361950" lvl="1" indent="-180975">
              <a:buSzPct val="45000"/>
              <a:buFont typeface="Wingdings" panose="05000000000000000000" pitchFamily="2" charset="2"/>
              <a:buChar char="§"/>
            </a:pPr>
            <a:r>
              <a:rPr lang="sv-SE" altLang="sv-SE" sz="1200" dirty="0">
                <a:latin typeface="+mn-lt"/>
              </a:rPr>
              <a:t>Godkänns</a:t>
            </a:r>
          </a:p>
          <a:p>
            <a:pPr marL="361950" lvl="1" indent="-180975">
              <a:buSzPct val="45000"/>
              <a:buFont typeface="Wingdings" panose="05000000000000000000" pitchFamily="2" charset="2"/>
              <a:buChar char="§"/>
            </a:pPr>
            <a:r>
              <a:rPr lang="sv-SE" altLang="sv-SE" sz="1200" dirty="0">
                <a:latin typeface="+mn-lt"/>
              </a:rPr>
              <a:t>Förkastas</a:t>
            </a:r>
          </a:p>
          <a:p>
            <a:pPr>
              <a:spcAft>
                <a:spcPts val="1425"/>
              </a:spcAft>
              <a:buSzPct val="45000"/>
              <a:buFont typeface="Wingdings" charset="2"/>
              <a:buNone/>
            </a:pPr>
            <a:endParaRPr lang="sv-SE" altLang="sv-SE" sz="1200" dirty="0">
              <a:latin typeface="+mn-lt"/>
            </a:endParaRPr>
          </a:p>
        </p:txBody>
      </p:sp>
      <p:sp>
        <p:nvSpPr>
          <p:cNvPr id="95" name="Text Box 91"/>
          <p:cNvSpPr txBox="1">
            <a:spLocks noChangeArrowheads="1"/>
          </p:cNvSpPr>
          <p:nvPr/>
        </p:nvSpPr>
        <p:spPr bwMode="auto">
          <a:xfrm>
            <a:off x="2434397" y="1728992"/>
            <a:ext cx="2627313"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347" rIns="0" bIns="0"/>
          <a:lstStyle>
            <a:lvl1pPr marL="431800" indent="-323850">
              <a:tabLst>
                <a:tab pos="723900" algn="l"/>
                <a:tab pos="1447800" algn="l"/>
                <a:tab pos="2171700" algn="l"/>
              </a:tabLst>
              <a:defRPr>
                <a:solidFill>
                  <a:srgbClr val="000000"/>
                </a:solidFill>
                <a:latin typeface="Arial" charset="0"/>
                <a:ea typeface="SimSun" charset="-122"/>
              </a:defRPr>
            </a:lvl1pPr>
            <a:lvl2pPr>
              <a:tabLst>
                <a:tab pos="723900" algn="l"/>
                <a:tab pos="1447800" algn="l"/>
                <a:tab pos="2171700" algn="l"/>
              </a:tabLst>
              <a:defRPr>
                <a:solidFill>
                  <a:srgbClr val="000000"/>
                </a:solidFill>
                <a:latin typeface="Arial" charset="0"/>
                <a:ea typeface="SimSun" charset="-122"/>
              </a:defRPr>
            </a:lvl2pPr>
            <a:lvl3pPr>
              <a:tabLst>
                <a:tab pos="723900" algn="l"/>
                <a:tab pos="1447800" algn="l"/>
                <a:tab pos="2171700" algn="l"/>
              </a:tabLst>
              <a:defRPr>
                <a:solidFill>
                  <a:srgbClr val="000000"/>
                </a:solidFill>
                <a:latin typeface="Arial" charset="0"/>
                <a:ea typeface="SimSun" charset="-122"/>
              </a:defRPr>
            </a:lvl3pPr>
            <a:lvl4pPr>
              <a:tabLst>
                <a:tab pos="723900" algn="l"/>
                <a:tab pos="1447800" algn="l"/>
                <a:tab pos="2171700" algn="l"/>
              </a:tabLst>
              <a:defRPr>
                <a:solidFill>
                  <a:srgbClr val="000000"/>
                </a:solidFill>
                <a:latin typeface="Arial" charset="0"/>
                <a:ea typeface="SimSun" charset="-122"/>
              </a:defRPr>
            </a:lvl4pPr>
            <a:lvl5pPr>
              <a:tabLst>
                <a:tab pos="723900" algn="l"/>
                <a:tab pos="1447800" algn="l"/>
                <a:tab pos="21717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9pPr>
          </a:lstStyle>
          <a:p>
            <a:pPr marL="180975" indent="-180975">
              <a:spcAft>
                <a:spcPts val="288"/>
              </a:spcAft>
              <a:buSzPct val="45000"/>
              <a:buFont typeface="Wingdings" charset="2"/>
              <a:buChar char=""/>
            </a:pPr>
            <a:r>
              <a:rPr lang="sv-SE" altLang="sv-SE" sz="1200" dirty="0">
                <a:latin typeface="+mn-lt"/>
              </a:rPr>
              <a:t>Eskaleras till styrgruppen när frågan ligger utanför projektets beslutsmandat.</a:t>
            </a:r>
          </a:p>
        </p:txBody>
      </p:sp>
      <p:sp>
        <p:nvSpPr>
          <p:cNvPr id="96" name="Text Box 92"/>
          <p:cNvSpPr txBox="1">
            <a:spLocks noChangeArrowheads="1"/>
          </p:cNvSpPr>
          <p:nvPr/>
        </p:nvSpPr>
        <p:spPr bwMode="auto">
          <a:xfrm>
            <a:off x="6972509" y="2660427"/>
            <a:ext cx="2627312" cy="4823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347" rIns="0" bIns="0"/>
          <a:lstStyle>
            <a:lvl1pPr marL="431800" indent="-323850">
              <a:tabLst>
                <a:tab pos="723900" algn="l"/>
                <a:tab pos="1447800" algn="l"/>
                <a:tab pos="2171700" algn="l"/>
              </a:tabLst>
              <a:defRPr>
                <a:solidFill>
                  <a:srgbClr val="000000"/>
                </a:solidFill>
                <a:latin typeface="Arial" charset="0"/>
                <a:ea typeface="SimSun" charset="-122"/>
              </a:defRPr>
            </a:lvl1pPr>
            <a:lvl2pPr>
              <a:tabLst>
                <a:tab pos="723900" algn="l"/>
                <a:tab pos="1447800" algn="l"/>
                <a:tab pos="2171700" algn="l"/>
              </a:tabLst>
              <a:defRPr>
                <a:solidFill>
                  <a:srgbClr val="000000"/>
                </a:solidFill>
                <a:latin typeface="Arial" charset="0"/>
                <a:ea typeface="SimSun" charset="-122"/>
              </a:defRPr>
            </a:lvl2pPr>
            <a:lvl3pPr>
              <a:tabLst>
                <a:tab pos="723900" algn="l"/>
                <a:tab pos="1447800" algn="l"/>
                <a:tab pos="2171700" algn="l"/>
              </a:tabLst>
              <a:defRPr>
                <a:solidFill>
                  <a:srgbClr val="000000"/>
                </a:solidFill>
                <a:latin typeface="Arial" charset="0"/>
                <a:ea typeface="SimSun" charset="-122"/>
              </a:defRPr>
            </a:lvl3pPr>
            <a:lvl4pPr>
              <a:tabLst>
                <a:tab pos="723900" algn="l"/>
                <a:tab pos="1447800" algn="l"/>
                <a:tab pos="2171700" algn="l"/>
              </a:tabLst>
              <a:defRPr>
                <a:solidFill>
                  <a:srgbClr val="000000"/>
                </a:solidFill>
                <a:latin typeface="Arial" charset="0"/>
                <a:ea typeface="SimSun" charset="-122"/>
              </a:defRPr>
            </a:lvl4pPr>
            <a:lvl5pPr>
              <a:tabLst>
                <a:tab pos="723900" algn="l"/>
                <a:tab pos="1447800" algn="l"/>
                <a:tab pos="21717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9pPr>
          </a:lstStyle>
          <a:p>
            <a:pPr marL="180975" indent="-180975">
              <a:spcAft>
                <a:spcPts val="288"/>
              </a:spcAft>
              <a:buSzPct val="45000"/>
              <a:buFont typeface="Wingdings" charset="2"/>
              <a:buChar char=""/>
            </a:pPr>
            <a:r>
              <a:rPr lang="sv-SE" altLang="sv-SE" sz="1200" dirty="0">
                <a:latin typeface="+mn-lt"/>
              </a:rPr>
              <a:t>Alla beslut dokumenteras </a:t>
            </a:r>
            <a:br>
              <a:rPr lang="sv-SE" altLang="sv-SE" sz="1200" dirty="0">
                <a:latin typeface="+mn-lt"/>
              </a:rPr>
            </a:br>
            <a:r>
              <a:rPr lang="sv-SE" altLang="sv-SE" sz="1200" dirty="0">
                <a:latin typeface="+mn-lt"/>
              </a:rPr>
              <a:t>i ändringsloggen.</a:t>
            </a:r>
          </a:p>
        </p:txBody>
      </p:sp>
      <p:grpSp>
        <p:nvGrpSpPr>
          <p:cNvPr id="3" name="Grupp 2"/>
          <p:cNvGrpSpPr/>
          <p:nvPr/>
        </p:nvGrpSpPr>
        <p:grpSpPr>
          <a:xfrm>
            <a:off x="7695428" y="1763362"/>
            <a:ext cx="1364556" cy="711748"/>
            <a:chOff x="9564160" y="1750565"/>
            <a:chExt cx="1364556" cy="711748"/>
          </a:xfrm>
        </p:grpSpPr>
        <p:sp>
          <p:nvSpPr>
            <p:cNvPr id="98" name="AutoShape 3"/>
            <p:cNvSpPr>
              <a:spLocks noChangeArrowheads="1"/>
            </p:cNvSpPr>
            <p:nvPr/>
          </p:nvSpPr>
          <p:spPr bwMode="auto">
            <a:xfrm>
              <a:off x="9589040" y="1750565"/>
              <a:ext cx="1240459" cy="682625"/>
            </a:xfrm>
            <a:prstGeom prst="roundRect">
              <a:avLst>
                <a:gd name="adj" fmla="val 14407"/>
              </a:avLst>
            </a:prstGeom>
            <a:solidFill>
              <a:srgbClr val="D7DBF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0" name="AutoShape 30"/>
            <p:cNvSpPr>
              <a:spLocks noChangeArrowheads="1"/>
            </p:cNvSpPr>
            <p:nvPr/>
          </p:nvSpPr>
          <p:spPr bwMode="auto">
            <a:xfrm>
              <a:off x="9887915" y="2071788"/>
              <a:ext cx="222250" cy="139700"/>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101" name="Oval 31"/>
            <p:cNvSpPr>
              <a:spLocks noChangeArrowheads="1"/>
            </p:cNvSpPr>
            <p:nvPr/>
          </p:nvSpPr>
          <p:spPr bwMode="auto">
            <a:xfrm>
              <a:off x="9976815" y="1949550"/>
              <a:ext cx="117475" cy="9525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102" name="AutoShape 32"/>
            <p:cNvSpPr>
              <a:spLocks noChangeArrowheads="1"/>
            </p:cNvSpPr>
            <p:nvPr/>
          </p:nvSpPr>
          <p:spPr bwMode="auto">
            <a:xfrm>
              <a:off x="9805365" y="2071788"/>
              <a:ext cx="222250" cy="139700"/>
            </a:xfrm>
            <a:prstGeom prst="parallelogram">
              <a:avLst>
                <a:gd name="adj" fmla="val 50099"/>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103" name="Oval 33"/>
            <p:cNvSpPr>
              <a:spLocks noChangeArrowheads="1"/>
            </p:cNvSpPr>
            <p:nvPr/>
          </p:nvSpPr>
          <p:spPr bwMode="auto">
            <a:xfrm>
              <a:off x="9895852" y="1949550"/>
              <a:ext cx="117475" cy="95250"/>
            </a:xfrm>
            <a:prstGeom prst="ellipse">
              <a:avLst/>
            </a:prstGeom>
            <a:solidFill>
              <a:schemeClr val="bg1">
                <a:lumMod val="85000"/>
              </a:schemeClr>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a:p>
          </p:txBody>
        </p:sp>
        <p:sp>
          <p:nvSpPr>
            <p:cNvPr id="104" name="Text Box 34"/>
            <p:cNvSpPr txBox="1">
              <a:spLocks noChangeArrowheads="1"/>
            </p:cNvSpPr>
            <p:nvPr/>
          </p:nvSpPr>
          <p:spPr bwMode="auto">
            <a:xfrm>
              <a:off x="9564160" y="2219425"/>
              <a:ext cx="833738"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p>
              <a:pPr algn="ctr" hangingPunct="1"/>
              <a:r>
                <a:rPr lang="sv-SE" altLang="sv-SE" sz="700" dirty="0">
                  <a:solidFill>
                    <a:srgbClr val="000000"/>
                  </a:solidFill>
                  <a:latin typeface="Arial" panose="020B0604020202020204" pitchFamily="34" charset="0"/>
                  <a:cs typeface="Arial" panose="020B0604020202020204" pitchFamily="34" charset="0"/>
                </a:rPr>
                <a:t>Portföljstyrgrupp</a:t>
              </a:r>
            </a:p>
          </p:txBody>
        </p:sp>
        <p:grpSp>
          <p:nvGrpSpPr>
            <p:cNvPr id="105" name="Group 54"/>
            <p:cNvGrpSpPr>
              <a:grpSpLocks/>
            </p:cNvGrpSpPr>
            <p:nvPr/>
          </p:nvGrpSpPr>
          <p:grpSpPr bwMode="auto">
            <a:xfrm>
              <a:off x="10127029" y="1834906"/>
              <a:ext cx="801687" cy="534988"/>
              <a:chOff x="3431" y="952"/>
              <a:chExt cx="505" cy="337"/>
            </a:xfrm>
          </p:grpSpPr>
          <p:sp>
            <p:nvSpPr>
              <p:cNvPr id="106" name="AutoShape 55"/>
              <p:cNvSpPr>
                <a:spLocks noChangeArrowheads="1"/>
              </p:cNvSpPr>
              <p:nvPr/>
            </p:nvSpPr>
            <p:spPr bwMode="auto">
              <a:xfrm>
                <a:off x="3595" y="952"/>
                <a:ext cx="197" cy="105"/>
              </a:xfrm>
              <a:prstGeom prst="homePlate">
                <a:avLst>
                  <a:gd name="adj" fmla="val 46905"/>
                </a:avLst>
              </a:prstGeom>
              <a:solidFill>
                <a:schemeClr val="bg1"/>
              </a:solidFill>
              <a:ln w="9360">
                <a:solidFill>
                  <a:srgbClr val="000000"/>
                </a:solidFill>
                <a:miter lim="800000"/>
                <a:headEnd/>
                <a:tailEnd/>
              </a:ln>
              <a:effectLst>
                <a:outerShdw dist="17819" dir="2700000" algn="ctr" rotWithShape="0">
                  <a:srgbClr val="808080"/>
                </a:outerShdw>
              </a:effectLst>
            </p:spPr>
            <p:txBody>
              <a:bodyPr wrap="none" anchor="ctr"/>
              <a:lstStyle/>
              <a:p>
                <a:endParaRPr lang="sv-SE" dirty="0"/>
              </a:p>
            </p:txBody>
          </p:sp>
          <p:sp>
            <p:nvSpPr>
              <p:cNvPr id="107" name="Text Box 56"/>
              <p:cNvSpPr txBox="1">
                <a:spLocks noChangeArrowheads="1"/>
              </p:cNvSpPr>
              <p:nvPr/>
            </p:nvSpPr>
            <p:spPr bwMode="auto">
              <a:xfrm>
                <a:off x="3431" y="1061"/>
                <a:ext cx="505" cy="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52973" rIns="90000" bIns="46800"/>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hangingPunct="1"/>
                <a:r>
                  <a:rPr lang="sv-SE" altLang="sv-SE" sz="700"/>
                  <a:t>Besluta</a:t>
                </a:r>
              </a:p>
            </p:txBody>
          </p:sp>
        </p:grpSp>
      </p:grpSp>
      <p:sp>
        <p:nvSpPr>
          <p:cNvPr id="108" name="Line 68"/>
          <p:cNvSpPr>
            <a:spLocks noChangeShapeType="1"/>
          </p:cNvSpPr>
          <p:nvPr/>
        </p:nvSpPr>
        <p:spPr bwMode="auto">
          <a:xfrm flipV="1">
            <a:off x="6254637" y="2114326"/>
            <a:ext cx="324000" cy="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grpSp>
        <p:nvGrpSpPr>
          <p:cNvPr id="109" name="Group 64"/>
          <p:cNvGrpSpPr>
            <a:grpSpLocks/>
          </p:cNvGrpSpPr>
          <p:nvPr/>
        </p:nvGrpSpPr>
        <p:grpSpPr bwMode="auto">
          <a:xfrm>
            <a:off x="6559106" y="1916197"/>
            <a:ext cx="847725" cy="538163"/>
            <a:chOff x="3184" y="1338"/>
            <a:chExt cx="534" cy="339"/>
          </a:xfrm>
        </p:grpSpPr>
        <p:pic>
          <p:nvPicPr>
            <p:cNvPr id="110" name="Picture 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1" y="1338"/>
              <a:ext cx="121" cy="16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1" name="Text Box 66"/>
            <p:cNvSpPr txBox="1">
              <a:spLocks noChangeArrowheads="1"/>
            </p:cNvSpPr>
            <p:nvPr/>
          </p:nvSpPr>
          <p:spPr bwMode="auto">
            <a:xfrm>
              <a:off x="3184" y="1492"/>
              <a:ext cx="534" cy="1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52973" rIns="90000" bIns="46800">
              <a:spAutoFit/>
            </a:bodyPr>
            <a:lstStyle>
              <a:lvl1pPr>
                <a:tabLst>
                  <a:tab pos="723900" algn="l"/>
                </a:tabLst>
                <a:defRPr>
                  <a:solidFill>
                    <a:srgbClr val="000000"/>
                  </a:solidFill>
                  <a:latin typeface="Arial" charset="0"/>
                  <a:ea typeface="SimSun" charset="-122"/>
                </a:defRPr>
              </a:lvl1pPr>
              <a:lvl2pPr>
                <a:tabLst>
                  <a:tab pos="723900" algn="l"/>
                </a:tabLst>
                <a:defRPr>
                  <a:solidFill>
                    <a:srgbClr val="000000"/>
                  </a:solidFill>
                  <a:latin typeface="Arial" charset="0"/>
                  <a:ea typeface="SimSun" charset="-122"/>
                </a:defRPr>
              </a:lvl2pPr>
              <a:lvl3pPr>
                <a:tabLst>
                  <a:tab pos="723900" algn="l"/>
                </a:tabLst>
                <a:defRPr>
                  <a:solidFill>
                    <a:srgbClr val="000000"/>
                  </a:solidFill>
                  <a:latin typeface="Arial" charset="0"/>
                  <a:ea typeface="SimSun" charset="-122"/>
                </a:defRPr>
              </a:lvl3pPr>
              <a:lvl4pPr>
                <a:tabLst>
                  <a:tab pos="723900" algn="l"/>
                </a:tabLst>
                <a:defRPr>
                  <a:solidFill>
                    <a:srgbClr val="000000"/>
                  </a:solidFill>
                  <a:latin typeface="Arial" charset="0"/>
                  <a:ea typeface="SimSun" charset="-122"/>
                </a:defRPr>
              </a:lvl4pPr>
              <a:lvl5pPr>
                <a:tabLst>
                  <a:tab pos="7239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rgbClr val="000000"/>
                  </a:solidFill>
                  <a:latin typeface="Arial" charset="0"/>
                  <a:ea typeface="SimSun" charset="-122"/>
                </a:defRPr>
              </a:lvl9pPr>
            </a:lstStyle>
            <a:p>
              <a:pPr algn="ctr"/>
              <a:r>
                <a:rPr lang="sv-SE" altLang="sv-SE" sz="700" dirty="0"/>
                <a:t>Ändringsbegäran</a:t>
              </a:r>
            </a:p>
            <a:p>
              <a:pPr algn="ctr"/>
              <a:r>
                <a:rPr lang="sv-SE" altLang="sv-SE" sz="700" dirty="0"/>
                <a:t>[eskalerad]</a:t>
              </a:r>
            </a:p>
          </p:txBody>
        </p:sp>
      </p:grpSp>
      <p:sp>
        <p:nvSpPr>
          <p:cNvPr id="112" name="Line 68"/>
          <p:cNvSpPr>
            <a:spLocks noChangeShapeType="1"/>
          </p:cNvSpPr>
          <p:nvPr/>
        </p:nvSpPr>
        <p:spPr bwMode="auto">
          <a:xfrm>
            <a:off x="7295632" y="2108301"/>
            <a:ext cx="324000" cy="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13" name="Text Box 91"/>
          <p:cNvSpPr txBox="1">
            <a:spLocks noChangeArrowheads="1"/>
          </p:cNvSpPr>
          <p:nvPr/>
        </p:nvSpPr>
        <p:spPr bwMode="auto">
          <a:xfrm>
            <a:off x="9167597" y="1759043"/>
            <a:ext cx="2627313" cy="5317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12347" rIns="0" bIns="0"/>
          <a:lstStyle>
            <a:lvl1pPr marL="431800" indent="-323850">
              <a:tabLst>
                <a:tab pos="723900" algn="l"/>
                <a:tab pos="1447800" algn="l"/>
                <a:tab pos="2171700" algn="l"/>
              </a:tabLst>
              <a:defRPr>
                <a:solidFill>
                  <a:srgbClr val="000000"/>
                </a:solidFill>
                <a:latin typeface="Arial" charset="0"/>
                <a:ea typeface="SimSun" charset="-122"/>
              </a:defRPr>
            </a:lvl1pPr>
            <a:lvl2pPr>
              <a:tabLst>
                <a:tab pos="723900" algn="l"/>
                <a:tab pos="1447800" algn="l"/>
                <a:tab pos="2171700" algn="l"/>
              </a:tabLst>
              <a:defRPr>
                <a:solidFill>
                  <a:srgbClr val="000000"/>
                </a:solidFill>
                <a:latin typeface="Arial" charset="0"/>
                <a:ea typeface="SimSun" charset="-122"/>
              </a:defRPr>
            </a:lvl2pPr>
            <a:lvl3pPr>
              <a:tabLst>
                <a:tab pos="723900" algn="l"/>
                <a:tab pos="1447800" algn="l"/>
                <a:tab pos="2171700" algn="l"/>
              </a:tabLst>
              <a:defRPr>
                <a:solidFill>
                  <a:srgbClr val="000000"/>
                </a:solidFill>
                <a:latin typeface="Arial" charset="0"/>
                <a:ea typeface="SimSun" charset="-122"/>
              </a:defRPr>
            </a:lvl3pPr>
            <a:lvl4pPr>
              <a:tabLst>
                <a:tab pos="723900" algn="l"/>
                <a:tab pos="1447800" algn="l"/>
                <a:tab pos="2171700" algn="l"/>
              </a:tabLst>
              <a:defRPr>
                <a:solidFill>
                  <a:srgbClr val="000000"/>
                </a:solidFill>
                <a:latin typeface="Arial" charset="0"/>
                <a:ea typeface="SimSun" charset="-122"/>
              </a:defRPr>
            </a:lvl4pPr>
            <a:lvl5pPr>
              <a:tabLst>
                <a:tab pos="723900" algn="l"/>
                <a:tab pos="1447800" algn="l"/>
                <a:tab pos="2171700" algn="l"/>
              </a:tabLst>
              <a:defRPr>
                <a:solidFill>
                  <a:srgbClr val="000000"/>
                </a:solidFill>
                <a:latin typeface="Arial" charset="0"/>
                <a:ea typeface="SimSun" charset="-122"/>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rgbClr val="000000"/>
                </a:solidFill>
                <a:latin typeface="Arial" charset="0"/>
                <a:ea typeface="SimSun" charset="-122"/>
              </a:defRPr>
            </a:lvl9pPr>
          </a:lstStyle>
          <a:p>
            <a:pPr marL="180975" indent="-180975">
              <a:spcAft>
                <a:spcPts val="288"/>
              </a:spcAft>
              <a:buSzPct val="45000"/>
              <a:buFont typeface="Wingdings" charset="2"/>
              <a:buChar char=""/>
            </a:pPr>
            <a:r>
              <a:rPr lang="sv-SE" altLang="sv-SE" sz="1200" dirty="0">
                <a:latin typeface="+mn-lt"/>
              </a:rPr>
              <a:t>Eskaleras till Portföljstyrgrupp </a:t>
            </a:r>
            <a:br>
              <a:rPr lang="sv-SE" altLang="sv-SE" sz="1200" dirty="0">
                <a:latin typeface="+mn-lt"/>
              </a:rPr>
            </a:br>
            <a:r>
              <a:rPr lang="sv-SE" altLang="sv-SE" sz="1200" dirty="0">
                <a:latin typeface="+mn-lt"/>
              </a:rPr>
              <a:t>när ändringen berör it.</a:t>
            </a:r>
          </a:p>
        </p:txBody>
      </p:sp>
      <p:sp>
        <p:nvSpPr>
          <p:cNvPr id="114" name="Rektangel 113"/>
          <p:cNvSpPr/>
          <p:nvPr/>
        </p:nvSpPr>
        <p:spPr>
          <a:xfrm>
            <a:off x="8953357" y="3296791"/>
            <a:ext cx="3124076" cy="1149921"/>
          </a:xfrm>
          <a:prstGeom prst="rect">
            <a:avLst/>
          </a:prstGeom>
        </p:spPr>
        <p:txBody>
          <a:bodyPr wrap="square" lIns="36000" tIns="36000" rIns="36000" bIns="36000">
            <a:spAutoFit/>
          </a:bodyPr>
          <a:lstStyle/>
          <a:p>
            <a:r>
              <a:rPr lang="sv-SE" sz="1000" dirty="0">
                <a:cs typeface="Arial" panose="020B0604020202020204" pitchFamily="34" charset="0"/>
              </a:rPr>
              <a:t>Alla projekt där ändringen</a:t>
            </a:r>
          </a:p>
          <a:p>
            <a:pPr marL="180975" indent="-180975">
              <a:buFont typeface="+mj-lt"/>
              <a:buAutoNum type="romanLcPeriod"/>
            </a:pPr>
            <a:r>
              <a:rPr lang="sv-SE" sz="1000" dirty="0">
                <a:cs typeface="Arial" panose="020B0604020202020204" pitchFamily="34" charset="0"/>
              </a:rPr>
              <a:t>påverkar it-resurser </a:t>
            </a:r>
            <a:r>
              <a:rPr lang="sv-SE" sz="1000" dirty="0" err="1">
                <a:cs typeface="Arial" panose="020B0604020202020204" pitchFamily="34" charset="0"/>
              </a:rPr>
              <a:t>m.a.p</a:t>
            </a:r>
            <a:r>
              <a:rPr lang="sv-SE" sz="1000" dirty="0">
                <a:cs typeface="Arial" panose="020B0604020202020204" pitchFamily="34" charset="0"/>
              </a:rPr>
              <a:t>. ökad resursåtgång (tid) eller förlängd tidplan, eller</a:t>
            </a:r>
          </a:p>
          <a:p>
            <a:pPr marL="180975" indent="-180975">
              <a:buFont typeface="+mj-lt"/>
              <a:buAutoNum type="romanLcPeriod"/>
            </a:pPr>
            <a:r>
              <a:rPr lang="sv-SE" sz="1000" dirty="0">
                <a:cs typeface="Arial" panose="020B0604020202020204" pitchFamily="34" charset="0"/>
              </a:rPr>
              <a:t>beror på ett ändrat behov av finansiering från gemensam </a:t>
            </a:r>
            <a:r>
              <a:rPr lang="sv-SE" sz="1000" dirty="0" err="1">
                <a:cs typeface="Arial" panose="020B0604020202020204" pitchFamily="34" charset="0"/>
              </a:rPr>
              <a:t>it-budget</a:t>
            </a:r>
            <a:r>
              <a:rPr lang="sv-SE" sz="1000" dirty="0">
                <a:cs typeface="Arial" panose="020B0604020202020204" pitchFamily="34" charset="0"/>
              </a:rPr>
              <a:t>, eller</a:t>
            </a:r>
          </a:p>
          <a:p>
            <a:pPr marL="180975" indent="-180975">
              <a:buFont typeface="+mj-lt"/>
              <a:buAutoNum type="romanLcPeriod"/>
            </a:pPr>
            <a:r>
              <a:rPr lang="sv-SE" sz="1000" dirty="0">
                <a:cs typeface="Arial" panose="020B0604020202020204" pitchFamily="34" charset="0"/>
              </a:rPr>
              <a:t>innebär ett ”större” avsteg från planerad </a:t>
            </a:r>
            <a:br>
              <a:rPr lang="sv-SE" sz="1000" dirty="0">
                <a:cs typeface="Arial" panose="020B0604020202020204" pitchFamily="34" charset="0"/>
              </a:rPr>
            </a:br>
            <a:r>
              <a:rPr lang="sv-SE" sz="1000" dirty="0" err="1">
                <a:cs typeface="Arial" panose="020B0604020202020204" pitchFamily="34" charset="0"/>
              </a:rPr>
              <a:t>it-lösning</a:t>
            </a:r>
            <a:r>
              <a:rPr lang="sv-SE" sz="1000" dirty="0">
                <a:cs typeface="Arial" panose="020B0604020202020204" pitchFamily="34" charset="0"/>
              </a:rPr>
              <a:t> beskriven i projektspecifikation.</a:t>
            </a:r>
            <a:endParaRPr lang="sv-SE" sz="1000" i="1" dirty="0">
              <a:cs typeface="Arial" panose="020B0604020202020204" pitchFamily="34" charset="0"/>
            </a:endParaRPr>
          </a:p>
        </p:txBody>
      </p:sp>
      <p:sp>
        <p:nvSpPr>
          <p:cNvPr id="115" name="Line 68"/>
          <p:cNvSpPr>
            <a:spLocks noChangeShapeType="1"/>
          </p:cNvSpPr>
          <p:nvPr/>
        </p:nvSpPr>
        <p:spPr bwMode="auto">
          <a:xfrm flipH="1">
            <a:off x="10219264" y="2290791"/>
            <a:ext cx="127612" cy="949073"/>
          </a:xfrm>
          <a:prstGeom prst="line">
            <a:avLst/>
          </a:prstGeom>
          <a:noFill/>
          <a:ln w="12700">
            <a:solidFill>
              <a:srgbClr val="000000"/>
            </a:solidFill>
            <a:prstDash val="dash"/>
            <a:miter lim="800000"/>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17" name="AutoShape 12"/>
          <p:cNvSpPr>
            <a:spLocks noChangeArrowheads="1"/>
          </p:cNvSpPr>
          <p:nvPr/>
        </p:nvSpPr>
        <p:spPr bwMode="auto">
          <a:xfrm>
            <a:off x="9013947" y="5723843"/>
            <a:ext cx="239712" cy="3603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118" name="Text Box 2"/>
          <p:cNvSpPr txBox="1">
            <a:spLocks noChangeArrowheads="1"/>
          </p:cNvSpPr>
          <p:nvPr/>
        </p:nvSpPr>
        <p:spPr bwMode="auto">
          <a:xfrm>
            <a:off x="9370808" y="5730875"/>
            <a:ext cx="2232025"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latin typeface="+mn-lt"/>
                <a:hlinkClick r:id="rId3"/>
              </a:rPr>
              <a:t>Mall för ändringslogg </a:t>
            </a:r>
            <a:endParaRPr lang="sv-SE" altLang="sv-SE" sz="1400" dirty="0">
              <a:latin typeface="+mn-lt"/>
            </a:endParaRPr>
          </a:p>
        </p:txBody>
      </p:sp>
      <p:sp>
        <p:nvSpPr>
          <p:cNvPr id="119" name="AutoShape 12"/>
          <p:cNvSpPr>
            <a:spLocks noChangeArrowheads="1"/>
          </p:cNvSpPr>
          <p:nvPr/>
        </p:nvSpPr>
        <p:spPr bwMode="auto">
          <a:xfrm>
            <a:off x="9012886" y="5204507"/>
            <a:ext cx="239712" cy="3603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120" name="Text Box 2"/>
          <p:cNvSpPr txBox="1">
            <a:spLocks noChangeArrowheads="1"/>
          </p:cNvSpPr>
          <p:nvPr/>
        </p:nvSpPr>
        <p:spPr bwMode="auto">
          <a:xfrm>
            <a:off x="9388797" y="5211539"/>
            <a:ext cx="2526160"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eaLnBrk="1" hangingPunct="1">
              <a:buClrTx/>
              <a:buFontTx/>
              <a:buNone/>
            </a:pPr>
            <a:r>
              <a:rPr lang="sv-SE" altLang="sv-SE" sz="1400" dirty="0">
                <a:latin typeface="+mn-lt"/>
                <a:hlinkClick r:id="rId4"/>
              </a:rPr>
              <a:t>Mall för ändringsbegäran </a:t>
            </a:r>
            <a:endParaRPr lang="sv-SE" altLang="sv-SE" sz="1400" dirty="0">
              <a:latin typeface="+mn-lt"/>
            </a:endParaRPr>
          </a:p>
        </p:txBody>
      </p:sp>
    </p:spTree>
    <p:extLst>
      <p:ext uri="{BB962C8B-B14F-4D97-AF65-F5344CB8AC3E}">
        <p14:creationId xmlns:p14="http://schemas.microsoft.com/office/powerpoint/2010/main" val="3382367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6075" y="644775"/>
            <a:ext cx="10300800" cy="869700"/>
          </a:xfrm>
        </p:spPr>
        <p:txBody>
          <a:bodyPr anchor="t"/>
          <a:lstStyle/>
          <a:p>
            <a:r>
              <a:rPr lang="sv-SE" dirty="0">
                <a:latin typeface="Raleway" pitchFamily="34" charset="0"/>
              </a:rPr>
              <a:t>Förändringshistorik</a:t>
            </a:r>
          </a:p>
        </p:txBody>
      </p:sp>
      <p:sp>
        <p:nvSpPr>
          <p:cNvPr id="3" name="Platshållare för innehåll 2"/>
          <p:cNvSpPr>
            <a:spLocks noGrp="1"/>
          </p:cNvSpPr>
          <p:nvPr>
            <p:ph idx="1"/>
          </p:nvPr>
        </p:nvSpPr>
        <p:spPr>
          <a:xfrm>
            <a:off x="984749" y="1606274"/>
            <a:ext cx="10645275" cy="3983151"/>
          </a:xfrm>
        </p:spPr>
        <p:txBody>
          <a:bodyPr numCol="2" spcCol="360000">
            <a:normAutofit/>
          </a:bodyPr>
          <a:lstStyle/>
          <a:p>
            <a:pPr>
              <a:spcBef>
                <a:spcPts val="600"/>
              </a:spcBef>
            </a:pPr>
            <a:r>
              <a:rPr lang="sv-SE" sz="1200" b="1" dirty="0">
                <a:latin typeface="+mj-lt"/>
              </a:rPr>
              <a:t>Uppdateringar i version 1.5</a:t>
            </a:r>
          </a:p>
          <a:p>
            <a:pPr>
              <a:spcBef>
                <a:spcPts val="200"/>
              </a:spcBef>
            </a:pPr>
            <a:r>
              <a:rPr lang="sv-SE" sz="1200" dirty="0"/>
              <a:t>Förenklingar i styrmodellen, förstudie borttagen, Namnbyte på några Dokumentmallar, Mindre förändringar i mallarna, Nya bilder i bildspelet projektkravlista, förändringshistorik</a:t>
            </a:r>
          </a:p>
          <a:p>
            <a:pPr>
              <a:spcBef>
                <a:spcPts val="600"/>
              </a:spcBef>
            </a:pPr>
            <a:r>
              <a:rPr lang="sv-SE" sz="1200" b="1" dirty="0">
                <a:latin typeface="+mj-lt"/>
              </a:rPr>
              <a:t>Uppdateringar i version 1.6 (2007-09)</a:t>
            </a:r>
          </a:p>
          <a:p>
            <a:pPr>
              <a:spcBef>
                <a:spcPts val="200"/>
              </a:spcBef>
            </a:pPr>
            <a:r>
              <a:rPr lang="sv-SE" sz="1200" dirty="0"/>
              <a:t>Tydligare rollbeskrivning (SG) och hemtagningsansvar</a:t>
            </a:r>
          </a:p>
          <a:p>
            <a:pPr>
              <a:spcBef>
                <a:spcPts val="600"/>
              </a:spcBef>
            </a:pPr>
            <a:r>
              <a:rPr lang="sv-SE" sz="1200" b="1" dirty="0">
                <a:latin typeface="+mj-lt"/>
              </a:rPr>
              <a:t>Uppdateringar i version 1.7 (2008-12-28)</a:t>
            </a:r>
          </a:p>
          <a:p>
            <a:pPr>
              <a:spcBef>
                <a:spcPts val="200"/>
              </a:spcBef>
            </a:pPr>
            <a:r>
              <a:rPr lang="sv-SE" sz="1200" dirty="0"/>
              <a:t>Förenklingar i projektstyrningsbilden (</a:t>
            </a:r>
            <a:r>
              <a:rPr lang="sv-SE" sz="1200" dirty="0" err="1"/>
              <a:t>leverabler</a:t>
            </a:r>
            <a:r>
              <a:rPr lang="sv-SE" sz="1200" dirty="0"/>
              <a:t>), nya bilder för checklistor. Justeringar i rollbeskrivningarna. Mall för ändringsbegäran och logg införd. En verktygslåda har skapats med fler mallar. Mallarna har uppdaterats för att stämma med checklistorna.</a:t>
            </a:r>
          </a:p>
          <a:p>
            <a:pPr>
              <a:spcBef>
                <a:spcPts val="600"/>
              </a:spcBef>
            </a:pPr>
            <a:r>
              <a:rPr lang="sv-SE" sz="1200" b="1" dirty="0">
                <a:latin typeface="+mj-lt"/>
              </a:rPr>
              <a:t>Uppdatering i version 1.8 (2012-05-14)</a:t>
            </a:r>
          </a:p>
          <a:p>
            <a:pPr>
              <a:spcBef>
                <a:spcPts val="200"/>
              </a:spcBef>
            </a:pPr>
            <a:r>
              <a:rPr lang="sv-SE" sz="1200" dirty="0"/>
              <a:t>Ledtexter i mallarna uppdaterade, förenklade rubriker i projektplan, städning i verktygslåda, restlista nytt styrande dokument, ändringshantering beskriven.</a:t>
            </a:r>
          </a:p>
          <a:p>
            <a:pPr>
              <a:spcBef>
                <a:spcPts val="600"/>
              </a:spcBef>
            </a:pPr>
            <a:r>
              <a:rPr lang="sv-SE" sz="1200" b="1" dirty="0">
                <a:latin typeface="+mj-lt"/>
              </a:rPr>
              <a:t>Uppdatering i version 1.9 (2016-01-25)</a:t>
            </a:r>
          </a:p>
          <a:p>
            <a:pPr>
              <a:spcBef>
                <a:spcPts val="200"/>
              </a:spcBef>
            </a:pPr>
            <a:r>
              <a:rPr lang="sv-SE" sz="1200" dirty="0"/>
              <a:t>Förbättrade stödtexter, bland annat jämställdhetsperspektiv, ny grafisk profil, samt ändringsbegäran görs obligatorisk.</a:t>
            </a:r>
          </a:p>
          <a:p>
            <a:pPr>
              <a:spcBef>
                <a:spcPts val="600"/>
              </a:spcBef>
            </a:pPr>
            <a:r>
              <a:rPr lang="sv-SE" sz="1200" b="1" dirty="0">
                <a:latin typeface="+mj-lt"/>
              </a:rPr>
              <a:t>Uppdatering i version 2.0 (2019-02-25)</a:t>
            </a:r>
          </a:p>
          <a:p>
            <a:pPr>
              <a:spcBef>
                <a:spcPts val="200"/>
              </a:spcBef>
            </a:pPr>
            <a:r>
              <a:rPr lang="sv-SE" sz="1200" dirty="0"/>
              <a:t>Infört Beslutspunkt 0. Tillfört bedömningsmodell Krav på att lagra projektdokumentation för framtida kunskapsåtervinning. Använt mall i 16:9-format. </a:t>
            </a:r>
          </a:p>
          <a:p>
            <a:pPr>
              <a:spcBef>
                <a:spcPts val="600"/>
              </a:spcBef>
            </a:pPr>
            <a:r>
              <a:rPr lang="sv-SE" sz="1200" b="1" dirty="0">
                <a:latin typeface="+mj-lt"/>
              </a:rPr>
              <a:t>Uppdatering i version 2.1 (2019-05-07)</a:t>
            </a:r>
          </a:p>
          <a:p>
            <a:pPr>
              <a:spcBef>
                <a:spcPts val="200"/>
              </a:spcBef>
            </a:pPr>
            <a:r>
              <a:rPr lang="sv-SE" sz="1200" dirty="0"/>
              <a:t>Lagt till information om portföljstyrning, samt att ändringsbegäran som berör IT ska godkännas av Portföljstyrgrupp.</a:t>
            </a:r>
          </a:p>
          <a:p>
            <a:pPr>
              <a:spcBef>
                <a:spcPts val="600"/>
              </a:spcBef>
            </a:pPr>
            <a:r>
              <a:rPr lang="sv-SE" sz="1200" b="1" dirty="0">
                <a:latin typeface="+mj-lt"/>
              </a:rPr>
              <a:t>Uppdatering i version 2.2 (2020-03-10)</a:t>
            </a:r>
          </a:p>
          <a:p>
            <a:pPr>
              <a:spcBef>
                <a:spcPts val="200"/>
              </a:spcBef>
            </a:pPr>
            <a:r>
              <a:rPr lang="sv-SE" sz="1200" dirty="0"/>
              <a:t>Lagt till information om förändringsledning och nyttorealisering.</a:t>
            </a:r>
          </a:p>
          <a:p>
            <a:pPr>
              <a:spcBef>
                <a:spcPts val="600"/>
              </a:spcBef>
            </a:pPr>
            <a:r>
              <a:rPr lang="sv-SE" sz="1200" b="1" dirty="0">
                <a:latin typeface="+mj-lt"/>
              </a:rPr>
              <a:t>Uppdatering i version 2.2 (2020-08-31)</a:t>
            </a:r>
          </a:p>
          <a:p>
            <a:pPr>
              <a:spcBef>
                <a:spcPts val="200"/>
              </a:spcBef>
            </a:pPr>
            <a:r>
              <a:rPr lang="sv-SE" sz="1200" dirty="0"/>
              <a:t>Ny grafisk profil.</a:t>
            </a:r>
          </a:p>
          <a:p>
            <a:pPr>
              <a:spcBef>
                <a:spcPts val="600"/>
              </a:spcBef>
            </a:pPr>
            <a:endParaRPr lang="sv-SE" sz="1200" dirty="0"/>
          </a:p>
        </p:txBody>
      </p:sp>
    </p:spTree>
    <p:extLst>
      <p:ext uri="{BB962C8B-B14F-4D97-AF65-F5344CB8AC3E}">
        <p14:creationId xmlns:p14="http://schemas.microsoft.com/office/powerpoint/2010/main" val="306330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0658" y="679339"/>
            <a:ext cx="10300800" cy="1382400"/>
          </a:xfrm>
        </p:spPr>
        <p:txBody>
          <a:bodyPr anchor="t">
            <a:normAutofit/>
          </a:bodyPr>
          <a:lstStyle/>
          <a:p>
            <a:r>
              <a:rPr lang="sv-SE" sz="4400" dirty="0"/>
              <a:t>Projekt</a:t>
            </a:r>
            <a:r>
              <a:rPr lang="sv-SE" sz="4400" dirty="0">
                <a:latin typeface="Raleway" pitchFamily="34" charset="0"/>
              </a:rPr>
              <a:t> i Sundsvalls kommun ska:</a:t>
            </a:r>
          </a:p>
        </p:txBody>
      </p:sp>
      <p:sp>
        <p:nvSpPr>
          <p:cNvPr id="3" name="Platshållare för innehåll 2"/>
          <p:cNvSpPr>
            <a:spLocks noGrp="1"/>
          </p:cNvSpPr>
          <p:nvPr>
            <p:ph idx="1"/>
          </p:nvPr>
        </p:nvSpPr>
        <p:spPr>
          <a:xfrm>
            <a:off x="1062582" y="1992067"/>
            <a:ext cx="7360098" cy="3024070"/>
          </a:xfrm>
        </p:spPr>
        <p:txBody>
          <a:bodyPr>
            <a:normAutofit/>
          </a:bodyPr>
          <a:lstStyle/>
          <a:p>
            <a:pPr marL="342900" indent="-342900">
              <a:buFont typeface="Arial" panose="020B0604020202020204" pitchFamily="34" charset="0"/>
              <a:buChar char="•"/>
            </a:pPr>
            <a:r>
              <a:rPr lang="sv-SE" dirty="0">
                <a:latin typeface="Raleway" pitchFamily="34" charset="0"/>
              </a:rPr>
              <a:t>Vara tidsbegränsade</a:t>
            </a:r>
          </a:p>
          <a:p>
            <a:pPr marL="342900" indent="-342900">
              <a:buFont typeface="Arial" panose="020B0604020202020204" pitchFamily="34" charset="0"/>
              <a:buChar char="•"/>
            </a:pPr>
            <a:r>
              <a:rPr lang="sv-SE" dirty="0">
                <a:latin typeface="Raleway" pitchFamily="34" charset="0"/>
              </a:rPr>
              <a:t>Ha en tillfällig organisation</a:t>
            </a:r>
          </a:p>
          <a:p>
            <a:pPr marL="342900" indent="-342900">
              <a:buFont typeface="Arial" panose="020B0604020202020204" pitchFamily="34" charset="0"/>
              <a:buChar char="•"/>
            </a:pPr>
            <a:r>
              <a:rPr lang="sv-SE" dirty="0">
                <a:latin typeface="Raleway" pitchFamily="34" charset="0"/>
              </a:rPr>
              <a:t>Ska ha tilldelade resurser</a:t>
            </a:r>
          </a:p>
          <a:p>
            <a:pPr marL="342900" indent="-342900">
              <a:buFont typeface="Arial" panose="020B0604020202020204" pitchFamily="34" charset="0"/>
              <a:buChar char="•"/>
            </a:pPr>
            <a:r>
              <a:rPr lang="sv-SE" dirty="0">
                <a:latin typeface="Raleway" pitchFamily="34" charset="0"/>
              </a:rPr>
              <a:t>Ska ha tydliga mål</a:t>
            </a:r>
          </a:p>
          <a:p>
            <a:pPr marL="342900" indent="-342900">
              <a:buFont typeface="Arial" panose="020B0604020202020204" pitchFamily="34" charset="0"/>
              <a:buChar char="•"/>
            </a:pPr>
            <a:r>
              <a:rPr lang="sv-SE" dirty="0">
                <a:latin typeface="Raleway" pitchFamily="34" charset="0"/>
              </a:rPr>
              <a:t>Ska genomföras enligt Projektmodellen.</a:t>
            </a:r>
          </a:p>
        </p:txBody>
      </p:sp>
    </p:spTree>
    <p:extLst>
      <p:ext uri="{BB962C8B-B14F-4D97-AF65-F5344CB8AC3E}">
        <p14:creationId xmlns:p14="http://schemas.microsoft.com/office/powerpoint/2010/main" val="218080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23243" y="696762"/>
            <a:ext cx="10300800" cy="1382400"/>
          </a:xfrm>
        </p:spPr>
        <p:txBody>
          <a:bodyPr anchor="t">
            <a:normAutofit/>
          </a:bodyPr>
          <a:lstStyle/>
          <a:p>
            <a:r>
              <a:rPr lang="sv-SE" sz="4400" dirty="0">
                <a:latin typeface="Raleway" pitchFamily="34" charset="0"/>
              </a:rPr>
              <a:t>När </a:t>
            </a:r>
            <a:r>
              <a:rPr lang="sv-SE" sz="4400" dirty="0"/>
              <a:t>genomföra</a:t>
            </a:r>
            <a:r>
              <a:rPr lang="sv-SE" sz="4400" dirty="0">
                <a:latin typeface="Raleway" pitchFamily="34" charset="0"/>
              </a:rPr>
              <a:t> som projekt?</a:t>
            </a:r>
          </a:p>
        </p:txBody>
      </p:sp>
      <p:sp>
        <p:nvSpPr>
          <p:cNvPr id="3" name="Platshållare för innehåll 2"/>
          <p:cNvSpPr>
            <a:spLocks noGrp="1"/>
          </p:cNvSpPr>
          <p:nvPr>
            <p:ph idx="1"/>
          </p:nvPr>
        </p:nvSpPr>
        <p:spPr>
          <a:xfrm>
            <a:off x="965547" y="1881257"/>
            <a:ext cx="10300800" cy="4093534"/>
          </a:xfrm>
        </p:spPr>
        <p:txBody>
          <a:bodyPr>
            <a:noAutofit/>
          </a:bodyPr>
          <a:lstStyle/>
          <a:p>
            <a:r>
              <a:rPr lang="sv-SE" b="1" dirty="0">
                <a:latin typeface="Raleway" pitchFamily="34" charset="0"/>
              </a:rPr>
              <a:t>Några tumregler:</a:t>
            </a:r>
          </a:p>
          <a:p>
            <a:pPr marL="269875" indent="-269875">
              <a:buFont typeface="Arial" panose="020B0604020202020204" pitchFamily="34" charset="0"/>
              <a:buChar char="•"/>
            </a:pPr>
            <a:r>
              <a:rPr lang="sv-SE" sz="1800" dirty="0">
                <a:latin typeface="Raleway" pitchFamily="34" charset="0"/>
              </a:rPr>
              <a:t>Resursbehovet är</a:t>
            </a:r>
          </a:p>
          <a:p>
            <a:pPr marL="1028700" lvl="1" indent="-285750">
              <a:spcBef>
                <a:spcPts val="300"/>
              </a:spcBef>
            </a:pPr>
            <a:r>
              <a:rPr lang="sv-SE" dirty="0">
                <a:latin typeface="Raleway" pitchFamily="34" charset="0"/>
              </a:rPr>
              <a:t>mindre än 40 timmar = linjeaktivitet,</a:t>
            </a:r>
          </a:p>
          <a:p>
            <a:pPr marL="1028700" lvl="1" indent="-285750">
              <a:spcBef>
                <a:spcPts val="300"/>
              </a:spcBef>
            </a:pPr>
            <a:r>
              <a:rPr lang="sv-SE" dirty="0">
                <a:latin typeface="Raleway" pitchFamily="34" charset="0"/>
              </a:rPr>
              <a:t>40-100 timmar = uppdrag,</a:t>
            </a:r>
          </a:p>
          <a:p>
            <a:pPr marL="1028700" lvl="1" indent="-285750">
              <a:spcBef>
                <a:spcPts val="300"/>
              </a:spcBef>
            </a:pPr>
            <a:r>
              <a:rPr lang="sv-SE" dirty="0">
                <a:latin typeface="Raleway" pitchFamily="34" charset="0"/>
              </a:rPr>
              <a:t>mer än 100 timmar = projekt.</a:t>
            </a:r>
          </a:p>
          <a:p>
            <a:pPr marL="269875" indent="-269875">
              <a:buFont typeface="Arial" panose="020B0604020202020204" pitchFamily="34" charset="0"/>
              <a:buChar char="•"/>
            </a:pPr>
            <a:r>
              <a:rPr lang="sv-SE" sz="1800" dirty="0">
                <a:latin typeface="Raleway" pitchFamily="34" charset="0"/>
              </a:rPr>
              <a:t>Aktiviteten berör </a:t>
            </a:r>
          </a:p>
          <a:p>
            <a:pPr marL="1028700" lvl="1" indent="-285750">
              <a:spcBef>
                <a:spcPts val="300"/>
              </a:spcBef>
            </a:pPr>
            <a:r>
              <a:rPr lang="sv-SE" dirty="0">
                <a:latin typeface="Raleway" pitchFamily="34" charset="0"/>
              </a:rPr>
              <a:t>endast den egna enheten = uppdrag, </a:t>
            </a:r>
          </a:p>
          <a:p>
            <a:pPr marL="1028700" lvl="1" indent="-285750">
              <a:spcBef>
                <a:spcPts val="300"/>
              </a:spcBef>
            </a:pPr>
            <a:r>
              <a:rPr lang="sv-SE" dirty="0">
                <a:latin typeface="Raleway" pitchFamily="34" charset="0"/>
              </a:rPr>
              <a:t>flera enheter (förvaltningar och bolag inom koncernen) = projekt.</a:t>
            </a:r>
          </a:p>
          <a:p>
            <a:pPr marL="269875" indent="-269875">
              <a:buFont typeface="Arial" panose="020B0604020202020204" pitchFamily="34" charset="0"/>
              <a:buChar char="•"/>
            </a:pPr>
            <a:r>
              <a:rPr lang="sv-SE" sz="1800" dirty="0">
                <a:latin typeface="Raleway" pitchFamily="34" charset="0"/>
              </a:rPr>
              <a:t>Aktiviteten eller dess slutresultat innebär</a:t>
            </a:r>
          </a:p>
          <a:p>
            <a:pPr marL="1028700" lvl="1" indent="-285750">
              <a:spcBef>
                <a:spcPts val="300"/>
              </a:spcBef>
            </a:pPr>
            <a:r>
              <a:rPr lang="sv-SE" dirty="0">
                <a:latin typeface="Raleway" pitchFamily="34" charset="0"/>
              </a:rPr>
              <a:t>låg risk för koncernen = uppdrag, </a:t>
            </a:r>
          </a:p>
          <a:p>
            <a:pPr marL="1028700" lvl="1" indent="-285750">
              <a:spcBef>
                <a:spcPts val="300"/>
              </a:spcBef>
            </a:pPr>
            <a:r>
              <a:rPr lang="sv-SE" dirty="0">
                <a:latin typeface="Raleway" pitchFamily="34" charset="0"/>
              </a:rPr>
              <a:t>hög risk för koncernen = projekt.</a:t>
            </a:r>
          </a:p>
        </p:txBody>
      </p:sp>
      <p:sp>
        <p:nvSpPr>
          <p:cNvPr id="5" name="textruta 4"/>
          <p:cNvSpPr txBox="1"/>
          <p:nvPr/>
        </p:nvSpPr>
        <p:spPr>
          <a:xfrm>
            <a:off x="8985941" y="1957457"/>
            <a:ext cx="2866424" cy="3677505"/>
          </a:xfrm>
          <a:prstGeom prst="roundRect">
            <a:avLst/>
          </a:prstGeom>
          <a:solidFill>
            <a:srgbClr val="D7DBF2"/>
          </a:solidFill>
          <a:ln w="12700">
            <a:noFill/>
          </a:ln>
        </p:spPr>
        <p:style>
          <a:lnRef idx="2">
            <a:schemeClr val="dk1"/>
          </a:lnRef>
          <a:fillRef idx="1">
            <a:schemeClr val="lt1"/>
          </a:fillRef>
          <a:effectRef idx="0">
            <a:schemeClr val="dk1"/>
          </a:effectRef>
          <a:fontRef idx="minor">
            <a:schemeClr val="dk1"/>
          </a:fontRef>
        </p:style>
        <p:txBody>
          <a:bodyPr wrap="square" lIns="108000" tIns="180000" rIns="36000" bIns="0" rtlCol="0">
            <a:spAutoFit/>
          </a:bodyPr>
          <a:lstStyle/>
          <a:p>
            <a:r>
              <a:rPr lang="sv-SE" sz="1400" b="1" dirty="0">
                <a:latin typeface="Raleway" pitchFamily="34" charset="0"/>
                <a:cs typeface="Arial" panose="020B0604020202020204" pitchFamily="34" charset="0"/>
              </a:rPr>
              <a:t>Linjeaktiviteter</a:t>
            </a:r>
            <a:r>
              <a:rPr lang="sv-SE" sz="1400" dirty="0">
                <a:latin typeface="Raleway" pitchFamily="34" charset="0"/>
                <a:cs typeface="Arial" panose="020B0604020202020204" pitchFamily="34" charset="0"/>
              </a:rPr>
              <a:t> bedrivs i ordinarie verksamhet, och följs upp av berörd linjechef.</a:t>
            </a:r>
          </a:p>
          <a:p>
            <a:endParaRPr lang="sv-SE" sz="1400" dirty="0">
              <a:latin typeface="Raleway" pitchFamily="34" charset="0"/>
              <a:cs typeface="Arial" panose="020B0604020202020204" pitchFamily="34" charset="0"/>
            </a:endParaRPr>
          </a:p>
          <a:p>
            <a:r>
              <a:rPr lang="sv-SE" sz="1400" b="1" dirty="0">
                <a:latin typeface="Raleway" pitchFamily="34" charset="0"/>
                <a:cs typeface="Arial" panose="020B0604020202020204" pitchFamily="34" charset="0"/>
              </a:rPr>
              <a:t>Uppdrag</a:t>
            </a:r>
            <a:r>
              <a:rPr lang="sv-SE" sz="1400" dirty="0">
                <a:latin typeface="Raleway" pitchFamily="34" charset="0"/>
                <a:cs typeface="Arial" panose="020B0604020202020204" pitchFamily="34" charset="0"/>
              </a:rPr>
              <a:t> är mindre formaliserat än ett projekt. Minimikravet är följande: en beställare samt en skriftlig uppdragsspecifikation och </a:t>
            </a:r>
          </a:p>
          <a:p>
            <a:r>
              <a:rPr lang="sv-SE" sz="1400" dirty="0">
                <a:latin typeface="Raleway" pitchFamily="34" charset="0"/>
                <a:cs typeface="Arial" panose="020B0604020202020204" pitchFamily="34" charset="0"/>
              </a:rPr>
              <a:t>en resultatrapport ska finnas. </a:t>
            </a:r>
          </a:p>
          <a:p>
            <a:endParaRPr lang="sv-SE" sz="1400" dirty="0">
              <a:latin typeface="Raleway" pitchFamily="34" charset="0"/>
              <a:cs typeface="Arial" panose="020B0604020202020204" pitchFamily="34" charset="0"/>
            </a:endParaRPr>
          </a:p>
          <a:p>
            <a:r>
              <a:rPr lang="sv-SE" sz="1400" b="1" dirty="0">
                <a:latin typeface="Raleway" pitchFamily="34" charset="0"/>
                <a:cs typeface="Arial" panose="020B0604020202020204" pitchFamily="34" charset="0"/>
              </a:rPr>
              <a:t>Projekt</a:t>
            </a:r>
            <a:r>
              <a:rPr lang="sv-SE" sz="1400" dirty="0">
                <a:latin typeface="Raleway" pitchFamily="34" charset="0"/>
                <a:cs typeface="Arial" panose="020B0604020202020204" pitchFamily="34" charset="0"/>
              </a:rPr>
              <a:t> beskrivs i denna presentation.</a:t>
            </a:r>
          </a:p>
          <a:p>
            <a:endParaRPr lang="sv-SE" sz="1400" dirty="0">
              <a:latin typeface="Raleway" pitchFamily="34" charset="0"/>
              <a:cs typeface="Arial" panose="020B0604020202020204" pitchFamily="34" charset="0"/>
            </a:endParaRPr>
          </a:p>
          <a:p>
            <a:endParaRPr lang="sv-SE" sz="1400" dirty="0">
              <a:latin typeface="Raleway" pitchFamily="34" charset="0"/>
              <a:cs typeface="Arial" panose="020B0604020202020204" pitchFamily="34" charset="0"/>
            </a:endParaRPr>
          </a:p>
        </p:txBody>
      </p:sp>
    </p:spTree>
    <p:extLst>
      <p:ext uri="{BB962C8B-B14F-4D97-AF65-F5344CB8AC3E}">
        <p14:creationId xmlns:p14="http://schemas.microsoft.com/office/powerpoint/2010/main" val="342279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69"/>
          <p:cNvSpPr>
            <a:spLocks noChangeArrowheads="1"/>
          </p:cNvSpPr>
          <p:nvPr/>
        </p:nvSpPr>
        <p:spPr bwMode="auto">
          <a:xfrm>
            <a:off x="936437" y="682580"/>
            <a:ext cx="7948371"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4400" b="1" dirty="0">
                <a:latin typeface="+mj-lt"/>
              </a:rPr>
              <a:t>Förändring ur två perspektiv </a:t>
            </a:r>
          </a:p>
        </p:txBody>
      </p:sp>
      <p:sp>
        <p:nvSpPr>
          <p:cNvPr id="3" name="Rektangel 2"/>
          <p:cNvSpPr/>
          <p:nvPr/>
        </p:nvSpPr>
        <p:spPr>
          <a:xfrm>
            <a:off x="974538" y="1720192"/>
            <a:ext cx="10045888" cy="1600438"/>
          </a:xfrm>
          <a:prstGeom prst="rect">
            <a:avLst/>
          </a:prstGeom>
        </p:spPr>
        <p:txBody>
          <a:bodyPr wrap="square" numCol="2" spcCol="720000">
            <a:spAutoFit/>
          </a:bodyPr>
          <a:lstStyle/>
          <a:p>
            <a:r>
              <a:rPr lang="sv-SE" sz="1400" dirty="0">
                <a:latin typeface="+mj-lt"/>
              </a:rPr>
              <a:t>Många projekt kan medföra stora förändringar både för personal, processer och teknik. Redan i uppstarten av ett projekt bör man beakta vilka konsekvenser genomförandet kan innebära för medarbetarna, och då planera för hur förändringsprocessen ska genomföras.</a:t>
            </a:r>
          </a:p>
          <a:p>
            <a:r>
              <a:rPr lang="sv-SE" sz="1400" dirty="0">
                <a:cs typeface="Arial" panose="020B0604020202020204" pitchFamily="34" charset="0"/>
              </a:rPr>
              <a:t>Arbetet med förändringsprocessen benämns vanligen förändringsledning. Förändringsledning är alltid berörd chefs ansvar och handlar om att på ett strukturerat sätt leda människor genom en förändring, i syfte att realisera de önskade nyttorna och uppnå effektmålen. Om projektets resultat innebär en stor förändring som berör många personer kan det behövas någon form av förändringsstöd till chefer för att planera och stödja förändringsarbetet.</a:t>
            </a:r>
            <a:r>
              <a:rPr lang="sv-SE" sz="1400" dirty="0">
                <a:latin typeface="+mj-lt"/>
              </a:rPr>
              <a:t> </a:t>
            </a:r>
          </a:p>
        </p:txBody>
      </p:sp>
      <p:grpSp>
        <p:nvGrpSpPr>
          <p:cNvPr id="4" name="Grupp 3">
            <a:extLst>
              <a:ext uri="{FF2B5EF4-FFF2-40B4-BE49-F238E27FC236}">
                <a16:creationId xmlns:a16="http://schemas.microsoft.com/office/drawing/2014/main" id="{2ACA47CE-013F-CDF4-016E-FBD7A4A8F0F3}"/>
              </a:ext>
            </a:extLst>
          </p:cNvPr>
          <p:cNvGrpSpPr/>
          <p:nvPr/>
        </p:nvGrpSpPr>
        <p:grpSpPr>
          <a:xfrm>
            <a:off x="1064015" y="3486150"/>
            <a:ext cx="7693214" cy="2199698"/>
            <a:chOff x="2035326" y="2475689"/>
            <a:chExt cx="8761433" cy="2505131"/>
          </a:xfrm>
        </p:grpSpPr>
        <p:sp>
          <p:nvSpPr>
            <p:cNvPr id="107" name="AutoShape 49">
              <a:hlinkClick r:id="" action="ppaction://noaction"/>
            </p:cNvPr>
            <p:cNvSpPr>
              <a:spLocks noChangeArrowheads="1"/>
            </p:cNvSpPr>
            <p:nvPr/>
          </p:nvSpPr>
          <p:spPr bwMode="auto">
            <a:xfrm>
              <a:off x="3325841" y="2475689"/>
              <a:ext cx="6245101" cy="1224000"/>
            </a:xfrm>
            <a:prstGeom prst="rightArrow">
              <a:avLst>
                <a:gd name="adj1" fmla="val 80116"/>
                <a:gd name="adj2" fmla="val 31723"/>
              </a:avLst>
            </a:prstGeom>
            <a:solidFill>
              <a:srgbClr val="00733B"/>
            </a:solidFill>
            <a:ln w="12700">
              <a:solidFill>
                <a:schemeClr val="tx1"/>
              </a:solidFill>
              <a:miter lim="800000"/>
              <a:headEnd/>
              <a:tailEnd/>
            </a:ln>
            <a:effectLst/>
          </p:spPr>
          <p:txBody>
            <a:bodyPr wrap="none" lIns="90000" tIns="46800" rIns="90000" bIns="46800" anchor="t"/>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solidFill>
                    <a:schemeClr val="bg1"/>
                  </a:solidFill>
                  <a:latin typeface="Arial" panose="020B0604020202020204" pitchFamily="34" charset="0"/>
                  <a:cs typeface="Arial" panose="020B0604020202020204" pitchFamily="34" charset="0"/>
                </a:rPr>
                <a:t>Utvecklingen av lösningen (projektet)</a:t>
              </a:r>
            </a:p>
          </p:txBody>
        </p:sp>
        <p:sp>
          <p:nvSpPr>
            <p:cNvPr id="108" name="AutoShape 4">
              <a:hlinkClick r:id="rId2" action="ppaction://hlinksldjump"/>
            </p:cNvPr>
            <p:cNvSpPr>
              <a:spLocks noChangeArrowheads="1"/>
            </p:cNvSpPr>
            <p:nvPr/>
          </p:nvSpPr>
          <p:spPr bwMode="auto">
            <a:xfrm>
              <a:off x="5091912" y="2976512"/>
              <a:ext cx="1245618" cy="564842"/>
            </a:xfrm>
            <a:prstGeom prst="rightArrow">
              <a:avLst>
                <a:gd name="adj1" fmla="val 69747"/>
                <a:gd name="adj2" fmla="val 26377"/>
              </a:avLst>
            </a:prstGeom>
            <a:solidFill>
              <a:schemeClr val="bg1"/>
            </a:solidFill>
            <a:ln w="3175">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400" b="1" dirty="0">
                  <a:solidFill>
                    <a:schemeClr val="tx1"/>
                  </a:solidFill>
                  <a:latin typeface="Calibri" pitchFamily="34" charset="0"/>
                </a:rPr>
                <a:t>Planering</a:t>
              </a:r>
            </a:p>
          </p:txBody>
        </p:sp>
        <p:sp>
          <p:nvSpPr>
            <p:cNvPr id="110" name="AutoShape 4">
              <a:hlinkClick r:id="rId2" action="ppaction://hlinksldjump"/>
            </p:cNvPr>
            <p:cNvSpPr>
              <a:spLocks noChangeArrowheads="1"/>
            </p:cNvSpPr>
            <p:nvPr/>
          </p:nvSpPr>
          <p:spPr bwMode="auto">
            <a:xfrm>
              <a:off x="6351268" y="2976512"/>
              <a:ext cx="1613550" cy="564842"/>
            </a:xfrm>
            <a:prstGeom prst="rightArrow">
              <a:avLst>
                <a:gd name="adj1" fmla="val 69747"/>
                <a:gd name="adj2" fmla="val 26377"/>
              </a:avLst>
            </a:prstGeom>
            <a:solidFill>
              <a:schemeClr val="bg1"/>
            </a:solidFill>
            <a:ln w="3175">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400" b="1" dirty="0">
                  <a:solidFill>
                    <a:schemeClr val="tx1"/>
                  </a:solidFill>
                  <a:latin typeface="Calibri" pitchFamily="34" charset="0"/>
                </a:rPr>
                <a:t>Genomförande</a:t>
              </a:r>
            </a:p>
          </p:txBody>
        </p:sp>
        <p:sp>
          <p:nvSpPr>
            <p:cNvPr id="111" name="AutoShape 4">
              <a:hlinkClick r:id="rId2" action="ppaction://hlinksldjump"/>
            </p:cNvPr>
            <p:cNvSpPr>
              <a:spLocks noChangeArrowheads="1"/>
            </p:cNvSpPr>
            <p:nvPr/>
          </p:nvSpPr>
          <p:spPr bwMode="auto">
            <a:xfrm>
              <a:off x="7968813" y="2976512"/>
              <a:ext cx="984687" cy="564842"/>
            </a:xfrm>
            <a:prstGeom prst="rightArrow">
              <a:avLst>
                <a:gd name="adj1" fmla="val 69747"/>
                <a:gd name="adj2" fmla="val 26377"/>
              </a:avLst>
            </a:prstGeom>
            <a:solidFill>
              <a:schemeClr val="bg1"/>
            </a:solidFill>
            <a:ln w="3175">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400" b="1" dirty="0">
                  <a:solidFill>
                    <a:schemeClr val="tx1"/>
                  </a:solidFill>
                  <a:latin typeface="Calibri" pitchFamily="34" charset="0"/>
                </a:rPr>
                <a:t>Avslut</a:t>
              </a:r>
            </a:p>
          </p:txBody>
        </p:sp>
        <p:sp>
          <p:nvSpPr>
            <p:cNvPr id="112" name="AutoShape 4">
              <a:hlinkClick r:id="rId2" action="ppaction://hlinksldjump"/>
            </p:cNvPr>
            <p:cNvSpPr>
              <a:spLocks noChangeArrowheads="1"/>
            </p:cNvSpPr>
            <p:nvPr/>
          </p:nvSpPr>
          <p:spPr bwMode="auto">
            <a:xfrm>
              <a:off x="3686175" y="2976512"/>
              <a:ext cx="1398989" cy="564842"/>
            </a:xfrm>
            <a:prstGeom prst="rightArrow">
              <a:avLst>
                <a:gd name="adj1" fmla="val 69747"/>
                <a:gd name="adj2" fmla="val 26377"/>
              </a:avLst>
            </a:prstGeom>
            <a:solidFill>
              <a:schemeClr val="bg1"/>
            </a:solidFill>
            <a:ln w="3175">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400" b="1" dirty="0">
                  <a:solidFill>
                    <a:schemeClr val="tx1"/>
                  </a:solidFill>
                  <a:latin typeface="Calibri" pitchFamily="34" charset="0"/>
                </a:rPr>
                <a:t>Förberedelse</a:t>
              </a:r>
            </a:p>
          </p:txBody>
        </p:sp>
        <p:sp>
          <p:nvSpPr>
            <p:cNvPr id="114" name="AutoShape 49">
              <a:hlinkClick r:id="" action="ppaction://noaction"/>
            </p:cNvPr>
            <p:cNvSpPr>
              <a:spLocks noChangeArrowheads="1"/>
            </p:cNvSpPr>
            <p:nvPr/>
          </p:nvSpPr>
          <p:spPr bwMode="auto">
            <a:xfrm>
              <a:off x="3325841" y="3756820"/>
              <a:ext cx="6245101" cy="1224000"/>
            </a:xfrm>
            <a:prstGeom prst="rightArrow">
              <a:avLst>
                <a:gd name="adj1" fmla="val 81155"/>
                <a:gd name="adj2" fmla="val 31723"/>
              </a:avLst>
            </a:prstGeom>
            <a:solidFill>
              <a:srgbClr val="A90074"/>
            </a:solidFill>
            <a:ln w="12700">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sz="1600" b="1" dirty="0">
                  <a:solidFill>
                    <a:schemeClr val="bg1"/>
                  </a:solidFill>
                </a:rPr>
                <a:t>Förändringsprocessen (mottagarna)</a:t>
              </a:r>
            </a:p>
          </p:txBody>
        </p:sp>
        <p:sp>
          <p:nvSpPr>
            <p:cNvPr id="14" name="Rektangel 13"/>
            <p:cNvSpPr/>
            <p:nvPr/>
          </p:nvSpPr>
          <p:spPr>
            <a:xfrm>
              <a:off x="9705112" y="2588254"/>
              <a:ext cx="1091647" cy="2274691"/>
            </a:xfrm>
            <a:prstGeom prst="rect">
              <a:avLst/>
            </a:prstGeom>
            <a:solidFill>
              <a:schemeClr val="bg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err="1">
                  <a:latin typeface="+mj-lt"/>
                </a:rPr>
                <a:t>Nyläge</a:t>
              </a:r>
              <a:endParaRPr lang="sv-SE" sz="1600" b="1" dirty="0">
                <a:latin typeface="+mj-lt"/>
              </a:endParaRPr>
            </a:p>
          </p:txBody>
        </p:sp>
        <p:sp>
          <p:nvSpPr>
            <p:cNvPr id="15" name="Rektangel 14"/>
            <p:cNvSpPr/>
            <p:nvPr/>
          </p:nvSpPr>
          <p:spPr>
            <a:xfrm>
              <a:off x="2035326" y="2588254"/>
              <a:ext cx="1091647" cy="2274691"/>
            </a:xfrm>
            <a:prstGeom prst="rect">
              <a:avLst/>
            </a:prstGeom>
            <a:solidFill>
              <a:schemeClr val="tx1">
                <a:lumMod val="65000"/>
                <a:lumOff val="3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b="1" dirty="0">
                  <a:latin typeface="+mj-lt"/>
                </a:rPr>
                <a:t>Nuläge</a:t>
              </a:r>
            </a:p>
          </p:txBody>
        </p:sp>
      </p:grpSp>
    </p:spTree>
    <p:extLst>
      <p:ext uri="{BB962C8B-B14F-4D97-AF65-F5344CB8AC3E}">
        <p14:creationId xmlns:p14="http://schemas.microsoft.com/office/powerpoint/2010/main" val="319662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9" name="Rectangle 69"/>
          <p:cNvSpPr>
            <a:spLocks noChangeArrowheads="1"/>
          </p:cNvSpPr>
          <p:nvPr/>
        </p:nvSpPr>
        <p:spPr bwMode="auto">
          <a:xfrm>
            <a:off x="956269" y="687769"/>
            <a:ext cx="6480983"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4400" b="1" dirty="0">
                <a:latin typeface="+mj-lt"/>
              </a:rPr>
              <a:t>Generell projektmodell</a:t>
            </a:r>
          </a:p>
        </p:txBody>
      </p:sp>
      <p:cxnSp>
        <p:nvCxnSpPr>
          <p:cNvPr id="77" name="AutoShape 1"/>
          <p:cNvCxnSpPr>
            <a:cxnSpLocks noChangeShapeType="1"/>
          </p:cNvCxnSpPr>
          <p:nvPr/>
        </p:nvCxnSpPr>
        <p:spPr bwMode="auto">
          <a:xfrm>
            <a:off x="9184173" y="3836057"/>
            <a:ext cx="348060" cy="787568"/>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8" name="AutoShape 2"/>
          <p:cNvCxnSpPr>
            <a:cxnSpLocks noChangeShapeType="1"/>
            <a:endCxn id="102" idx="0"/>
          </p:cNvCxnSpPr>
          <p:nvPr/>
        </p:nvCxnSpPr>
        <p:spPr bwMode="auto">
          <a:xfrm flipH="1">
            <a:off x="6633012" y="2426358"/>
            <a:ext cx="214570" cy="1162793"/>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2" name="AutoShape 6"/>
          <p:cNvCxnSpPr>
            <a:cxnSpLocks noChangeShapeType="1"/>
            <a:stCxn id="164" idx="3"/>
          </p:cNvCxnSpPr>
          <p:nvPr/>
        </p:nvCxnSpPr>
        <p:spPr bwMode="auto">
          <a:xfrm>
            <a:off x="4984052" y="3833626"/>
            <a:ext cx="26218" cy="778597"/>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3" name="AutoShape 7"/>
          <p:cNvCxnSpPr>
            <a:cxnSpLocks noChangeShapeType="1"/>
            <a:stCxn id="165" idx="3"/>
          </p:cNvCxnSpPr>
          <p:nvPr/>
        </p:nvCxnSpPr>
        <p:spPr bwMode="auto">
          <a:xfrm flipH="1">
            <a:off x="6525477" y="3833626"/>
            <a:ext cx="6955" cy="796483"/>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4" name="AutoShape 8"/>
          <p:cNvCxnSpPr>
            <a:cxnSpLocks noChangeShapeType="1"/>
          </p:cNvCxnSpPr>
          <p:nvPr/>
        </p:nvCxnSpPr>
        <p:spPr bwMode="auto">
          <a:xfrm>
            <a:off x="6988389" y="3983695"/>
            <a:ext cx="710597" cy="514462"/>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87" name="Text Box 12"/>
          <p:cNvSpPr txBox="1">
            <a:spLocks noChangeArrowheads="1"/>
          </p:cNvSpPr>
          <p:nvPr/>
        </p:nvSpPr>
        <p:spPr bwMode="auto">
          <a:xfrm>
            <a:off x="5920450" y="4965216"/>
            <a:ext cx="1258564"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a:t>Projektplan</a:t>
            </a:r>
          </a:p>
        </p:txBody>
      </p:sp>
      <p:sp>
        <p:nvSpPr>
          <p:cNvPr id="88" name="AutoShape 13">
            <a:hlinkClick r:id="rId3"/>
          </p:cNvPr>
          <p:cNvSpPr>
            <a:spLocks noChangeArrowheads="1"/>
          </p:cNvSpPr>
          <p:nvPr/>
        </p:nvSpPr>
        <p:spPr bwMode="auto">
          <a:xfrm>
            <a:off x="6450692" y="4683393"/>
            <a:ext cx="155874" cy="284163"/>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89" name="Text Box 15"/>
          <p:cNvSpPr txBox="1">
            <a:spLocks noChangeArrowheads="1"/>
          </p:cNvSpPr>
          <p:nvPr/>
        </p:nvSpPr>
        <p:spPr bwMode="auto">
          <a:xfrm>
            <a:off x="10218976" y="4966803"/>
            <a:ext cx="1187624" cy="402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36000" tIns="46800" rIns="36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a:t>Projekt-slutrapport</a:t>
            </a:r>
          </a:p>
        </p:txBody>
      </p:sp>
      <p:sp>
        <p:nvSpPr>
          <p:cNvPr id="90" name="AutoShape 16">
            <a:hlinkClick r:id="rId4"/>
          </p:cNvPr>
          <p:cNvSpPr>
            <a:spLocks noChangeArrowheads="1"/>
          </p:cNvSpPr>
          <p:nvPr/>
        </p:nvSpPr>
        <p:spPr bwMode="auto">
          <a:xfrm>
            <a:off x="10719415" y="4669940"/>
            <a:ext cx="172888" cy="285750"/>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91" name="Text Box 18"/>
          <p:cNvSpPr txBox="1">
            <a:spLocks noChangeArrowheads="1"/>
          </p:cNvSpPr>
          <p:nvPr/>
        </p:nvSpPr>
        <p:spPr bwMode="auto">
          <a:xfrm>
            <a:off x="4127103" y="4965216"/>
            <a:ext cx="1790413"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a:t>Projektdirektiv</a:t>
            </a:r>
          </a:p>
        </p:txBody>
      </p:sp>
      <p:sp>
        <p:nvSpPr>
          <p:cNvPr id="92" name="AutoShape 19">
            <a:hlinkClick r:id="rId5"/>
          </p:cNvPr>
          <p:cNvSpPr>
            <a:spLocks noChangeArrowheads="1"/>
          </p:cNvSpPr>
          <p:nvPr/>
        </p:nvSpPr>
        <p:spPr bwMode="auto">
          <a:xfrm>
            <a:off x="4924144" y="4669940"/>
            <a:ext cx="181679" cy="2841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93" name="Text Box 21"/>
          <p:cNvSpPr txBox="1">
            <a:spLocks noChangeArrowheads="1"/>
          </p:cNvSpPr>
          <p:nvPr/>
        </p:nvSpPr>
        <p:spPr bwMode="auto">
          <a:xfrm>
            <a:off x="7312915" y="4965216"/>
            <a:ext cx="1063291"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625"/>
              </a:spcBef>
              <a:buClrTx/>
              <a:buFontTx/>
              <a:buNone/>
            </a:pPr>
            <a:r>
              <a:rPr lang="sv-SE" altLang="sv-SE" sz="1000" b="1" dirty="0"/>
              <a:t>Statusrapport</a:t>
            </a:r>
          </a:p>
        </p:txBody>
      </p:sp>
      <p:sp>
        <p:nvSpPr>
          <p:cNvPr id="94" name="AutoShape 22">
            <a:hlinkClick r:id="rId6"/>
          </p:cNvPr>
          <p:cNvSpPr>
            <a:spLocks noChangeArrowheads="1"/>
          </p:cNvSpPr>
          <p:nvPr/>
        </p:nvSpPr>
        <p:spPr bwMode="auto">
          <a:xfrm>
            <a:off x="7633054" y="4533415"/>
            <a:ext cx="181679" cy="2841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95" name="AutoShape 23">
            <a:hlinkClick r:id="rId6"/>
          </p:cNvPr>
          <p:cNvSpPr>
            <a:spLocks noChangeArrowheads="1"/>
          </p:cNvSpPr>
          <p:nvPr/>
        </p:nvSpPr>
        <p:spPr bwMode="auto">
          <a:xfrm>
            <a:off x="7698986" y="4604853"/>
            <a:ext cx="181679" cy="284163"/>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sp>
        <p:nvSpPr>
          <p:cNvPr id="96" name="AutoShape 24">
            <a:hlinkClick r:id="rId7"/>
          </p:cNvPr>
          <p:cNvSpPr>
            <a:spLocks noChangeArrowheads="1"/>
          </p:cNvSpPr>
          <p:nvPr/>
        </p:nvSpPr>
        <p:spPr bwMode="auto">
          <a:xfrm>
            <a:off x="7778104" y="4676290"/>
            <a:ext cx="181679" cy="2841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grpSp>
        <p:nvGrpSpPr>
          <p:cNvPr id="97" name="Group 25"/>
          <p:cNvGrpSpPr>
            <a:grpSpLocks/>
          </p:cNvGrpSpPr>
          <p:nvPr/>
        </p:nvGrpSpPr>
        <p:grpSpPr bwMode="auto">
          <a:xfrm>
            <a:off x="5027088" y="3587563"/>
            <a:ext cx="187539" cy="492125"/>
            <a:chOff x="1396" y="2108"/>
            <a:chExt cx="128" cy="310"/>
          </a:xfrm>
        </p:grpSpPr>
        <p:sp>
          <p:nvSpPr>
            <p:cNvPr id="98" name="Rectangle 26"/>
            <p:cNvSpPr>
              <a:spLocks noChangeArrowheads="1"/>
            </p:cNvSpPr>
            <p:nvPr/>
          </p:nvSpPr>
          <p:spPr bwMode="auto">
            <a:xfrm>
              <a:off x="1396" y="2109"/>
              <a:ext cx="128" cy="309"/>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99" name="Oval 27"/>
            <p:cNvSpPr>
              <a:spLocks noChangeArrowheads="1"/>
            </p:cNvSpPr>
            <p:nvPr/>
          </p:nvSpPr>
          <p:spPr bwMode="auto">
            <a:xfrm>
              <a:off x="1396" y="2108"/>
              <a:ext cx="128" cy="128"/>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0" name="Oval 28"/>
            <p:cNvSpPr>
              <a:spLocks noChangeArrowheads="1"/>
            </p:cNvSpPr>
            <p:nvPr/>
          </p:nvSpPr>
          <p:spPr bwMode="auto">
            <a:xfrm>
              <a:off x="1396" y="2243"/>
              <a:ext cx="128" cy="128"/>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grpSp>
        <p:nvGrpSpPr>
          <p:cNvPr id="101" name="Group 29"/>
          <p:cNvGrpSpPr>
            <a:grpSpLocks/>
          </p:cNvGrpSpPr>
          <p:nvPr/>
        </p:nvGrpSpPr>
        <p:grpSpPr bwMode="auto">
          <a:xfrm>
            <a:off x="6539242" y="3587563"/>
            <a:ext cx="187539" cy="492125"/>
            <a:chOff x="2394" y="2108"/>
            <a:chExt cx="128" cy="310"/>
          </a:xfrm>
        </p:grpSpPr>
        <p:sp>
          <p:nvSpPr>
            <p:cNvPr id="102" name="Rectangle 30"/>
            <p:cNvSpPr>
              <a:spLocks noChangeArrowheads="1"/>
            </p:cNvSpPr>
            <p:nvPr/>
          </p:nvSpPr>
          <p:spPr bwMode="auto">
            <a:xfrm>
              <a:off x="2394" y="2109"/>
              <a:ext cx="128" cy="309"/>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3" name="Oval 31"/>
            <p:cNvSpPr>
              <a:spLocks noChangeArrowheads="1"/>
            </p:cNvSpPr>
            <p:nvPr/>
          </p:nvSpPr>
          <p:spPr bwMode="auto">
            <a:xfrm>
              <a:off x="2394" y="2108"/>
              <a:ext cx="128" cy="128"/>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4" name="Oval 32"/>
            <p:cNvSpPr>
              <a:spLocks noChangeArrowheads="1"/>
            </p:cNvSpPr>
            <p:nvPr/>
          </p:nvSpPr>
          <p:spPr bwMode="auto">
            <a:xfrm>
              <a:off x="2394" y="2243"/>
              <a:ext cx="128" cy="128"/>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grpSp>
        <p:nvGrpSpPr>
          <p:cNvPr id="105" name="Group 33"/>
          <p:cNvGrpSpPr>
            <a:grpSpLocks/>
          </p:cNvGrpSpPr>
          <p:nvPr/>
        </p:nvGrpSpPr>
        <p:grpSpPr bwMode="auto">
          <a:xfrm>
            <a:off x="9273841" y="3587563"/>
            <a:ext cx="187539" cy="492125"/>
            <a:chOff x="4503" y="2109"/>
            <a:chExt cx="128" cy="310"/>
          </a:xfrm>
        </p:grpSpPr>
        <p:sp>
          <p:nvSpPr>
            <p:cNvPr id="106" name="Rectangle 34"/>
            <p:cNvSpPr>
              <a:spLocks noChangeArrowheads="1"/>
            </p:cNvSpPr>
            <p:nvPr/>
          </p:nvSpPr>
          <p:spPr bwMode="auto">
            <a:xfrm>
              <a:off x="4503" y="2110"/>
              <a:ext cx="128" cy="309"/>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7" name="Oval 35"/>
            <p:cNvSpPr>
              <a:spLocks noChangeArrowheads="1"/>
            </p:cNvSpPr>
            <p:nvPr/>
          </p:nvSpPr>
          <p:spPr bwMode="auto">
            <a:xfrm>
              <a:off x="4503" y="2109"/>
              <a:ext cx="128" cy="129"/>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08" name="Oval 36"/>
            <p:cNvSpPr>
              <a:spLocks noChangeArrowheads="1"/>
            </p:cNvSpPr>
            <p:nvPr/>
          </p:nvSpPr>
          <p:spPr bwMode="auto">
            <a:xfrm>
              <a:off x="4503" y="2245"/>
              <a:ext cx="128" cy="128"/>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sp>
        <p:nvSpPr>
          <p:cNvPr id="109" name="Rectangle 37"/>
          <p:cNvSpPr>
            <a:spLocks noChangeArrowheads="1"/>
          </p:cNvSpPr>
          <p:nvPr/>
        </p:nvSpPr>
        <p:spPr bwMode="auto">
          <a:xfrm>
            <a:off x="3500932" y="1926254"/>
            <a:ext cx="1874238" cy="894733"/>
          </a:xfrm>
          <a:prstGeom prst="rect">
            <a:avLst/>
          </a:prstGeom>
          <a:solidFill>
            <a:srgbClr val="FFFFFF"/>
          </a:solidFill>
          <a:ln w="9360">
            <a:solidFill>
              <a:srgbClr val="000000"/>
            </a:solidFill>
            <a:miter lim="800000"/>
            <a:headEnd/>
            <a:tailEnd/>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750"/>
              </a:spcBef>
              <a:buClrTx/>
              <a:buFontTx/>
              <a:buNone/>
            </a:pPr>
            <a:r>
              <a:rPr lang="sv-SE" altLang="sv-SE" sz="1200" b="1" dirty="0">
                <a:solidFill>
                  <a:srgbClr val="005595"/>
                </a:solidFill>
                <a:latin typeface="+mj-lt"/>
              </a:rPr>
              <a:t>Beslutspunkt 1</a:t>
            </a:r>
          </a:p>
          <a:p>
            <a:pPr>
              <a:buClrTx/>
              <a:buFontTx/>
              <a:buNone/>
            </a:pPr>
            <a:r>
              <a:rPr lang="sv-SE" altLang="sv-SE" sz="1000" dirty="0"/>
              <a:t>Projektet är värt att genomföra. Förutsättningarna är riktiga. Stäm av mot checklista Förberedelse.</a:t>
            </a:r>
          </a:p>
        </p:txBody>
      </p:sp>
      <p:sp>
        <p:nvSpPr>
          <p:cNvPr id="110" name="Rectangle 38"/>
          <p:cNvSpPr>
            <a:spLocks noChangeArrowheads="1"/>
          </p:cNvSpPr>
          <p:nvPr/>
        </p:nvSpPr>
        <p:spPr bwMode="auto">
          <a:xfrm>
            <a:off x="5643163" y="1926254"/>
            <a:ext cx="1727411" cy="894733"/>
          </a:xfrm>
          <a:prstGeom prst="rect">
            <a:avLst/>
          </a:prstGeom>
          <a:solidFill>
            <a:srgbClr val="FFFFFF"/>
          </a:solidFill>
          <a:ln w="9360">
            <a:solidFill>
              <a:srgbClr val="000000"/>
            </a:solidFill>
            <a:miter lim="800000"/>
            <a:headEnd/>
            <a:tailEnd/>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200" b="1" dirty="0">
                <a:solidFill>
                  <a:srgbClr val="005595"/>
                </a:solidFill>
                <a:latin typeface="+mj-lt"/>
              </a:rPr>
              <a:t>Beslutspunkt 2</a:t>
            </a:r>
          </a:p>
          <a:p>
            <a:pPr>
              <a:buClrTx/>
              <a:buFontTx/>
              <a:buNone/>
            </a:pPr>
            <a:r>
              <a:rPr lang="sv-SE" altLang="sv-SE" sz="1000" dirty="0"/>
              <a:t>Projektplanen leder till projektets mål. Stäm av mot checklista Planering.</a:t>
            </a:r>
          </a:p>
          <a:p>
            <a:pPr>
              <a:buClrTx/>
              <a:buFontTx/>
              <a:buNone/>
            </a:pPr>
            <a:endParaRPr lang="sv-SE" altLang="sv-SE" sz="1000" dirty="0"/>
          </a:p>
        </p:txBody>
      </p:sp>
      <p:sp>
        <p:nvSpPr>
          <p:cNvPr id="111" name="Rectangle 39"/>
          <p:cNvSpPr>
            <a:spLocks noChangeArrowheads="1"/>
          </p:cNvSpPr>
          <p:nvPr/>
        </p:nvSpPr>
        <p:spPr bwMode="auto">
          <a:xfrm>
            <a:off x="7647242" y="1926254"/>
            <a:ext cx="1661480" cy="894733"/>
          </a:xfrm>
          <a:prstGeom prst="rect">
            <a:avLst/>
          </a:prstGeom>
          <a:solidFill>
            <a:srgbClr val="FFFFFF"/>
          </a:solidFill>
          <a:ln w="9360">
            <a:solidFill>
              <a:srgbClr val="000000"/>
            </a:solidFill>
            <a:miter lim="800000"/>
            <a:headEnd/>
            <a:tailEnd/>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750"/>
              </a:spcBef>
              <a:buClrTx/>
              <a:buFontTx/>
              <a:buNone/>
            </a:pPr>
            <a:r>
              <a:rPr lang="sv-SE" altLang="sv-SE" sz="1200" b="1" dirty="0">
                <a:solidFill>
                  <a:srgbClr val="005595"/>
                </a:solidFill>
                <a:latin typeface="+mj-lt"/>
              </a:rPr>
              <a:t>Beslutspunkt 3</a:t>
            </a:r>
            <a:r>
              <a:rPr lang="sv-SE" altLang="sv-SE" sz="1000" b="1" dirty="0">
                <a:latin typeface="+mj-lt"/>
              </a:rPr>
              <a:t> </a:t>
            </a:r>
            <a:r>
              <a:rPr lang="sv-SE" altLang="sv-SE" sz="1000" dirty="0"/>
              <a:t>Projektets leverans överensstämmer med målet. Stäm av mot checklista Genomförande.</a:t>
            </a:r>
          </a:p>
        </p:txBody>
      </p:sp>
      <p:sp>
        <p:nvSpPr>
          <p:cNvPr id="112" name="Rectangle 40"/>
          <p:cNvSpPr>
            <a:spLocks noChangeArrowheads="1"/>
          </p:cNvSpPr>
          <p:nvPr/>
        </p:nvSpPr>
        <p:spPr bwMode="auto">
          <a:xfrm>
            <a:off x="9589407" y="1926254"/>
            <a:ext cx="1396287" cy="894733"/>
          </a:xfrm>
          <a:prstGeom prst="rect">
            <a:avLst/>
          </a:prstGeom>
          <a:solidFill>
            <a:srgbClr val="FFFFFF"/>
          </a:solidFill>
          <a:ln w="9360">
            <a:solidFill>
              <a:srgbClr val="000000"/>
            </a:solidFill>
            <a:miter lim="800000"/>
            <a:headEnd/>
            <a:tailEnd/>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750"/>
              </a:spcBef>
              <a:buClrTx/>
              <a:buFontTx/>
              <a:buNone/>
            </a:pPr>
            <a:r>
              <a:rPr lang="sv-SE" altLang="sv-SE" sz="1200" b="1" dirty="0">
                <a:solidFill>
                  <a:srgbClr val="005595"/>
                </a:solidFill>
                <a:latin typeface="+mj-lt"/>
              </a:rPr>
              <a:t>Beslutspunkt 4</a:t>
            </a:r>
            <a:r>
              <a:rPr lang="sv-SE" altLang="sv-SE" sz="1200" b="1" dirty="0">
                <a:latin typeface="+mj-lt"/>
              </a:rPr>
              <a:t> </a:t>
            </a:r>
            <a:r>
              <a:rPr lang="sv-SE" altLang="sv-SE" sz="1000" dirty="0"/>
              <a:t>Projektet kan avslutas. Stäm av mot checklista Avslut.</a:t>
            </a:r>
            <a:br>
              <a:rPr lang="sv-SE" altLang="sv-SE" sz="1000" dirty="0"/>
            </a:br>
            <a:endParaRPr lang="sv-SE" altLang="sv-SE" sz="1000" dirty="0"/>
          </a:p>
        </p:txBody>
      </p:sp>
      <p:grpSp>
        <p:nvGrpSpPr>
          <p:cNvPr id="113" name="Group 41"/>
          <p:cNvGrpSpPr>
            <a:grpSpLocks/>
          </p:cNvGrpSpPr>
          <p:nvPr/>
        </p:nvGrpSpPr>
        <p:grpSpPr bwMode="auto">
          <a:xfrm>
            <a:off x="10801597" y="3587563"/>
            <a:ext cx="187539" cy="492125"/>
            <a:chOff x="5592" y="2109"/>
            <a:chExt cx="128" cy="310"/>
          </a:xfrm>
        </p:grpSpPr>
        <p:sp>
          <p:nvSpPr>
            <p:cNvPr id="114" name="Rectangle 42"/>
            <p:cNvSpPr>
              <a:spLocks noChangeArrowheads="1"/>
            </p:cNvSpPr>
            <p:nvPr/>
          </p:nvSpPr>
          <p:spPr bwMode="auto">
            <a:xfrm>
              <a:off x="5592" y="2110"/>
              <a:ext cx="128" cy="309"/>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15" name="Oval 43"/>
            <p:cNvSpPr>
              <a:spLocks noChangeArrowheads="1"/>
            </p:cNvSpPr>
            <p:nvPr/>
          </p:nvSpPr>
          <p:spPr bwMode="auto">
            <a:xfrm>
              <a:off x="5592" y="2109"/>
              <a:ext cx="128" cy="129"/>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16" name="Oval 44"/>
            <p:cNvSpPr>
              <a:spLocks noChangeArrowheads="1"/>
            </p:cNvSpPr>
            <p:nvPr/>
          </p:nvSpPr>
          <p:spPr bwMode="auto">
            <a:xfrm>
              <a:off x="5592" y="2245"/>
              <a:ext cx="128" cy="128"/>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cxnSp>
        <p:nvCxnSpPr>
          <p:cNvPr id="117" name="AutoShape 45"/>
          <p:cNvCxnSpPr>
            <a:cxnSpLocks noChangeShapeType="1"/>
            <a:stCxn id="109" idx="2"/>
            <a:endCxn id="99" idx="0"/>
          </p:cNvCxnSpPr>
          <p:nvPr/>
        </p:nvCxnSpPr>
        <p:spPr bwMode="auto">
          <a:xfrm>
            <a:off x="4438051" y="2820987"/>
            <a:ext cx="682807" cy="766576"/>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8" name="AutoShape 46"/>
          <p:cNvCxnSpPr>
            <a:cxnSpLocks noChangeShapeType="1"/>
            <a:stCxn id="111" idx="2"/>
            <a:endCxn id="107" idx="0"/>
          </p:cNvCxnSpPr>
          <p:nvPr/>
        </p:nvCxnSpPr>
        <p:spPr bwMode="auto">
          <a:xfrm>
            <a:off x="8477982" y="2820987"/>
            <a:ext cx="889629" cy="766576"/>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9" name="AutoShape 47"/>
          <p:cNvCxnSpPr>
            <a:cxnSpLocks noChangeShapeType="1"/>
            <a:stCxn id="112" idx="2"/>
            <a:endCxn id="115" idx="0"/>
          </p:cNvCxnSpPr>
          <p:nvPr/>
        </p:nvCxnSpPr>
        <p:spPr bwMode="auto">
          <a:xfrm>
            <a:off x="10287551" y="2820987"/>
            <a:ext cx="607816" cy="766576"/>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0" name="AutoShape 48"/>
          <p:cNvCxnSpPr>
            <a:cxnSpLocks noChangeShapeType="1"/>
            <a:stCxn id="167" idx="3"/>
          </p:cNvCxnSpPr>
          <p:nvPr/>
        </p:nvCxnSpPr>
        <p:spPr bwMode="auto">
          <a:xfrm>
            <a:off x="10773106" y="3833626"/>
            <a:ext cx="23728" cy="771227"/>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22" name="Text Box 50"/>
          <p:cNvSpPr txBox="1">
            <a:spLocks noChangeArrowheads="1"/>
          </p:cNvSpPr>
          <p:nvPr/>
        </p:nvSpPr>
        <p:spPr bwMode="auto">
          <a:xfrm>
            <a:off x="3474121" y="5241263"/>
            <a:ext cx="1436910"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solidFill>
                  <a:srgbClr val="005595"/>
                </a:solidFill>
                <a:latin typeface="+mj-lt"/>
              </a:rPr>
              <a:t>Vad? Varför?</a:t>
            </a:r>
          </a:p>
        </p:txBody>
      </p:sp>
      <p:sp>
        <p:nvSpPr>
          <p:cNvPr id="123" name="Text Box 51"/>
          <p:cNvSpPr txBox="1">
            <a:spLocks noChangeArrowheads="1"/>
          </p:cNvSpPr>
          <p:nvPr/>
        </p:nvSpPr>
        <p:spPr bwMode="auto">
          <a:xfrm>
            <a:off x="5189353" y="5236499"/>
            <a:ext cx="640217"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solidFill>
                  <a:srgbClr val="005595"/>
                </a:solidFill>
                <a:latin typeface="+mj-lt"/>
              </a:rPr>
              <a:t>Hur?</a:t>
            </a:r>
          </a:p>
        </p:txBody>
      </p:sp>
      <p:sp>
        <p:nvSpPr>
          <p:cNvPr id="124" name="Text Box 52"/>
          <p:cNvSpPr txBox="1">
            <a:spLocks noChangeArrowheads="1"/>
          </p:cNvSpPr>
          <p:nvPr/>
        </p:nvSpPr>
        <p:spPr bwMode="auto">
          <a:xfrm>
            <a:off x="7092125" y="5250787"/>
            <a:ext cx="1254167"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solidFill>
                  <a:srgbClr val="005595"/>
                </a:solidFill>
                <a:latin typeface="+mj-lt"/>
              </a:rPr>
              <a:t>Gör vi rätt?</a:t>
            </a:r>
          </a:p>
        </p:txBody>
      </p:sp>
      <p:sp>
        <p:nvSpPr>
          <p:cNvPr id="125" name="Line 53"/>
          <p:cNvSpPr>
            <a:spLocks noChangeShapeType="1"/>
          </p:cNvSpPr>
          <p:nvPr/>
        </p:nvSpPr>
        <p:spPr bwMode="auto">
          <a:xfrm flipV="1">
            <a:off x="3395048" y="3220425"/>
            <a:ext cx="1306817" cy="6833"/>
          </a:xfrm>
          <a:prstGeom prst="line">
            <a:avLst/>
          </a:prstGeom>
          <a:noFill/>
          <a:ln w="9360">
            <a:solidFill>
              <a:srgbClr val="00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26" name="Text Box 54"/>
          <p:cNvSpPr txBox="1">
            <a:spLocks noChangeArrowheads="1"/>
          </p:cNvSpPr>
          <p:nvPr/>
        </p:nvSpPr>
        <p:spPr bwMode="auto">
          <a:xfrm>
            <a:off x="3383244" y="2928368"/>
            <a:ext cx="1023142"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latin typeface="Calibri" pitchFamily="34" charset="0"/>
              </a:rPr>
              <a:t>Beställare</a:t>
            </a:r>
          </a:p>
        </p:txBody>
      </p:sp>
      <p:sp>
        <p:nvSpPr>
          <p:cNvPr id="127" name="Line 55"/>
          <p:cNvSpPr>
            <a:spLocks noChangeShapeType="1"/>
          </p:cNvSpPr>
          <p:nvPr/>
        </p:nvSpPr>
        <p:spPr bwMode="auto">
          <a:xfrm>
            <a:off x="4907215" y="3222011"/>
            <a:ext cx="5855745" cy="5247"/>
          </a:xfrm>
          <a:prstGeom prst="line">
            <a:avLst/>
          </a:prstGeom>
          <a:noFill/>
          <a:ln w="9360">
            <a:solidFill>
              <a:srgbClr val="000000"/>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28" name="Text Box 56"/>
          <p:cNvSpPr txBox="1">
            <a:spLocks noChangeArrowheads="1"/>
          </p:cNvSpPr>
          <p:nvPr/>
        </p:nvSpPr>
        <p:spPr bwMode="auto">
          <a:xfrm>
            <a:off x="6941352" y="2913309"/>
            <a:ext cx="1333292"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latin typeface="Calibri" pitchFamily="34" charset="0"/>
              </a:rPr>
              <a:t>Projektledare</a:t>
            </a:r>
          </a:p>
        </p:txBody>
      </p:sp>
      <p:sp>
        <p:nvSpPr>
          <p:cNvPr id="129" name="Text Box 57"/>
          <p:cNvSpPr txBox="1">
            <a:spLocks noChangeArrowheads="1"/>
          </p:cNvSpPr>
          <p:nvPr/>
        </p:nvSpPr>
        <p:spPr bwMode="auto">
          <a:xfrm>
            <a:off x="8825237" y="5271424"/>
            <a:ext cx="1536296"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solidFill>
                  <a:srgbClr val="005595"/>
                </a:solidFill>
                <a:latin typeface="+mj-lt"/>
              </a:rPr>
              <a:t>Vad blev det?</a:t>
            </a:r>
          </a:p>
        </p:txBody>
      </p:sp>
      <p:sp>
        <p:nvSpPr>
          <p:cNvPr id="130" name="Text Box 59"/>
          <p:cNvSpPr txBox="1">
            <a:spLocks noChangeArrowheads="1"/>
          </p:cNvSpPr>
          <p:nvPr/>
        </p:nvSpPr>
        <p:spPr bwMode="auto">
          <a:xfrm>
            <a:off x="5720151" y="6212768"/>
            <a:ext cx="1530349"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625"/>
              </a:spcBef>
              <a:buClrTx/>
              <a:buFontTx/>
              <a:buNone/>
            </a:pPr>
            <a:r>
              <a:rPr lang="sv-SE" altLang="sv-SE" sz="1000" b="1" dirty="0" err="1"/>
              <a:t>Personkontrakt</a:t>
            </a:r>
            <a:endParaRPr lang="sv-SE" altLang="sv-SE" sz="1000" b="1" dirty="0"/>
          </a:p>
        </p:txBody>
      </p:sp>
      <p:sp>
        <p:nvSpPr>
          <p:cNvPr id="131" name="AutoShape 60"/>
          <p:cNvSpPr>
            <a:spLocks noChangeArrowheads="1"/>
          </p:cNvSpPr>
          <p:nvPr/>
        </p:nvSpPr>
        <p:spPr bwMode="auto">
          <a:xfrm>
            <a:off x="6186068" y="5801605"/>
            <a:ext cx="181679" cy="284162"/>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132" name="AutoShape 61"/>
          <p:cNvSpPr>
            <a:spLocks noChangeArrowheads="1"/>
          </p:cNvSpPr>
          <p:nvPr/>
        </p:nvSpPr>
        <p:spPr bwMode="auto">
          <a:xfrm>
            <a:off x="6252000" y="5873043"/>
            <a:ext cx="181679" cy="284163"/>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sp>
        <p:nvSpPr>
          <p:cNvPr id="133" name="AutoShape 62">
            <a:hlinkClick r:id="" action="ppaction://noaction"/>
          </p:cNvPr>
          <p:cNvSpPr>
            <a:spLocks noChangeArrowheads="1"/>
          </p:cNvSpPr>
          <p:nvPr/>
        </p:nvSpPr>
        <p:spPr bwMode="auto">
          <a:xfrm>
            <a:off x="6331119" y="5944480"/>
            <a:ext cx="181679" cy="284162"/>
          </a:xfrm>
          <a:prstGeom prst="foldedCorner">
            <a:avLst>
              <a:gd name="adj" fmla="val 12500"/>
            </a:avLst>
          </a:prstGeom>
          <a:solidFill>
            <a:srgbClr val="A90074"/>
          </a:solidFill>
          <a:ln w="9360">
            <a:solidFill>
              <a:srgbClr val="000000"/>
            </a:solidFill>
            <a:miter lim="800000"/>
            <a:headEnd/>
            <a:tailEnd/>
          </a:ln>
          <a:effectLst/>
        </p:spPr>
        <p:txBody>
          <a:bodyPr wrap="none" anchor="ctr"/>
          <a:lstStyle/>
          <a:p>
            <a:endParaRPr lang="sv-SE"/>
          </a:p>
        </p:txBody>
      </p:sp>
      <p:cxnSp>
        <p:nvCxnSpPr>
          <p:cNvPr id="134" name="AutoShape 63"/>
          <p:cNvCxnSpPr>
            <a:cxnSpLocks noChangeShapeType="1"/>
            <a:endCxn id="131" idx="1"/>
          </p:cNvCxnSpPr>
          <p:nvPr/>
        </p:nvCxnSpPr>
        <p:spPr bwMode="auto">
          <a:xfrm>
            <a:off x="4880621" y="5633330"/>
            <a:ext cx="1305448" cy="31115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5" name="AutoShape 64"/>
          <p:cNvCxnSpPr>
            <a:cxnSpLocks noChangeShapeType="1"/>
            <a:endCxn id="132" idx="0"/>
          </p:cNvCxnSpPr>
          <p:nvPr/>
        </p:nvCxnSpPr>
        <p:spPr bwMode="auto">
          <a:xfrm>
            <a:off x="6183138" y="5441242"/>
            <a:ext cx="159702" cy="431800"/>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6" name="AutoShape 65"/>
          <p:cNvCxnSpPr>
            <a:cxnSpLocks noChangeShapeType="1"/>
            <a:endCxn id="133" idx="0"/>
          </p:cNvCxnSpPr>
          <p:nvPr/>
        </p:nvCxnSpPr>
        <p:spPr bwMode="auto">
          <a:xfrm flipH="1">
            <a:off x="6421958" y="5374568"/>
            <a:ext cx="287169" cy="569913"/>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37" name="AutoShape 66"/>
          <p:cNvCxnSpPr>
            <a:cxnSpLocks noChangeShapeType="1"/>
            <a:stCxn id="166" idx="3"/>
          </p:cNvCxnSpPr>
          <p:nvPr/>
        </p:nvCxnSpPr>
        <p:spPr bwMode="auto">
          <a:xfrm flipH="1">
            <a:off x="8866914" y="3833626"/>
            <a:ext cx="344451" cy="815762"/>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38" name="Line 67"/>
          <p:cNvSpPr>
            <a:spLocks noChangeShapeType="1"/>
          </p:cNvSpPr>
          <p:nvPr/>
        </p:nvSpPr>
        <p:spPr bwMode="auto">
          <a:xfrm>
            <a:off x="3395048" y="1784924"/>
            <a:ext cx="7495555" cy="0"/>
          </a:xfrm>
          <a:prstGeom prst="line">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v-SE"/>
          </a:p>
        </p:txBody>
      </p:sp>
      <p:sp>
        <p:nvSpPr>
          <p:cNvPr id="139" name="Text Box 68"/>
          <p:cNvSpPr txBox="1">
            <a:spLocks noChangeArrowheads="1"/>
          </p:cNvSpPr>
          <p:nvPr/>
        </p:nvSpPr>
        <p:spPr bwMode="auto">
          <a:xfrm>
            <a:off x="5790634" y="1467512"/>
            <a:ext cx="1022501"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latin typeface="Calibri" pitchFamily="34" charset="0"/>
              </a:rPr>
              <a:t>Styrgrupp</a:t>
            </a:r>
          </a:p>
        </p:txBody>
      </p:sp>
      <p:sp>
        <p:nvSpPr>
          <p:cNvPr id="140" name="Text Box 81"/>
          <p:cNvSpPr txBox="1">
            <a:spLocks noChangeArrowheads="1"/>
          </p:cNvSpPr>
          <p:nvPr/>
        </p:nvSpPr>
        <p:spPr bwMode="auto">
          <a:xfrm>
            <a:off x="8138222" y="4973153"/>
            <a:ext cx="1258564"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err="1"/>
              <a:t>Restlista</a:t>
            </a:r>
            <a:endParaRPr lang="sv-SE" altLang="sv-SE" sz="1000" b="1" dirty="0"/>
          </a:p>
        </p:txBody>
      </p:sp>
      <p:sp>
        <p:nvSpPr>
          <p:cNvPr id="141" name="AutoShape 82">
            <a:hlinkClick r:id="rId8"/>
          </p:cNvPr>
          <p:cNvSpPr>
            <a:spLocks noChangeArrowheads="1"/>
          </p:cNvSpPr>
          <p:nvPr/>
        </p:nvSpPr>
        <p:spPr bwMode="auto">
          <a:xfrm>
            <a:off x="8674366" y="4688991"/>
            <a:ext cx="181679" cy="2841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endParaRPr lang="sv-SE"/>
          </a:p>
        </p:txBody>
      </p:sp>
      <p:grpSp>
        <p:nvGrpSpPr>
          <p:cNvPr id="142" name="Group 84"/>
          <p:cNvGrpSpPr>
            <a:grpSpLocks/>
          </p:cNvGrpSpPr>
          <p:nvPr/>
        </p:nvGrpSpPr>
        <p:grpSpPr bwMode="auto">
          <a:xfrm>
            <a:off x="9047269" y="4608028"/>
            <a:ext cx="1195562" cy="612775"/>
            <a:chOff x="2984" y="2659"/>
            <a:chExt cx="816" cy="386"/>
          </a:xfrm>
        </p:grpSpPr>
        <p:sp>
          <p:nvSpPr>
            <p:cNvPr id="143" name="Text Box 85"/>
            <p:cNvSpPr txBox="1">
              <a:spLocks noChangeArrowheads="1"/>
            </p:cNvSpPr>
            <p:nvPr/>
          </p:nvSpPr>
          <p:spPr bwMode="auto">
            <a:xfrm>
              <a:off x="2984" y="2890"/>
              <a:ext cx="816" cy="15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a:t>Leverans</a:t>
              </a:r>
            </a:p>
          </p:txBody>
        </p:sp>
        <p:grpSp>
          <p:nvGrpSpPr>
            <p:cNvPr id="144" name="Group 86"/>
            <p:cNvGrpSpPr>
              <a:grpSpLocks/>
            </p:cNvGrpSpPr>
            <p:nvPr/>
          </p:nvGrpSpPr>
          <p:grpSpPr bwMode="auto">
            <a:xfrm>
              <a:off x="3051" y="2659"/>
              <a:ext cx="264" cy="219"/>
              <a:chOff x="3051" y="2659"/>
              <a:chExt cx="264" cy="219"/>
            </a:xfrm>
          </p:grpSpPr>
          <p:grpSp>
            <p:nvGrpSpPr>
              <p:cNvPr id="147" name="Group 87"/>
              <p:cNvGrpSpPr>
                <a:grpSpLocks/>
              </p:cNvGrpSpPr>
              <p:nvPr/>
            </p:nvGrpSpPr>
            <p:grpSpPr bwMode="auto">
              <a:xfrm>
                <a:off x="3051" y="2659"/>
                <a:ext cx="264" cy="219"/>
                <a:chOff x="3051" y="2659"/>
                <a:chExt cx="264" cy="219"/>
              </a:xfrm>
            </p:grpSpPr>
            <p:sp>
              <p:nvSpPr>
                <p:cNvPr id="149" name="Rectangle 88"/>
                <p:cNvSpPr>
                  <a:spLocks noChangeArrowheads="1"/>
                </p:cNvSpPr>
                <p:nvPr/>
              </p:nvSpPr>
              <p:spPr bwMode="auto">
                <a:xfrm>
                  <a:off x="3096" y="2749"/>
                  <a:ext cx="173" cy="129"/>
                </a:xfrm>
                <a:prstGeom prst="rect">
                  <a:avLst/>
                </a:prstGeom>
                <a:solidFill>
                  <a:srgbClr val="00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dirty="0"/>
                </a:p>
              </p:txBody>
            </p:sp>
            <p:sp>
              <p:nvSpPr>
                <p:cNvPr id="150" name="AutoShape 89"/>
                <p:cNvSpPr>
                  <a:spLocks noChangeArrowheads="1"/>
                </p:cNvSpPr>
                <p:nvPr/>
              </p:nvSpPr>
              <p:spPr bwMode="auto">
                <a:xfrm>
                  <a:off x="3051" y="2659"/>
                  <a:ext cx="264" cy="83"/>
                </a:xfrm>
                <a:prstGeom prst="triangle">
                  <a:avLst>
                    <a:gd name="adj" fmla="val 50000"/>
                  </a:avLst>
                </a:prstGeom>
                <a:solidFill>
                  <a:srgbClr val="00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dirty="0"/>
                </a:p>
              </p:txBody>
            </p:sp>
          </p:grpSp>
          <p:sp>
            <p:nvSpPr>
              <p:cNvPr id="148" name="Rectangle 90"/>
              <p:cNvSpPr>
                <a:spLocks noChangeArrowheads="1"/>
              </p:cNvSpPr>
              <p:nvPr/>
            </p:nvSpPr>
            <p:spPr bwMode="auto">
              <a:xfrm>
                <a:off x="3162" y="2780"/>
                <a:ext cx="53" cy="93"/>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dirty="0"/>
              </a:p>
            </p:txBody>
          </p:sp>
        </p:grpSp>
        <p:sp>
          <p:nvSpPr>
            <p:cNvPr id="145" name="AutoShape 91"/>
            <p:cNvSpPr>
              <a:spLocks noChangeArrowheads="1"/>
            </p:cNvSpPr>
            <p:nvPr/>
          </p:nvSpPr>
          <p:spPr bwMode="auto">
            <a:xfrm>
              <a:off x="3585" y="2708"/>
              <a:ext cx="120" cy="175"/>
            </a:xfrm>
            <a:prstGeom prst="foldedCorner">
              <a:avLst>
                <a:gd name="adj" fmla="val 12500"/>
              </a:avLst>
            </a:prstGeom>
            <a:solidFill>
              <a:srgbClr val="99CCFF"/>
            </a:solidFill>
            <a:ln w="9398">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dirty="0"/>
            </a:p>
          </p:txBody>
        </p:sp>
        <p:pic>
          <p:nvPicPr>
            <p:cNvPr id="146" name="Picture 9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16" y="2659"/>
              <a:ext cx="237" cy="24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51" name="Rectangle 37"/>
          <p:cNvSpPr>
            <a:spLocks noChangeArrowheads="1"/>
          </p:cNvSpPr>
          <p:nvPr/>
        </p:nvSpPr>
        <p:spPr bwMode="auto">
          <a:xfrm>
            <a:off x="1856325" y="1926254"/>
            <a:ext cx="1406534" cy="894733"/>
          </a:xfrm>
          <a:prstGeom prst="rect">
            <a:avLst/>
          </a:prstGeom>
          <a:solidFill>
            <a:srgbClr val="D7DBF2"/>
          </a:solidFill>
          <a:ln w="9360">
            <a:solidFill>
              <a:srgbClr val="000000"/>
            </a:solidFill>
            <a:miter lim="800000"/>
            <a:headEnd/>
            <a:tailEnd/>
          </a:ln>
          <a:effectLst/>
        </p:spPr>
        <p:txBody>
          <a:bodyPr wrap="squar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spcBef>
                <a:spcPts val="750"/>
              </a:spcBef>
              <a:buClrTx/>
              <a:buFontTx/>
              <a:buNone/>
            </a:pPr>
            <a:r>
              <a:rPr lang="sv-SE" altLang="sv-SE" sz="1200" b="1" dirty="0">
                <a:solidFill>
                  <a:srgbClr val="005595"/>
                </a:solidFill>
                <a:latin typeface="+mj-lt"/>
              </a:rPr>
              <a:t>Beslutspunkt 0</a:t>
            </a:r>
          </a:p>
          <a:p>
            <a:pPr>
              <a:buClrTx/>
              <a:buFontTx/>
              <a:buNone/>
            </a:pPr>
            <a:r>
              <a:rPr lang="sv-SE" altLang="sv-SE" sz="1000" dirty="0"/>
              <a:t>Beställaren ser ett behov och beslutar att ett projektdirektiv ska tas fram.</a:t>
            </a:r>
          </a:p>
        </p:txBody>
      </p:sp>
      <p:sp>
        <p:nvSpPr>
          <p:cNvPr id="152" name="AutoShape 4">
            <a:hlinkClick r:id="rId10" action="ppaction://hlinksldjump"/>
          </p:cNvPr>
          <p:cNvSpPr>
            <a:spLocks noChangeArrowheads="1"/>
          </p:cNvSpPr>
          <p:nvPr/>
        </p:nvSpPr>
        <p:spPr bwMode="auto">
          <a:xfrm>
            <a:off x="1899136" y="3345568"/>
            <a:ext cx="1245618" cy="976115"/>
          </a:xfrm>
          <a:prstGeom prst="rightArrow">
            <a:avLst>
              <a:gd name="adj1" fmla="val 67625"/>
              <a:gd name="adj2" fmla="val 26377"/>
            </a:avLst>
          </a:prstGeom>
          <a:solidFill>
            <a:srgbClr val="D7DBF2"/>
          </a:solidFill>
          <a:ln w="6350">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latin typeface="+mn-lt"/>
              </a:rPr>
              <a:t>Behov</a:t>
            </a:r>
          </a:p>
        </p:txBody>
      </p:sp>
      <p:grpSp>
        <p:nvGrpSpPr>
          <p:cNvPr id="153" name="Group 25"/>
          <p:cNvGrpSpPr>
            <a:grpSpLocks/>
          </p:cNvGrpSpPr>
          <p:nvPr/>
        </p:nvGrpSpPr>
        <p:grpSpPr bwMode="auto">
          <a:xfrm>
            <a:off x="3190091" y="3587563"/>
            <a:ext cx="187539" cy="492125"/>
            <a:chOff x="1396" y="2108"/>
            <a:chExt cx="128" cy="310"/>
          </a:xfrm>
        </p:grpSpPr>
        <p:sp>
          <p:nvSpPr>
            <p:cNvPr id="154" name="Rectangle 26"/>
            <p:cNvSpPr>
              <a:spLocks noChangeArrowheads="1"/>
            </p:cNvSpPr>
            <p:nvPr/>
          </p:nvSpPr>
          <p:spPr bwMode="auto">
            <a:xfrm>
              <a:off x="1396" y="2109"/>
              <a:ext cx="128" cy="309"/>
            </a:xfrm>
            <a:prstGeom prst="rect">
              <a:avLst/>
            </a:prstGeom>
            <a:solidFill>
              <a:srgbClr val="333333"/>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55" name="Oval 27"/>
            <p:cNvSpPr>
              <a:spLocks noChangeArrowheads="1"/>
            </p:cNvSpPr>
            <p:nvPr/>
          </p:nvSpPr>
          <p:spPr bwMode="auto">
            <a:xfrm>
              <a:off x="1396" y="2108"/>
              <a:ext cx="128" cy="128"/>
            </a:xfrm>
            <a:prstGeom prst="ellipse">
              <a:avLst/>
            </a:prstGeom>
            <a:solidFill>
              <a:srgbClr val="FF00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56" name="Oval 28"/>
            <p:cNvSpPr>
              <a:spLocks noChangeArrowheads="1"/>
            </p:cNvSpPr>
            <p:nvPr/>
          </p:nvSpPr>
          <p:spPr bwMode="auto">
            <a:xfrm>
              <a:off x="1396" y="2243"/>
              <a:ext cx="128" cy="128"/>
            </a:xfrm>
            <a:prstGeom prst="ellipse">
              <a:avLst/>
            </a:prstGeom>
            <a:solidFill>
              <a:srgbClr val="00FF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grpSp>
      <p:cxnSp>
        <p:nvCxnSpPr>
          <p:cNvPr id="157" name="AutoShape 45"/>
          <p:cNvCxnSpPr>
            <a:cxnSpLocks noChangeShapeType="1"/>
            <a:stCxn id="151" idx="2"/>
            <a:endCxn id="154" idx="0"/>
          </p:cNvCxnSpPr>
          <p:nvPr/>
        </p:nvCxnSpPr>
        <p:spPr bwMode="auto">
          <a:xfrm>
            <a:off x="2559592" y="2820987"/>
            <a:ext cx="724269" cy="768164"/>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8" name="Rak 157"/>
          <p:cNvCxnSpPr>
            <a:cxnSpLocks/>
          </p:cNvCxnSpPr>
          <p:nvPr/>
        </p:nvCxnSpPr>
        <p:spPr>
          <a:xfrm>
            <a:off x="3395736" y="1627644"/>
            <a:ext cx="9665" cy="4353758"/>
          </a:xfrm>
          <a:prstGeom prst="line">
            <a:avLst/>
          </a:prstGeom>
          <a:ln w="12700">
            <a:solidFill>
              <a:schemeClr val="accent5">
                <a:lumMod val="40000"/>
                <a:lumOff val="6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5" name="AutoShape 9"/>
          <p:cNvCxnSpPr>
            <a:cxnSpLocks noChangeShapeType="1"/>
          </p:cNvCxnSpPr>
          <p:nvPr/>
        </p:nvCxnSpPr>
        <p:spPr bwMode="auto">
          <a:xfrm>
            <a:off x="7566466" y="4000140"/>
            <a:ext cx="242449" cy="561688"/>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86" name="AutoShape 10"/>
          <p:cNvCxnSpPr>
            <a:cxnSpLocks noChangeShapeType="1"/>
          </p:cNvCxnSpPr>
          <p:nvPr/>
        </p:nvCxnSpPr>
        <p:spPr bwMode="auto">
          <a:xfrm flipH="1">
            <a:off x="7926510" y="3983695"/>
            <a:ext cx="256937" cy="639192"/>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59" name="Text Box 50"/>
          <p:cNvSpPr txBox="1">
            <a:spLocks noChangeArrowheads="1"/>
          </p:cNvSpPr>
          <p:nvPr/>
        </p:nvSpPr>
        <p:spPr bwMode="auto">
          <a:xfrm>
            <a:off x="1800434" y="5236499"/>
            <a:ext cx="1573164" cy="3407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solidFill>
                  <a:srgbClr val="005595"/>
                </a:solidFill>
                <a:latin typeface="+mj-lt"/>
              </a:rPr>
              <a:t>Behov? Idéer?</a:t>
            </a:r>
          </a:p>
        </p:txBody>
      </p:sp>
      <p:sp>
        <p:nvSpPr>
          <p:cNvPr id="160" name="Text Box 18"/>
          <p:cNvSpPr txBox="1">
            <a:spLocks noChangeArrowheads="1"/>
          </p:cNvSpPr>
          <p:nvPr/>
        </p:nvSpPr>
        <p:spPr bwMode="auto">
          <a:xfrm>
            <a:off x="2265742" y="4963629"/>
            <a:ext cx="1790413" cy="2484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spcBef>
                <a:spcPts val="625"/>
              </a:spcBef>
              <a:buClrTx/>
              <a:buFontTx/>
              <a:buNone/>
            </a:pPr>
            <a:r>
              <a:rPr lang="sv-SE" altLang="sv-SE" sz="1000" b="1" dirty="0"/>
              <a:t>Projektspecifikation</a:t>
            </a:r>
          </a:p>
        </p:txBody>
      </p:sp>
      <p:sp>
        <p:nvSpPr>
          <p:cNvPr id="161" name="AutoShape 19">
            <a:hlinkClick r:id="rId11"/>
          </p:cNvPr>
          <p:cNvSpPr>
            <a:spLocks noChangeArrowheads="1"/>
          </p:cNvSpPr>
          <p:nvPr/>
        </p:nvSpPr>
        <p:spPr bwMode="auto">
          <a:xfrm>
            <a:off x="3056762" y="4649388"/>
            <a:ext cx="181679" cy="284162"/>
          </a:xfrm>
          <a:prstGeom prst="foldedCorner">
            <a:avLst>
              <a:gd name="adj" fmla="val 12500"/>
            </a:avLst>
          </a:prstGeom>
          <a:solidFill>
            <a:srgbClr val="5B1F78"/>
          </a:solidFill>
          <a:ln w="9360">
            <a:solidFill>
              <a:srgbClr val="000000"/>
            </a:solidFill>
            <a:miter lim="800000"/>
            <a:headEnd/>
            <a:tailEnd/>
          </a:ln>
          <a:effectLst/>
        </p:spPr>
        <p:txBody>
          <a:bodyPr wrap="none" anchor="ctr"/>
          <a:lstStyle/>
          <a:p>
            <a:r>
              <a:rPr lang="sv-SE" dirty="0"/>
              <a:t> </a:t>
            </a:r>
          </a:p>
        </p:txBody>
      </p:sp>
      <p:cxnSp>
        <p:nvCxnSpPr>
          <p:cNvPr id="162" name="AutoShape 6"/>
          <p:cNvCxnSpPr>
            <a:cxnSpLocks noChangeShapeType="1"/>
            <a:stCxn id="152" idx="3"/>
          </p:cNvCxnSpPr>
          <p:nvPr/>
        </p:nvCxnSpPr>
        <p:spPr bwMode="auto">
          <a:xfrm>
            <a:off x="3144754" y="3833626"/>
            <a:ext cx="6343" cy="771227"/>
          </a:xfrm>
          <a:prstGeom prst="straightConnector1">
            <a:avLst/>
          </a:prstGeom>
          <a:noFill/>
          <a:ln w="9360">
            <a:solidFill>
              <a:srgbClr val="000000"/>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64" name="AutoShape 4">
            <a:hlinkClick r:id="rId10" action="ppaction://hlinksldjump"/>
          </p:cNvPr>
          <p:cNvSpPr>
            <a:spLocks noChangeArrowheads="1"/>
          </p:cNvSpPr>
          <p:nvPr/>
        </p:nvSpPr>
        <p:spPr bwMode="auto">
          <a:xfrm>
            <a:off x="3398613" y="3345568"/>
            <a:ext cx="1585439" cy="976115"/>
          </a:xfrm>
          <a:prstGeom prst="rightArrow">
            <a:avLst>
              <a:gd name="adj1" fmla="val 67625"/>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1600" b="1" dirty="0">
                <a:latin typeface="+mn-lt"/>
              </a:rPr>
              <a:t>Förberedelse</a:t>
            </a:r>
          </a:p>
        </p:txBody>
      </p:sp>
      <p:sp>
        <p:nvSpPr>
          <p:cNvPr id="165" name="AutoShape 4">
            <a:hlinkClick r:id="rId10" action="ppaction://hlinksldjump"/>
          </p:cNvPr>
          <p:cNvSpPr>
            <a:spLocks noChangeArrowheads="1"/>
          </p:cNvSpPr>
          <p:nvPr/>
        </p:nvSpPr>
        <p:spPr bwMode="auto">
          <a:xfrm>
            <a:off x="5238356" y="3345568"/>
            <a:ext cx="1294076" cy="976115"/>
          </a:xfrm>
          <a:prstGeom prst="rightArrow">
            <a:avLst>
              <a:gd name="adj1" fmla="val 67625"/>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latin typeface="+mn-lt"/>
              </a:rPr>
              <a:t>Planering</a:t>
            </a:r>
          </a:p>
        </p:txBody>
      </p:sp>
      <p:sp>
        <p:nvSpPr>
          <p:cNvPr id="166" name="AutoShape 4">
            <a:hlinkClick r:id="rId10" action="ppaction://hlinksldjump"/>
          </p:cNvPr>
          <p:cNvSpPr>
            <a:spLocks noChangeArrowheads="1"/>
          </p:cNvSpPr>
          <p:nvPr/>
        </p:nvSpPr>
        <p:spPr bwMode="auto">
          <a:xfrm>
            <a:off x="6750508" y="3345568"/>
            <a:ext cx="2460857" cy="976115"/>
          </a:xfrm>
          <a:prstGeom prst="rightArrow">
            <a:avLst>
              <a:gd name="adj1" fmla="val 67625"/>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latin typeface="+mn-lt"/>
              </a:rPr>
              <a:t>Genomförande</a:t>
            </a:r>
          </a:p>
        </p:txBody>
      </p:sp>
      <p:sp>
        <p:nvSpPr>
          <p:cNvPr id="167" name="AutoShape 4">
            <a:hlinkClick r:id="rId10" action="ppaction://hlinksldjump"/>
          </p:cNvPr>
          <p:cNvSpPr>
            <a:spLocks noChangeArrowheads="1"/>
          </p:cNvSpPr>
          <p:nvPr/>
        </p:nvSpPr>
        <p:spPr bwMode="auto">
          <a:xfrm>
            <a:off x="9495278" y="3345568"/>
            <a:ext cx="1277828" cy="976115"/>
          </a:xfrm>
          <a:prstGeom prst="rightArrow">
            <a:avLst>
              <a:gd name="adj1" fmla="val 67625"/>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latin typeface="+mn-lt"/>
              </a:rPr>
              <a:t>Avslut</a:t>
            </a:r>
          </a:p>
        </p:txBody>
      </p:sp>
    </p:spTree>
    <p:extLst>
      <p:ext uri="{BB962C8B-B14F-4D97-AF65-F5344CB8AC3E}">
        <p14:creationId xmlns:p14="http://schemas.microsoft.com/office/powerpoint/2010/main" val="39621918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ruta 47"/>
          <p:cNvSpPr txBox="1"/>
          <p:nvPr/>
        </p:nvSpPr>
        <p:spPr>
          <a:xfrm>
            <a:off x="3983976" y="2142511"/>
            <a:ext cx="1856864" cy="276999"/>
          </a:xfrm>
          <a:prstGeom prst="rect">
            <a:avLst/>
          </a:prstGeom>
          <a:noFill/>
        </p:spPr>
        <p:txBody>
          <a:bodyPr wrap="square" rtlCol="0">
            <a:spAutoFit/>
          </a:bodyPr>
          <a:lstStyle/>
          <a:p>
            <a:pPr algn="ctr"/>
            <a:r>
              <a:rPr lang="sv-SE" sz="1200" b="1" dirty="0">
                <a:latin typeface="+mj-lt"/>
              </a:rPr>
              <a:t>Beredning och Beslut</a:t>
            </a:r>
          </a:p>
        </p:txBody>
      </p:sp>
      <p:sp>
        <p:nvSpPr>
          <p:cNvPr id="49" name="Rektangel 48"/>
          <p:cNvSpPr/>
          <p:nvPr/>
        </p:nvSpPr>
        <p:spPr>
          <a:xfrm>
            <a:off x="2158738" y="2142511"/>
            <a:ext cx="1444626" cy="276999"/>
          </a:xfrm>
          <a:prstGeom prst="rect">
            <a:avLst/>
          </a:prstGeom>
        </p:spPr>
        <p:txBody>
          <a:bodyPr wrap="none">
            <a:spAutoFit/>
          </a:bodyPr>
          <a:lstStyle/>
          <a:p>
            <a:pPr algn="ctr"/>
            <a:r>
              <a:rPr lang="sv-SE" sz="1200" b="1" dirty="0">
                <a:latin typeface="+mj-lt"/>
              </a:rPr>
              <a:t>Behovshantering</a:t>
            </a:r>
          </a:p>
        </p:txBody>
      </p:sp>
      <p:sp>
        <p:nvSpPr>
          <p:cNvPr id="55" name="textruta 54"/>
          <p:cNvSpPr txBox="1"/>
          <p:nvPr/>
        </p:nvSpPr>
        <p:spPr>
          <a:xfrm>
            <a:off x="5857596" y="2142511"/>
            <a:ext cx="2172271" cy="276999"/>
          </a:xfrm>
          <a:prstGeom prst="rect">
            <a:avLst/>
          </a:prstGeom>
          <a:noFill/>
        </p:spPr>
        <p:txBody>
          <a:bodyPr wrap="square" rtlCol="0">
            <a:spAutoFit/>
          </a:bodyPr>
          <a:lstStyle/>
          <a:p>
            <a:pPr algn="ctr"/>
            <a:r>
              <a:rPr lang="sv-SE" sz="1200" b="1" dirty="0">
                <a:latin typeface="+mj-lt"/>
              </a:rPr>
              <a:t>Genomförande av aktivitet</a:t>
            </a:r>
          </a:p>
        </p:txBody>
      </p:sp>
      <p:sp>
        <p:nvSpPr>
          <p:cNvPr id="24" name="textruta 23"/>
          <p:cNvSpPr txBox="1"/>
          <p:nvPr/>
        </p:nvSpPr>
        <p:spPr>
          <a:xfrm>
            <a:off x="7993029" y="2142511"/>
            <a:ext cx="1949629" cy="276999"/>
          </a:xfrm>
          <a:prstGeom prst="rect">
            <a:avLst/>
          </a:prstGeom>
          <a:noFill/>
        </p:spPr>
        <p:txBody>
          <a:bodyPr wrap="square" rtlCol="0">
            <a:spAutoFit/>
          </a:bodyPr>
          <a:lstStyle/>
          <a:p>
            <a:pPr algn="ctr"/>
            <a:r>
              <a:rPr lang="sv-SE" sz="1200" b="1" dirty="0">
                <a:latin typeface="+mj-lt"/>
              </a:rPr>
              <a:t>Nyttorealisering</a:t>
            </a:r>
          </a:p>
        </p:txBody>
      </p:sp>
      <p:sp>
        <p:nvSpPr>
          <p:cNvPr id="4" name="Höger 3"/>
          <p:cNvSpPr/>
          <p:nvPr/>
        </p:nvSpPr>
        <p:spPr>
          <a:xfrm>
            <a:off x="5952749" y="2458617"/>
            <a:ext cx="2016000" cy="144000"/>
          </a:xfrm>
          <a:prstGeom prst="rightArrow">
            <a:avLst/>
          </a:prstGeom>
          <a:solidFill>
            <a:srgbClr val="E0F6D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Höger 25"/>
          <p:cNvSpPr/>
          <p:nvPr/>
        </p:nvSpPr>
        <p:spPr>
          <a:xfrm>
            <a:off x="7975980" y="2458617"/>
            <a:ext cx="2016000" cy="144000"/>
          </a:xfrm>
          <a:prstGeom prst="rightArrow">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b="1" i="1">
              <a:solidFill>
                <a:schemeClr val="tx1"/>
              </a:solidFill>
              <a:latin typeface="+mj-lt"/>
            </a:endParaRPr>
          </a:p>
        </p:txBody>
      </p:sp>
      <p:sp>
        <p:nvSpPr>
          <p:cNvPr id="33" name="Höger 32"/>
          <p:cNvSpPr/>
          <p:nvPr/>
        </p:nvSpPr>
        <p:spPr>
          <a:xfrm>
            <a:off x="3932383" y="2458617"/>
            <a:ext cx="2016000" cy="144000"/>
          </a:xfrm>
          <a:prstGeom prst="rightArrow">
            <a:avLst/>
          </a:prstGeom>
          <a:solidFill>
            <a:srgbClr val="FEDFE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b="1" i="1">
              <a:solidFill>
                <a:schemeClr val="tx1"/>
              </a:solidFill>
              <a:latin typeface="+mj-lt"/>
            </a:endParaRPr>
          </a:p>
        </p:txBody>
      </p:sp>
      <p:sp>
        <p:nvSpPr>
          <p:cNvPr id="35" name="Höger 34"/>
          <p:cNvSpPr/>
          <p:nvPr/>
        </p:nvSpPr>
        <p:spPr>
          <a:xfrm>
            <a:off x="1903892" y="2458617"/>
            <a:ext cx="2016000" cy="144000"/>
          </a:xfrm>
          <a:prstGeom prst="rightArrow">
            <a:avLst/>
          </a:prstGeom>
          <a:solidFill>
            <a:srgbClr val="D7DB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b="1" i="1">
              <a:solidFill>
                <a:schemeClr val="tx1"/>
              </a:solidFill>
              <a:latin typeface="+mj-lt"/>
            </a:endParaRPr>
          </a:p>
        </p:txBody>
      </p:sp>
      <p:sp>
        <p:nvSpPr>
          <p:cNvPr id="42" name="Rektangel med rundade hörn 41"/>
          <p:cNvSpPr/>
          <p:nvPr/>
        </p:nvSpPr>
        <p:spPr>
          <a:xfrm>
            <a:off x="3932383" y="2641540"/>
            <a:ext cx="2016000" cy="612000"/>
          </a:xfrm>
          <a:prstGeom prst="roundRect">
            <a:avLst/>
          </a:prstGeom>
          <a:solidFill>
            <a:srgbClr val="FEDFE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latin typeface="+mj-lt"/>
              </a:rPr>
              <a:t>Kvalitetssäkra, bedöm, prioritera och besluta</a:t>
            </a:r>
          </a:p>
        </p:txBody>
      </p:sp>
      <p:sp>
        <p:nvSpPr>
          <p:cNvPr id="43" name="Rektangel med rundade hörn 42"/>
          <p:cNvSpPr/>
          <p:nvPr/>
        </p:nvSpPr>
        <p:spPr>
          <a:xfrm>
            <a:off x="5952748" y="2641541"/>
            <a:ext cx="2016001" cy="612000"/>
          </a:xfrm>
          <a:prstGeom prst="roundRect">
            <a:avLst/>
          </a:prstGeom>
          <a:solidFill>
            <a:srgbClr val="E0F6D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latin typeface="+mj-lt"/>
              </a:rPr>
              <a:t>Genomför i form av linjeaktivitet, uppdrag eller projekt</a:t>
            </a:r>
          </a:p>
        </p:txBody>
      </p:sp>
      <p:sp>
        <p:nvSpPr>
          <p:cNvPr id="44" name="Rektangel med rundade hörn 43"/>
          <p:cNvSpPr/>
          <p:nvPr/>
        </p:nvSpPr>
        <p:spPr>
          <a:xfrm>
            <a:off x="7975980" y="2641541"/>
            <a:ext cx="2016000" cy="612000"/>
          </a:xfrm>
          <a:prstGeom prst="roundRect">
            <a:avLst/>
          </a:prstGeom>
          <a:solidFill>
            <a:schemeClr val="bg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latin typeface="+mj-lt"/>
              </a:rPr>
              <a:t>Säkerställ att nyttan blev den önskade</a:t>
            </a:r>
          </a:p>
        </p:txBody>
      </p:sp>
      <p:sp>
        <p:nvSpPr>
          <p:cNvPr id="45" name="Rektangel med rundade hörn 44"/>
          <p:cNvSpPr/>
          <p:nvPr/>
        </p:nvSpPr>
        <p:spPr>
          <a:xfrm>
            <a:off x="1903892" y="2641539"/>
            <a:ext cx="2016000" cy="612000"/>
          </a:xfrm>
          <a:prstGeom prst="roundRect">
            <a:avLst/>
          </a:prstGeom>
          <a:solidFill>
            <a:srgbClr val="D7DBF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solidFill>
                  <a:schemeClr val="tx1"/>
                </a:solidFill>
                <a:latin typeface="+mj-lt"/>
              </a:rPr>
              <a:t>Identifiera behov. Konkretisera, avgränsa, dokumentera</a:t>
            </a:r>
          </a:p>
        </p:txBody>
      </p:sp>
      <p:sp>
        <p:nvSpPr>
          <p:cNvPr id="120" name="Cylinder 119"/>
          <p:cNvSpPr/>
          <p:nvPr/>
        </p:nvSpPr>
        <p:spPr>
          <a:xfrm>
            <a:off x="4678748" y="3997926"/>
            <a:ext cx="1461117" cy="1124855"/>
          </a:xfrm>
          <a:prstGeom prst="can">
            <a:avLst>
              <a:gd name="adj" fmla="val 17481"/>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1" name="Femhörning 120"/>
          <p:cNvSpPr/>
          <p:nvPr/>
        </p:nvSpPr>
        <p:spPr>
          <a:xfrm>
            <a:off x="6266470" y="3960557"/>
            <a:ext cx="2916000" cy="1166402"/>
          </a:xfrm>
          <a:prstGeom prst="homePlate">
            <a:avLst>
              <a:gd name="adj" fmla="val 34560"/>
            </a:avLst>
          </a:prstGeom>
          <a:solidFill>
            <a:schemeClr val="bg1">
              <a:lumMod val="9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b="1" dirty="0">
              <a:solidFill>
                <a:schemeClr val="tx1"/>
              </a:solidFill>
              <a:latin typeface="+mj-lt"/>
            </a:endParaRPr>
          </a:p>
        </p:txBody>
      </p:sp>
      <p:sp>
        <p:nvSpPr>
          <p:cNvPr id="122" name="Femhörning 121"/>
          <p:cNvSpPr/>
          <p:nvPr/>
        </p:nvSpPr>
        <p:spPr>
          <a:xfrm>
            <a:off x="6359123" y="4045710"/>
            <a:ext cx="2267992" cy="252000"/>
          </a:xfrm>
          <a:prstGeom prst="homePlate">
            <a:avLst/>
          </a:prstGeom>
          <a:solidFill>
            <a:srgbClr val="E0F6D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latin typeface="+mj-lt"/>
              </a:rPr>
              <a:t>Projekt A</a:t>
            </a:r>
          </a:p>
        </p:txBody>
      </p:sp>
      <p:sp>
        <p:nvSpPr>
          <p:cNvPr id="123" name="Femhörning 122"/>
          <p:cNvSpPr/>
          <p:nvPr/>
        </p:nvSpPr>
        <p:spPr>
          <a:xfrm>
            <a:off x="6426533" y="4412614"/>
            <a:ext cx="2592000" cy="252000"/>
          </a:xfrm>
          <a:prstGeom prst="homePlate">
            <a:avLst/>
          </a:prstGeom>
          <a:solidFill>
            <a:srgbClr val="E0F6D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latin typeface="+mj-lt"/>
              </a:rPr>
              <a:t>Projekt B</a:t>
            </a:r>
          </a:p>
        </p:txBody>
      </p:sp>
      <p:sp>
        <p:nvSpPr>
          <p:cNvPr id="124" name="Femhörning 123"/>
          <p:cNvSpPr/>
          <p:nvPr/>
        </p:nvSpPr>
        <p:spPr>
          <a:xfrm>
            <a:off x="6516440" y="4779518"/>
            <a:ext cx="2304000" cy="250172"/>
          </a:xfrm>
          <a:prstGeom prst="homePlate">
            <a:avLst/>
          </a:prstGeom>
          <a:solidFill>
            <a:srgbClr val="E0F6D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tx1"/>
                </a:solidFill>
                <a:latin typeface="+mj-lt"/>
              </a:rPr>
              <a:t>Projekt C</a:t>
            </a:r>
          </a:p>
        </p:txBody>
      </p:sp>
      <p:sp>
        <p:nvSpPr>
          <p:cNvPr id="126" name="Vikt hörn 125"/>
          <p:cNvSpPr/>
          <p:nvPr/>
        </p:nvSpPr>
        <p:spPr>
          <a:xfrm>
            <a:off x="4750400" y="4268714"/>
            <a:ext cx="1068688" cy="360530"/>
          </a:xfrm>
          <a:prstGeom prst="foldedCorner">
            <a:avLst>
              <a:gd name="adj" fmla="val 35566"/>
            </a:avLst>
          </a:prstGeom>
          <a:solidFill>
            <a:srgbClr val="E0F6D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1200" b="1" dirty="0">
                <a:solidFill>
                  <a:schemeClr val="tx1"/>
                </a:solidFill>
                <a:latin typeface="+mj-lt"/>
              </a:rPr>
              <a:t>Projekt X</a:t>
            </a:r>
          </a:p>
        </p:txBody>
      </p:sp>
      <p:sp>
        <p:nvSpPr>
          <p:cNvPr id="127" name="Vikt hörn 126"/>
          <p:cNvSpPr/>
          <p:nvPr/>
        </p:nvSpPr>
        <p:spPr>
          <a:xfrm>
            <a:off x="4991204" y="4675943"/>
            <a:ext cx="1068688" cy="360530"/>
          </a:xfrm>
          <a:prstGeom prst="foldedCorner">
            <a:avLst>
              <a:gd name="adj" fmla="val 35566"/>
            </a:avLst>
          </a:prstGeom>
          <a:solidFill>
            <a:srgbClr val="E0F6DE"/>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1200" b="1" dirty="0">
                <a:solidFill>
                  <a:schemeClr val="tx1"/>
                </a:solidFill>
                <a:latin typeface="+mj-lt"/>
              </a:rPr>
              <a:t>Projekt Y</a:t>
            </a:r>
          </a:p>
        </p:txBody>
      </p:sp>
      <p:sp>
        <p:nvSpPr>
          <p:cNvPr id="128" name="textruta 127"/>
          <p:cNvSpPr txBox="1"/>
          <p:nvPr/>
        </p:nvSpPr>
        <p:spPr>
          <a:xfrm>
            <a:off x="6353663" y="3572164"/>
            <a:ext cx="2342952" cy="307777"/>
          </a:xfrm>
          <a:prstGeom prst="rect">
            <a:avLst/>
          </a:prstGeom>
          <a:noFill/>
        </p:spPr>
        <p:txBody>
          <a:bodyPr wrap="square" rtlCol="0">
            <a:spAutoFit/>
          </a:bodyPr>
          <a:lstStyle/>
          <a:p>
            <a:pPr algn="ctr"/>
            <a:r>
              <a:rPr lang="sv-SE" sz="1400" b="1" dirty="0">
                <a:latin typeface="+mj-lt"/>
              </a:rPr>
              <a:t>Pågående projekt</a:t>
            </a:r>
          </a:p>
        </p:txBody>
      </p:sp>
      <p:sp>
        <p:nvSpPr>
          <p:cNvPr id="129" name="textruta 128"/>
          <p:cNvSpPr txBox="1"/>
          <p:nvPr/>
        </p:nvSpPr>
        <p:spPr>
          <a:xfrm>
            <a:off x="4459861" y="3572164"/>
            <a:ext cx="1904473" cy="307777"/>
          </a:xfrm>
          <a:prstGeom prst="rect">
            <a:avLst/>
          </a:prstGeom>
          <a:noFill/>
        </p:spPr>
        <p:txBody>
          <a:bodyPr wrap="square" rtlCol="0">
            <a:spAutoFit/>
          </a:bodyPr>
          <a:lstStyle/>
          <a:p>
            <a:pPr algn="ctr"/>
            <a:r>
              <a:rPr lang="sv-SE" sz="1400" b="1" dirty="0">
                <a:latin typeface="+mj-lt"/>
              </a:rPr>
              <a:t>”Kön”</a:t>
            </a:r>
          </a:p>
        </p:txBody>
      </p:sp>
      <p:sp>
        <p:nvSpPr>
          <p:cNvPr id="130" name="Rektangel med rundade hörn 129"/>
          <p:cNvSpPr/>
          <p:nvPr/>
        </p:nvSpPr>
        <p:spPr>
          <a:xfrm>
            <a:off x="4459861" y="3515487"/>
            <a:ext cx="4849294" cy="1719881"/>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9" name="Rak koppling 8"/>
          <p:cNvCxnSpPr>
            <a:cxnSpLocks/>
          </p:cNvCxnSpPr>
          <p:nvPr/>
        </p:nvCxnSpPr>
        <p:spPr>
          <a:xfrm flipV="1">
            <a:off x="6720805" y="4876731"/>
            <a:ext cx="213395" cy="586832"/>
          </a:xfrm>
          <a:prstGeom prst="line">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Rak koppling 130"/>
          <p:cNvCxnSpPr>
            <a:cxnSpLocks/>
          </p:cNvCxnSpPr>
          <p:nvPr/>
        </p:nvCxnSpPr>
        <p:spPr>
          <a:xfrm flipV="1">
            <a:off x="6620635" y="4480731"/>
            <a:ext cx="189740" cy="982832"/>
          </a:xfrm>
          <a:prstGeom prst="line">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2" name="Rak koppling 131"/>
          <p:cNvCxnSpPr>
            <a:cxnSpLocks/>
          </p:cNvCxnSpPr>
          <p:nvPr/>
        </p:nvCxnSpPr>
        <p:spPr>
          <a:xfrm flipV="1">
            <a:off x="6525931" y="4120731"/>
            <a:ext cx="85213" cy="1342832"/>
          </a:xfrm>
          <a:prstGeom prst="line">
            <a:avLst/>
          </a:prstGeom>
          <a:ln>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36" name="Vänster klammerparentes 135"/>
          <p:cNvSpPr/>
          <p:nvPr/>
        </p:nvSpPr>
        <p:spPr>
          <a:xfrm rot="5400000">
            <a:off x="6790298" y="2119372"/>
            <a:ext cx="268131" cy="7015097"/>
          </a:xfrm>
          <a:prstGeom prst="leftBrace">
            <a:avLst>
              <a:gd name="adj1" fmla="val 13333"/>
              <a:gd name="adj2" fmla="val 5659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40" name="textruta 139"/>
          <p:cNvSpPr txBox="1"/>
          <p:nvPr/>
        </p:nvSpPr>
        <p:spPr>
          <a:xfrm>
            <a:off x="957836" y="5331473"/>
            <a:ext cx="2639782" cy="369332"/>
          </a:xfrm>
          <a:prstGeom prst="rect">
            <a:avLst/>
          </a:prstGeom>
          <a:noFill/>
        </p:spPr>
        <p:txBody>
          <a:bodyPr wrap="square" rtlCol="0">
            <a:spAutoFit/>
          </a:bodyPr>
          <a:lstStyle/>
          <a:p>
            <a:r>
              <a:rPr lang="sv-SE" b="1" dirty="0">
                <a:solidFill>
                  <a:srgbClr val="005595"/>
                </a:solidFill>
                <a:latin typeface="+mj-lt"/>
              </a:rPr>
              <a:t>Projektmodellen</a:t>
            </a:r>
          </a:p>
        </p:txBody>
      </p:sp>
      <p:sp>
        <p:nvSpPr>
          <p:cNvPr id="145" name="Vänster klammerparentes 144"/>
          <p:cNvSpPr/>
          <p:nvPr/>
        </p:nvSpPr>
        <p:spPr>
          <a:xfrm rot="5400000">
            <a:off x="6755626" y="996814"/>
            <a:ext cx="257763" cy="4849295"/>
          </a:xfrm>
          <a:prstGeom prst="leftBrace">
            <a:avLst>
              <a:gd name="adj1" fmla="val 13333"/>
              <a:gd name="adj2" fmla="val 493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6" name="Rectangle 69"/>
          <p:cNvSpPr>
            <a:spLocks noChangeArrowheads="1"/>
          </p:cNvSpPr>
          <p:nvPr/>
        </p:nvSpPr>
        <p:spPr bwMode="auto">
          <a:xfrm>
            <a:off x="951026" y="689827"/>
            <a:ext cx="4378932"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buClrTx/>
              <a:buFontTx/>
              <a:buNone/>
            </a:pPr>
            <a:r>
              <a:rPr lang="sv-SE" altLang="sv-SE" sz="4400" b="1" dirty="0">
                <a:latin typeface="Raleway" pitchFamily="34" charset="0"/>
              </a:rPr>
              <a:t>Portföljstyrning</a:t>
            </a:r>
          </a:p>
        </p:txBody>
      </p:sp>
      <p:sp>
        <p:nvSpPr>
          <p:cNvPr id="57" name="Rektangel med rundade hörn 56"/>
          <p:cNvSpPr/>
          <p:nvPr/>
        </p:nvSpPr>
        <p:spPr>
          <a:xfrm>
            <a:off x="9895157" y="3562872"/>
            <a:ext cx="1728000" cy="684000"/>
          </a:xfrm>
          <a:prstGeom prst="roundRect">
            <a:avLst>
              <a:gd name="adj" fmla="val 11882"/>
            </a:avLst>
          </a:prstGeom>
          <a:solidFill>
            <a:srgbClr val="A9007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bg1"/>
                </a:solidFill>
                <a:latin typeface="+mj-lt"/>
              </a:rPr>
              <a:t>Portföljstyrning</a:t>
            </a:r>
            <a:r>
              <a:rPr lang="sv-SE" sz="1200" dirty="0">
                <a:solidFill>
                  <a:schemeClr val="bg1"/>
                </a:solidFill>
                <a:latin typeface="+mj-lt"/>
              </a:rPr>
              <a:t>: ”Gör rätt projekt”</a:t>
            </a:r>
          </a:p>
        </p:txBody>
      </p:sp>
      <p:cxnSp>
        <p:nvCxnSpPr>
          <p:cNvPr id="58" name="Rak pil 71"/>
          <p:cNvCxnSpPr>
            <a:cxnSpLocks/>
          </p:cNvCxnSpPr>
          <p:nvPr/>
        </p:nvCxnSpPr>
        <p:spPr>
          <a:xfrm flipH="1">
            <a:off x="9309155" y="3910718"/>
            <a:ext cx="530170" cy="12595"/>
          </a:xfrm>
          <a:prstGeom prst="straightConnector1">
            <a:avLst/>
          </a:prstGeom>
          <a:ln w="2222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60" name="Rektangel med rundade hörn 59"/>
          <p:cNvSpPr/>
          <p:nvPr/>
        </p:nvSpPr>
        <p:spPr>
          <a:xfrm>
            <a:off x="9890095" y="4397016"/>
            <a:ext cx="1728000" cy="684000"/>
          </a:xfrm>
          <a:prstGeom prst="roundRect">
            <a:avLst>
              <a:gd name="adj" fmla="val 11882"/>
            </a:avLst>
          </a:prstGeom>
          <a:solidFill>
            <a:srgbClr val="A90074"/>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b="1" dirty="0">
                <a:solidFill>
                  <a:schemeClr val="bg1"/>
                </a:solidFill>
                <a:latin typeface="+mj-lt"/>
              </a:rPr>
              <a:t>Projektmodellen</a:t>
            </a:r>
            <a:r>
              <a:rPr lang="sv-SE" sz="1200" dirty="0">
                <a:solidFill>
                  <a:schemeClr val="bg1"/>
                </a:solidFill>
                <a:latin typeface="+mj-lt"/>
              </a:rPr>
              <a:t>: </a:t>
            </a:r>
            <a:br>
              <a:rPr lang="sv-SE" sz="1200" dirty="0">
                <a:solidFill>
                  <a:schemeClr val="bg1"/>
                </a:solidFill>
                <a:latin typeface="+mj-lt"/>
              </a:rPr>
            </a:br>
            <a:r>
              <a:rPr lang="sv-SE" sz="1200" dirty="0">
                <a:solidFill>
                  <a:schemeClr val="bg1"/>
                </a:solidFill>
                <a:latin typeface="+mj-lt"/>
              </a:rPr>
              <a:t>”Gör projekt rätt”</a:t>
            </a:r>
          </a:p>
        </p:txBody>
      </p:sp>
      <p:cxnSp>
        <p:nvCxnSpPr>
          <p:cNvPr id="61" name="Rak pil 71"/>
          <p:cNvCxnSpPr>
            <a:cxnSpLocks/>
            <a:stCxn id="60" idx="1"/>
          </p:cNvCxnSpPr>
          <p:nvPr/>
        </p:nvCxnSpPr>
        <p:spPr>
          <a:xfrm flipH="1">
            <a:off x="8505825" y="4739016"/>
            <a:ext cx="1384270" cy="191856"/>
          </a:xfrm>
          <a:prstGeom prst="straightConnector1">
            <a:avLst/>
          </a:prstGeom>
          <a:ln w="2222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ruta 11"/>
          <p:cNvSpPr txBox="1"/>
          <p:nvPr/>
        </p:nvSpPr>
        <p:spPr>
          <a:xfrm>
            <a:off x="5510212" y="1058619"/>
            <a:ext cx="6581775" cy="307777"/>
          </a:xfrm>
          <a:prstGeom prst="rect">
            <a:avLst/>
          </a:prstGeom>
          <a:noFill/>
        </p:spPr>
        <p:txBody>
          <a:bodyPr wrap="square" rtlCol="0">
            <a:spAutoFit/>
          </a:bodyPr>
          <a:lstStyle/>
          <a:p>
            <a:r>
              <a:rPr lang="sv-SE" sz="1400" dirty="0">
                <a:cs typeface="Arial" panose="020B0604020202020204" pitchFamily="34" charset="0"/>
              </a:rPr>
              <a:t>Med Portföljstyrning säkerställer vi att vi gör rätt projekt.</a:t>
            </a:r>
          </a:p>
        </p:txBody>
      </p:sp>
      <p:sp>
        <p:nvSpPr>
          <p:cNvPr id="72" name="textruta 71"/>
          <p:cNvSpPr txBox="1"/>
          <p:nvPr/>
        </p:nvSpPr>
        <p:spPr>
          <a:xfrm>
            <a:off x="1038225" y="3520334"/>
            <a:ext cx="2711793" cy="1510616"/>
          </a:xfrm>
          <a:prstGeom prst="roundRect">
            <a:avLst/>
          </a:prstGeom>
          <a:noFill/>
          <a:ln w="19050">
            <a:solidFill>
              <a:schemeClr val="tx1"/>
            </a:solidFill>
          </a:ln>
        </p:spPr>
        <p:txBody>
          <a:bodyPr wrap="square" lIns="108000" tIns="36000" rIns="36000" bIns="36000" rtlCol="0" anchor="ctr">
            <a:spAutoFit/>
          </a:bodyPr>
          <a:lstStyle/>
          <a:p>
            <a:r>
              <a:rPr lang="sv-SE" sz="1200" b="1" dirty="0">
                <a:latin typeface="+mj-lt"/>
              </a:rPr>
              <a:t>Portföljstyrgruppen </a:t>
            </a:r>
            <a:r>
              <a:rPr lang="sv-SE" sz="1200" dirty="0">
                <a:latin typeface="+mj-lt"/>
              </a:rPr>
              <a:t>fattar beslut om nya projekt, prioritering mellan pågående projekt, start av projekt i ”kön”, tilldelning av extra medel och resurser baserat på ändringsbegäran, se </a:t>
            </a:r>
            <a:r>
              <a:rPr lang="sv-SE" sz="1200" dirty="0">
                <a:latin typeface="+mj-lt"/>
                <a:hlinkClick r:id="" action="ppaction://noaction"/>
              </a:rPr>
              <a:t>ändringshanteringsprocessen</a:t>
            </a:r>
            <a:r>
              <a:rPr lang="sv-SE" sz="1200" dirty="0">
                <a:latin typeface="+mj-lt"/>
              </a:rPr>
              <a:t>.</a:t>
            </a:r>
          </a:p>
        </p:txBody>
      </p:sp>
      <p:cxnSp>
        <p:nvCxnSpPr>
          <p:cNvPr id="80" name="Rak pil 71"/>
          <p:cNvCxnSpPr>
            <a:cxnSpLocks/>
            <a:stCxn id="60" idx="1"/>
          </p:cNvCxnSpPr>
          <p:nvPr/>
        </p:nvCxnSpPr>
        <p:spPr>
          <a:xfrm flipH="1">
            <a:off x="8900413" y="4739016"/>
            <a:ext cx="989682" cy="833109"/>
          </a:xfrm>
          <a:prstGeom prst="straightConnector1">
            <a:avLst/>
          </a:prstGeom>
          <a:ln w="2222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Rak pil 71"/>
          <p:cNvCxnSpPr>
            <a:cxnSpLocks/>
          </p:cNvCxnSpPr>
          <p:nvPr/>
        </p:nvCxnSpPr>
        <p:spPr>
          <a:xfrm flipH="1">
            <a:off x="3808401" y="3292461"/>
            <a:ext cx="472116" cy="515186"/>
          </a:xfrm>
          <a:prstGeom prst="straightConnector1">
            <a:avLst/>
          </a:prstGeom>
          <a:ln w="2222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Rak pil 71"/>
          <p:cNvCxnSpPr>
            <a:cxnSpLocks/>
          </p:cNvCxnSpPr>
          <p:nvPr/>
        </p:nvCxnSpPr>
        <p:spPr>
          <a:xfrm flipH="1">
            <a:off x="3844795" y="4202161"/>
            <a:ext cx="580105" cy="15372"/>
          </a:xfrm>
          <a:prstGeom prst="straightConnector1">
            <a:avLst/>
          </a:prstGeom>
          <a:ln w="22225">
            <a:solidFill>
              <a:schemeClr val="tx1"/>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105" name="textruta 104"/>
          <p:cNvSpPr txBox="1"/>
          <p:nvPr/>
        </p:nvSpPr>
        <p:spPr>
          <a:xfrm>
            <a:off x="957836" y="1616197"/>
            <a:ext cx="2639782" cy="369332"/>
          </a:xfrm>
          <a:prstGeom prst="rect">
            <a:avLst/>
          </a:prstGeom>
          <a:noFill/>
        </p:spPr>
        <p:txBody>
          <a:bodyPr wrap="square" rtlCol="0">
            <a:spAutoFit/>
          </a:bodyPr>
          <a:lstStyle/>
          <a:p>
            <a:r>
              <a:rPr lang="sv-SE" b="1" dirty="0">
                <a:solidFill>
                  <a:srgbClr val="005595"/>
                </a:solidFill>
                <a:latin typeface="+mj-lt"/>
              </a:rPr>
              <a:t>Portföljstyrning</a:t>
            </a:r>
          </a:p>
        </p:txBody>
      </p:sp>
      <p:sp>
        <p:nvSpPr>
          <p:cNvPr id="71" name="AutoShape 4">
            <a:hlinkClick r:id="rId2" action="ppaction://hlinksldjump"/>
          </p:cNvPr>
          <p:cNvSpPr>
            <a:spLocks noChangeArrowheads="1"/>
          </p:cNvSpPr>
          <p:nvPr/>
        </p:nvSpPr>
        <p:spPr bwMode="auto">
          <a:xfrm>
            <a:off x="2383303" y="5768209"/>
            <a:ext cx="1026647" cy="564842"/>
          </a:xfrm>
          <a:prstGeom prst="rightArrow">
            <a:avLst>
              <a:gd name="adj1" fmla="val 69747"/>
              <a:gd name="adj2" fmla="val 26377"/>
            </a:avLst>
          </a:prstGeom>
          <a:solidFill>
            <a:srgbClr val="D7DBF2"/>
          </a:solidFill>
          <a:ln w="6350">
            <a:solidFill>
              <a:schemeClr val="bg1">
                <a:lumMod val="50000"/>
              </a:schemeClr>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solidFill>
                  <a:schemeClr val="tx1"/>
                </a:solidFill>
                <a:latin typeface="Calibri" pitchFamily="34" charset="0"/>
              </a:rPr>
              <a:t>Behov</a:t>
            </a:r>
          </a:p>
        </p:txBody>
      </p:sp>
      <p:sp>
        <p:nvSpPr>
          <p:cNvPr id="73" name="AutoShape 4">
            <a:hlinkClick r:id="rId2" action="ppaction://hlinksldjump"/>
          </p:cNvPr>
          <p:cNvSpPr>
            <a:spLocks noChangeArrowheads="1"/>
          </p:cNvSpPr>
          <p:nvPr/>
        </p:nvSpPr>
        <p:spPr bwMode="auto">
          <a:xfrm>
            <a:off x="4875931" y="5768209"/>
            <a:ext cx="1459116" cy="564842"/>
          </a:xfrm>
          <a:prstGeom prst="rightArrow">
            <a:avLst>
              <a:gd name="adj1" fmla="val 69747"/>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600" b="1" dirty="0">
                <a:solidFill>
                  <a:schemeClr val="tx1"/>
                </a:solidFill>
                <a:latin typeface="Calibri" pitchFamily="34" charset="0"/>
              </a:rPr>
              <a:t>Planering</a:t>
            </a:r>
          </a:p>
        </p:txBody>
      </p:sp>
      <p:sp>
        <p:nvSpPr>
          <p:cNvPr id="74" name="AutoShape 4">
            <a:hlinkClick r:id="rId2" action="ppaction://hlinksldjump"/>
          </p:cNvPr>
          <p:cNvSpPr>
            <a:spLocks noChangeArrowheads="1"/>
          </p:cNvSpPr>
          <p:nvPr/>
        </p:nvSpPr>
        <p:spPr bwMode="auto">
          <a:xfrm>
            <a:off x="6335047" y="5768209"/>
            <a:ext cx="2949663" cy="564842"/>
          </a:xfrm>
          <a:prstGeom prst="rightArrow">
            <a:avLst>
              <a:gd name="adj1" fmla="val 69747"/>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buClrTx/>
              <a:buFontTx/>
              <a:buNone/>
            </a:pPr>
            <a:r>
              <a:rPr lang="sv-SE" altLang="sv-SE" sz="1600" b="1" dirty="0">
                <a:solidFill>
                  <a:schemeClr val="tx1"/>
                </a:solidFill>
                <a:latin typeface="Calibri" pitchFamily="34" charset="0"/>
              </a:rPr>
              <a:t>Genomförande</a:t>
            </a:r>
          </a:p>
        </p:txBody>
      </p:sp>
      <p:sp>
        <p:nvSpPr>
          <p:cNvPr id="75" name="AutoShape 4">
            <a:hlinkClick r:id="rId2" action="ppaction://hlinksldjump"/>
          </p:cNvPr>
          <p:cNvSpPr>
            <a:spLocks noChangeArrowheads="1"/>
          </p:cNvSpPr>
          <p:nvPr/>
        </p:nvSpPr>
        <p:spPr bwMode="auto">
          <a:xfrm>
            <a:off x="9284710" y="5768209"/>
            <a:ext cx="1147202" cy="564842"/>
          </a:xfrm>
          <a:prstGeom prst="rightArrow">
            <a:avLst>
              <a:gd name="adj1" fmla="val 69747"/>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600" b="1" dirty="0">
                <a:solidFill>
                  <a:schemeClr val="tx1"/>
                </a:solidFill>
                <a:latin typeface="Calibri" pitchFamily="34" charset="0"/>
              </a:rPr>
              <a:t>Avslut</a:t>
            </a:r>
          </a:p>
        </p:txBody>
      </p:sp>
      <p:sp>
        <p:nvSpPr>
          <p:cNvPr id="76" name="AutoShape 4">
            <a:hlinkClick r:id="rId2" action="ppaction://hlinksldjump"/>
          </p:cNvPr>
          <p:cNvSpPr>
            <a:spLocks noChangeArrowheads="1"/>
          </p:cNvSpPr>
          <p:nvPr/>
        </p:nvSpPr>
        <p:spPr bwMode="auto">
          <a:xfrm>
            <a:off x="3416815" y="5768209"/>
            <a:ext cx="1459116" cy="564842"/>
          </a:xfrm>
          <a:prstGeom prst="rightArrow">
            <a:avLst>
              <a:gd name="adj1" fmla="val 69747"/>
              <a:gd name="adj2" fmla="val 26377"/>
            </a:avLst>
          </a:prstGeom>
          <a:solidFill>
            <a:srgbClr val="E0F6DE"/>
          </a:solidFill>
          <a:ln w="9525">
            <a:solidFill>
              <a:schemeClr val="tx1"/>
            </a:solidFill>
            <a:miter lim="800000"/>
            <a:headEnd/>
            <a:tailEnd/>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defRPr>
            </a:lvl9pPr>
          </a:lstStyle>
          <a:p>
            <a:pPr algn="ctr"/>
            <a:r>
              <a:rPr lang="sv-SE" altLang="sv-SE" sz="1600" b="1" dirty="0">
                <a:solidFill>
                  <a:schemeClr val="tx1"/>
                </a:solidFill>
                <a:latin typeface="Calibri" pitchFamily="34" charset="0"/>
              </a:rPr>
              <a:t>Förberedelse</a:t>
            </a:r>
          </a:p>
        </p:txBody>
      </p:sp>
    </p:spTree>
    <p:extLst>
      <p:ext uri="{BB962C8B-B14F-4D97-AF65-F5344CB8AC3E}">
        <p14:creationId xmlns:p14="http://schemas.microsoft.com/office/powerpoint/2010/main" val="269590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72543" y="3892283"/>
            <a:ext cx="10554537" cy="1635564"/>
          </a:xfrm>
          <a:prstGeom prst="rect">
            <a:avLst/>
          </a:prstGeom>
          <a:noFill/>
        </p:spPr>
        <p:txBody>
          <a:bodyPr wrap="square" numCol="2" spcCol="720000" rtlCol="0">
            <a:noAutofit/>
          </a:bodyPr>
          <a:lstStyle/>
          <a:p>
            <a:r>
              <a:rPr lang="sv-SE" sz="1400" dirty="0"/>
              <a:t>Projektets leverans tillsammans med förändrat beteende/arbetssätt leder till effekter. Positiva effekter skapar nytta, dvs ger oss värde. Nyttorealisering syftar till att tillse att den förväntade nyttan av ett projekt uppnås, vilket inkluderar mätning av uppnådd nytta. Detta är beställarens ansvar och är inte en del av projektmodellen, men är nära relaterat. Vid projektets slut bör man besluta om när och hur man ska utvärdera de nyttor projektet gett. Detta innebär att projektets effektmål följs upp.</a:t>
            </a:r>
          </a:p>
          <a:p>
            <a:pPr>
              <a:spcBef>
                <a:spcPts val="1600"/>
              </a:spcBef>
            </a:pPr>
            <a:r>
              <a:rPr lang="sv-SE" sz="1400" dirty="0"/>
              <a:t>Ofta går det inte att verifiera att nyttan blev den förväntade förrän det gått en tid efter projektets slutförande, alltså kan arbetet med att mäta nyttan pågå under en längre tidsperiod.</a:t>
            </a:r>
          </a:p>
        </p:txBody>
      </p:sp>
      <p:grpSp>
        <p:nvGrpSpPr>
          <p:cNvPr id="2" name="Grupp 1">
            <a:extLst>
              <a:ext uri="{FF2B5EF4-FFF2-40B4-BE49-F238E27FC236}">
                <a16:creationId xmlns:a16="http://schemas.microsoft.com/office/drawing/2014/main" id="{B7372BB4-5449-6D71-756E-BAC357614479}"/>
              </a:ext>
            </a:extLst>
          </p:cNvPr>
          <p:cNvGrpSpPr/>
          <p:nvPr/>
        </p:nvGrpSpPr>
        <p:grpSpPr>
          <a:xfrm>
            <a:off x="1830744" y="1817102"/>
            <a:ext cx="8310483" cy="1924126"/>
            <a:chOff x="2430819" y="2898263"/>
            <a:chExt cx="8310483" cy="1924126"/>
          </a:xfrm>
        </p:grpSpPr>
        <p:sp>
          <p:nvSpPr>
            <p:cNvPr id="4" name="Platshållare för innehåll 2"/>
            <p:cNvSpPr txBox="1">
              <a:spLocks/>
            </p:cNvSpPr>
            <p:nvPr/>
          </p:nvSpPr>
          <p:spPr>
            <a:xfrm>
              <a:off x="2430819" y="3979036"/>
              <a:ext cx="2030939" cy="838842"/>
            </a:xfrm>
            <a:prstGeom prst="rect">
              <a:avLst/>
            </a:prstGeom>
          </p:spPr>
          <p:txBody>
            <a:bodyPr>
              <a:noAutofit/>
            </a:bodyPr>
            <a:lstStyle>
              <a:lvl1pPr marL="0" indent="0" algn="l" defTabSz="914400" rtl="0" eaLnBrk="1" latinLnBrk="0" hangingPunct="1">
                <a:spcBef>
                  <a:spcPct val="20000"/>
                </a:spcBef>
                <a:buFont typeface="Arial" panose="020B0604020202020204" pitchFamily="34" charset="0"/>
                <a:buNone/>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sv-SE" sz="1800" b="1" dirty="0">
                  <a:latin typeface="Raleway" panose="020B0503030101060003" pitchFamily="34" charset="0"/>
                </a:rPr>
                <a:t>Rätt lösning </a:t>
              </a:r>
              <a:br>
                <a:rPr lang="sv-SE" sz="1800" b="1" dirty="0">
                  <a:latin typeface="Raleway" panose="020B0503030101060003" pitchFamily="34" charset="0"/>
                </a:rPr>
              </a:br>
              <a:r>
                <a:rPr lang="sv-SE" sz="1800" b="1" dirty="0">
                  <a:latin typeface="Raleway" panose="020B0503030101060003" pitchFamily="34" charset="0"/>
                </a:rPr>
                <a:t>utvecklas</a:t>
              </a:r>
            </a:p>
          </p:txBody>
        </p:sp>
        <p:sp>
          <p:nvSpPr>
            <p:cNvPr id="5" name="Platshållare för innehåll 3"/>
            <p:cNvSpPr txBox="1">
              <a:spLocks/>
            </p:cNvSpPr>
            <p:nvPr/>
          </p:nvSpPr>
          <p:spPr>
            <a:xfrm>
              <a:off x="5209722" y="3979036"/>
              <a:ext cx="2548220" cy="843353"/>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sv-SE" sz="1800" b="1" dirty="0">
                  <a:latin typeface="Raleway" panose="020B0503030101060003" pitchFamily="34" charset="0"/>
                </a:rPr>
                <a:t>Lösning används </a:t>
              </a:r>
              <a:br>
                <a:rPr lang="sv-SE" sz="1800" b="1" dirty="0">
                  <a:latin typeface="Raleway" panose="020B0503030101060003" pitchFamily="34" charset="0"/>
                </a:rPr>
              </a:br>
              <a:r>
                <a:rPr lang="sv-SE" sz="1800" b="1" dirty="0">
                  <a:latin typeface="Raleway" panose="020B0503030101060003" pitchFamily="34" charset="0"/>
                </a:rPr>
                <a:t>som det är tänkt</a:t>
              </a:r>
            </a:p>
          </p:txBody>
        </p:sp>
        <p:sp>
          <p:nvSpPr>
            <p:cNvPr id="10" name="Platshållare för innehåll 2"/>
            <p:cNvSpPr txBox="1">
              <a:spLocks/>
            </p:cNvSpPr>
            <p:nvPr/>
          </p:nvSpPr>
          <p:spPr>
            <a:xfrm>
              <a:off x="8588545" y="3979036"/>
              <a:ext cx="2152757" cy="838842"/>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sv-SE" sz="1800" b="1" dirty="0">
                  <a:latin typeface="Raleway" panose="020B0503030101060003" pitchFamily="34" charset="0"/>
                </a:rPr>
                <a:t>Nytta</a:t>
              </a:r>
              <a:br>
                <a:rPr lang="sv-SE" sz="1800" b="1" dirty="0">
                  <a:latin typeface="Raleway" panose="020B0503030101060003" pitchFamily="34" charset="0"/>
                </a:rPr>
              </a:br>
              <a:r>
                <a:rPr lang="sv-SE" sz="1800" b="1" dirty="0">
                  <a:latin typeface="Raleway" panose="020B0503030101060003" pitchFamily="34" charset="0"/>
                </a:rPr>
                <a:t> uppstår</a:t>
              </a:r>
            </a:p>
          </p:txBody>
        </p:sp>
        <p:sp>
          <p:nvSpPr>
            <p:cNvPr id="28" name="Rektangel 27"/>
            <p:cNvSpPr/>
            <p:nvPr/>
          </p:nvSpPr>
          <p:spPr>
            <a:xfrm>
              <a:off x="4564023" y="3853602"/>
              <a:ext cx="667259" cy="923330"/>
            </a:xfrm>
            <a:prstGeom prst="rect">
              <a:avLst/>
            </a:prstGeom>
          </p:spPr>
          <p:txBody>
            <a:bodyPr wrap="square">
              <a:spAutoFit/>
            </a:bodyPr>
            <a:lstStyle/>
            <a:p>
              <a:r>
                <a:rPr lang="sv-SE" sz="5400" dirty="0">
                  <a:solidFill>
                    <a:schemeClr val="accent1"/>
                  </a:solidFill>
                  <a:latin typeface="+mj-lt"/>
                </a:rPr>
                <a:t>+</a:t>
              </a:r>
            </a:p>
          </p:txBody>
        </p:sp>
        <p:sp>
          <p:nvSpPr>
            <p:cNvPr id="29" name="Rektangel 28"/>
            <p:cNvSpPr/>
            <p:nvPr/>
          </p:nvSpPr>
          <p:spPr>
            <a:xfrm>
              <a:off x="7766068" y="3853602"/>
              <a:ext cx="588623" cy="923330"/>
            </a:xfrm>
            <a:prstGeom prst="rect">
              <a:avLst/>
            </a:prstGeom>
          </p:spPr>
          <p:txBody>
            <a:bodyPr wrap="none">
              <a:spAutoFit/>
            </a:bodyPr>
            <a:lstStyle/>
            <a:p>
              <a:r>
                <a:rPr lang="sv-SE" sz="5400" dirty="0">
                  <a:solidFill>
                    <a:schemeClr val="accent1"/>
                  </a:solidFill>
                  <a:latin typeface="+mj-lt"/>
                </a:rPr>
                <a:t>=</a:t>
              </a:r>
            </a:p>
          </p:txBody>
        </p:sp>
        <p:grpSp>
          <p:nvGrpSpPr>
            <p:cNvPr id="14" name="Grupp 13"/>
            <p:cNvGrpSpPr>
              <a:grpSpLocks/>
            </p:cNvGrpSpPr>
            <p:nvPr/>
          </p:nvGrpSpPr>
          <p:grpSpPr>
            <a:xfrm>
              <a:off x="2805436" y="2963764"/>
              <a:ext cx="1093483" cy="973985"/>
              <a:chOff x="1088110" y="1700029"/>
              <a:chExt cx="2102348" cy="2627431"/>
            </a:xfrm>
          </p:grpSpPr>
          <p:pic>
            <p:nvPicPr>
              <p:cNvPr id="15" name="Bildobjekt 14"/>
              <p:cNvPicPr>
                <a:picLocks noChangeAspect="1"/>
              </p:cNvPicPr>
              <p:nvPr/>
            </p:nvPicPr>
            <p:blipFill rotWithShape="1">
              <a:blip r:embed="rId3" cstate="print">
                <a:extLst>
                  <a:ext uri="{28A0092B-C50C-407E-A947-70E740481C1C}">
                    <a14:useLocalDpi xmlns:a14="http://schemas.microsoft.com/office/drawing/2010/main" val="0"/>
                  </a:ext>
                </a:extLst>
              </a:blip>
              <a:srcRect r="57271" b="28732"/>
              <a:stretch/>
            </p:blipFill>
            <p:spPr>
              <a:xfrm>
                <a:off x="1088110" y="1700029"/>
                <a:ext cx="2004187" cy="2627431"/>
              </a:xfrm>
              <a:prstGeom prst="rect">
                <a:avLst/>
              </a:prstGeom>
            </p:spPr>
          </p:pic>
          <p:pic>
            <p:nvPicPr>
              <p:cNvPr id="16" name="Bildobjekt 15"/>
              <p:cNvPicPr>
                <a:picLocks noChangeAspect="1"/>
              </p:cNvPicPr>
              <p:nvPr/>
            </p:nvPicPr>
            <p:blipFill rotWithShape="1">
              <a:blip r:embed="rId4" cstate="print">
                <a:extLst>
                  <a:ext uri="{28A0092B-C50C-407E-A947-70E740481C1C}">
                    <a14:useLocalDpi xmlns:a14="http://schemas.microsoft.com/office/drawing/2010/main" val="0"/>
                  </a:ext>
                </a:extLst>
              </a:blip>
              <a:srcRect l="27179" t="63774" r="67441" b="31050"/>
              <a:stretch/>
            </p:blipFill>
            <p:spPr>
              <a:xfrm rot="18400877">
                <a:off x="2968890" y="3954730"/>
                <a:ext cx="252321" cy="190815"/>
              </a:xfrm>
              <a:prstGeom prst="rect">
                <a:avLst/>
              </a:prstGeom>
            </p:spPr>
          </p:pic>
        </p:grpSp>
        <p:pic>
          <p:nvPicPr>
            <p:cNvPr id="17" name="Bildobjekt 16"/>
            <p:cNvPicPr>
              <a:picLocks noChangeAspect="1"/>
            </p:cNvPicPr>
            <p:nvPr/>
          </p:nvPicPr>
          <p:blipFill rotWithShape="1">
            <a:blip r:embed="rId5" cstate="print">
              <a:extLst>
                <a:ext uri="{28A0092B-C50C-407E-A947-70E740481C1C}">
                  <a14:useLocalDpi xmlns:a14="http://schemas.microsoft.com/office/drawing/2010/main" val="0"/>
                </a:ext>
              </a:extLst>
            </a:blip>
            <a:srcRect l="43016"/>
            <a:stretch/>
          </p:blipFill>
          <p:spPr>
            <a:xfrm>
              <a:off x="6024116" y="2898263"/>
              <a:ext cx="818580" cy="1127260"/>
            </a:xfrm>
            <a:prstGeom prst="rect">
              <a:avLst/>
            </a:prstGeom>
          </p:spPr>
        </p:pic>
        <p:pic>
          <p:nvPicPr>
            <p:cNvPr id="18" name="Bildobjekt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35691" y="2930146"/>
              <a:ext cx="1541254" cy="1212054"/>
            </a:xfrm>
            <a:prstGeom prst="rect">
              <a:avLst/>
            </a:prstGeom>
          </p:spPr>
        </p:pic>
      </p:grpSp>
      <p:sp>
        <p:nvSpPr>
          <p:cNvPr id="6" name="Rubrik 5"/>
          <p:cNvSpPr>
            <a:spLocks noGrp="1"/>
          </p:cNvSpPr>
          <p:nvPr>
            <p:ph type="title"/>
          </p:nvPr>
        </p:nvSpPr>
        <p:spPr>
          <a:xfrm>
            <a:off x="936891" y="684671"/>
            <a:ext cx="10300800" cy="789531"/>
          </a:xfrm>
        </p:spPr>
        <p:txBody>
          <a:bodyPr anchor="t">
            <a:normAutofit/>
          </a:bodyPr>
          <a:lstStyle/>
          <a:p>
            <a:r>
              <a:rPr lang="sv-SE" sz="4400" dirty="0"/>
              <a:t>Nyttorealisering</a:t>
            </a:r>
            <a:endParaRPr lang="sv-SE" dirty="0"/>
          </a:p>
        </p:txBody>
      </p:sp>
    </p:spTree>
    <p:extLst>
      <p:ext uri="{BB962C8B-B14F-4D97-AF65-F5344CB8AC3E}">
        <p14:creationId xmlns:p14="http://schemas.microsoft.com/office/powerpoint/2010/main" val="134138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48791" y="671835"/>
            <a:ext cx="9696598" cy="830997"/>
          </a:xfrm>
        </p:spPr>
        <p:txBody>
          <a:bodyPr anchor="t"/>
          <a:lstStyle/>
          <a:p>
            <a:r>
              <a:rPr lang="sv-SE" sz="4400" dirty="0">
                <a:latin typeface="Raleway" pitchFamily="34" charset="0"/>
              </a:rPr>
              <a:t>Checklista Behov</a:t>
            </a:r>
          </a:p>
        </p:txBody>
      </p:sp>
      <p:sp>
        <p:nvSpPr>
          <p:cNvPr id="7" name="Rectangle 2"/>
          <p:cNvSpPr txBox="1">
            <a:spLocks noChangeArrowheads="1"/>
          </p:cNvSpPr>
          <p:nvPr/>
        </p:nvSpPr>
        <p:spPr>
          <a:xfrm>
            <a:off x="958519" y="1774669"/>
            <a:ext cx="6230222" cy="4121306"/>
          </a:xfrm>
          <a:prstGeom prst="rect">
            <a:avLst/>
          </a:prstGeom>
          <a:ln/>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tx1"/>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330200"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Projektspecifikation </a:t>
            </a:r>
            <a:r>
              <a:rPr lang="sv-SE" altLang="sv-SE" sz="1400" dirty="0">
                <a:latin typeface="+mn-lt"/>
              </a:rPr>
              <a:t>finns framtagen med </a:t>
            </a: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Nuläge och problembild </a:t>
            </a:r>
            <a:endParaRPr lang="sv-SE" altLang="sv-SE" sz="1400" dirty="0">
              <a:latin typeface="+mn-lt"/>
            </a:endParaRP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Önskat nyläge och lösningsförslag</a:t>
            </a: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Beställare</a:t>
            </a:r>
            <a:endParaRPr lang="sv-SE" altLang="sv-SE" sz="1400" dirty="0">
              <a:latin typeface="+mn-lt"/>
            </a:endParaRP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Resurser och kostnader</a:t>
            </a: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Nytta</a:t>
            </a:r>
            <a:endParaRPr lang="sv-SE" altLang="sv-SE" sz="1400" dirty="0">
              <a:latin typeface="+mn-lt"/>
            </a:endParaRP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Finansiering</a:t>
            </a:r>
          </a:p>
          <a:p>
            <a:pPr marL="1073150" lvl="1"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Bedömning</a:t>
            </a:r>
          </a:p>
          <a:p>
            <a:pPr marL="1073150" lvl="1" indent="-330200">
              <a:lnSpc>
                <a:spcPct val="110000"/>
              </a:lnSpc>
              <a:spcBef>
                <a:spcPts val="250"/>
              </a:spcBef>
              <a:spcAft>
                <a:spcPts val="600"/>
              </a:spcAft>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Långsiktig uppföljning.</a:t>
            </a:r>
          </a:p>
          <a:p>
            <a:pPr marL="330200" indent="-330200">
              <a:lnSpc>
                <a:spcPct val="110000"/>
              </a:lnSpc>
              <a:spcBef>
                <a:spcPts val="250"/>
              </a:spcBef>
              <a:spcAft>
                <a:spcPts val="600"/>
              </a:spcAft>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b="1" dirty="0">
                <a:latin typeface="+mn-lt"/>
              </a:rPr>
              <a:t>Beslutspunkt 0</a:t>
            </a:r>
            <a:r>
              <a:rPr lang="sv-SE" altLang="sv-SE" sz="1400" dirty="0">
                <a:latin typeface="+mn-lt"/>
              </a:rPr>
              <a:t> – Beställaren har beslutat att godkänna dokumentet Projektspecifikation det vill säga att behovet är så pass stort att det är befogat att ta fram ett projektdirektiv.</a:t>
            </a:r>
          </a:p>
          <a:p>
            <a:pPr marL="330200" indent="-330200">
              <a:lnSpc>
                <a:spcPct val="110000"/>
              </a:lnSpc>
              <a:spcBef>
                <a:spcPts val="250"/>
              </a:spcBef>
              <a:buFont typeface="Wingdings" pitchFamily="2" charset="2"/>
              <a:buChar char=""/>
              <a:tabLst>
                <a:tab pos="330200" algn="l"/>
                <a:tab pos="434975" algn="l"/>
                <a:tab pos="884238" algn="l"/>
                <a:tab pos="1333500" algn="l"/>
                <a:tab pos="1782763" algn="l"/>
                <a:tab pos="2232025" algn="l"/>
                <a:tab pos="2681288" algn="l"/>
                <a:tab pos="3130550" algn="l"/>
                <a:tab pos="3579813" algn="l"/>
                <a:tab pos="4029075" algn="l"/>
                <a:tab pos="4478338" algn="l"/>
                <a:tab pos="4927600" algn="l"/>
                <a:tab pos="5376863" algn="l"/>
                <a:tab pos="5826125" algn="l"/>
                <a:tab pos="6275388" algn="l"/>
                <a:tab pos="6724650" algn="l"/>
                <a:tab pos="7173913" algn="l"/>
                <a:tab pos="7623175" algn="l"/>
                <a:tab pos="8072438" algn="l"/>
                <a:tab pos="8521700" algn="l"/>
                <a:tab pos="8970963" algn="l"/>
              </a:tabLst>
            </a:pPr>
            <a:r>
              <a:rPr lang="sv-SE" altLang="sv-SE" sz="1400" dirty="0">
                <a:latin typeface="+mn-lt"/>
              </a:rPr>
              <a:t>Beställarens ledningsgrupp har godkänt Projektspecifikationen.</a:t>
            </a:r>
          </a:p>
        </p:txBody>
      </p:sp>
    </p:spTree>
    <p:extLst>
      <p:ext uri="{BB962C8B-B14F-4D97-AF65-F5344CB8AC3E}">
        <p14:creationId xmlns:p14="http://schemas.microsoft.com/office/powerpoint/2010/main" val="1228773117"/>
      </p:ext>
    </p:extLst>
  </p:cSld>
  <p:clrMapOvr>
    <a:masterClrMapping/>
  </p:clrMapOvr>
</p:sld>
</file>

<file path=ppt/theme/theme1.xml><?xml version="1.0" encoding="utf-8"?>
<a:theme xmlns:a="http://schemas.openxmlformats.org/drawingml/2006/main" name="Sundsvalls kommun_Vattjom">
  <a:themeElements>
    <a:clrScheme name="Sundsvalls kommun - Vattjom">
      <a:dk1>
        <a:srgbClr val="000000"/>
      </a:dk1>
      <a:lt1>
        <a:srgbClr val="FFFFFF"/>
      </a:lt1>
      <a:dk2>
        <a:srgbClr val="485258"/>
      </a:dk2>
      <a:lt2>
        <a:srgbClr val="B6C0C6"/>
      </a:lt2>
      <a:accent1>
        <a:srgbClr val="005595"/>
      </a:accent1>
      <a:accent2>
        <a:srgbClr val="00733B"/>
      </a:accent2>
      <a:accent3>
        <a:srgbClr val="5B1F78"/>
      </a:accent3>
      <a:accent4>
        <a:srgbClr val="A90074"/>
      </a:accent4>
      <a:accent5>
        <a:srgbClr val="0064AD"/>
      </a:accent5>
      <a:accent6>
        <a:srgbClr val="DAEFF1"/>
      </a:accent6>
      <a:hlink>
        <a:srgbClr val="0000FF"/>
      </a:hlink>
      <a:folHlink>
        <a:srgbClr val="800080"/>
      </a:folHlink>
    </a:clrScheme>
    <a:fontScheme name="Anpassat 1">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44DC219A-F39A-4295-B15D-16CC234416BF}"/>
    </a:ext>
  </a:extLst>
</a:theme>
</file>

<file path=ppt/theme/theme2.xml><?xml version="1.0" encoding="utf-8"?>
<a:theme xmlns:a="http://schemas.openxmlformats.org/drawingml/2006/main" name="Sundsvalls kommun_Specialsidor">
  <a:themeElements>
    <a:clrScheme name="Sundsvalls kommun - Vattjom">
      <a:dk1>
        <a:srgbClr val="000000"/>
      </a:dk1>
      <a:lt1>
        <a:srgbClr val="FFFFFF"/>
      </a:lt1>
      <a:dk2>
        <a:srgbClr val="485258"/>
      </a:dk2>
      <a:lt2>
        <a:srgbClr val="B6C0C6"/>
      </a:lt2>
      <a:accent1>
        <a:srgbClr val="005595"/>
      </a:accent1>
      <a:accent2>
        <a:srgbClr val="00733B"/>
      </a:accent2>
      <a:accent3>
        <a:srgbClr val="5B1F78"/>
      </a:accent3>
      <a:accent4>
        <a:srgbClr val="A90074"/>
      </a:accent4>
      <a:accent5>
        <a:srgbClr val="0064AD"/>
      </a:accent5>
      <a:accent6>
        <a:srgbClr val="DAEFF1"/>
      </a:accent6>
      <a:hlink>
        <a:srgbClr val="0000FF"/>
      </a:hlink>
      <a:folHlink>
        <a:srgbClr val="800080"/>
      </a:folHlink>
    </a:clrScheme>
    <a:fontScheme name="Anpassat 1">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2809A9DC-B5B8-4360-8BD0-0A6E423ED035}"/>
    </a:ext>
  </a:extLst>
</a:theme>
</file>

<file path=ppt/theme/theme3.xml><?xml version="1.0" encoding="utf-8"?>
<a:theme xmlns:a="http://schemas.openxmlformats.org/drawingml/2006/main" name="Sundsvalls kommun_Björnstigen">
  <a:themeElements>
    <a:clrScheme name="Sundsvalls kommun - Björnstigen">
      <a:dk1>
        <a:srgbClr val="000000"/>
      </a:dk1>
      <a:lt1>
        <a:srgbClr val="FFFFFF"/>
      </a:lt1>
      <a:dk2>
        <a:srgbClr val="485258"/>
      </a:dk2>
      <a:lt2>
        <a:srgbClr val="B6C0C6"/>
      </a:lt2>
      <a:accent1>
        <a:srgbClr val="5B1F78"/>
      </a:accent1>
      <a:accent2>
        <a:srgbClr val="A90074"/>
      </a:accent2>
      <a:accent3>
        <a:srgbClr val="00733B"/>
      </a:accent3>
      <a:accent4>
        <a:srgbClr val="77BEE5"/>
      </a:accent4>
      <a:accent5>
        <a:srgbClr val="5B1F78"/>
      </a:accent5>
      <a:accent6>
        <a:srgbClr val="D2C5DF"/>
      </a:accent6>
      <a:hlink>
        <a:srgbClr val="0000FF"/>
      </a:hlink>
      <a:folHlink>
        <a:srgbClr val="800080"/>
      </a:folHlink>
    </a:clrScheme>
    <a:fontScheme name="Sundsvalls kommun 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AAC7EC57-7C21-4F6C-BF9F-4DE0C7CE3E3F}"/>
    </a:ext>
  </a:extLst>
</a:theme>
</file>

<file path=ppt/theme/theme4.xml><?xml version="1.0" encoding="utf-8"?>
<a:theme xmlns:a="http://schemas.openxmlformats.org/drawingml/2006/main" name="Sundsvalls kommun_Juniskär">
  <a:themeElements>
    <a:clrScheme name="Sundsvalls kommun - Juniskär">
      <a:dk1>
        <a:srgbClr val="000000"/>
      </a:dk1>
      <a:lt1>
        <a:srgbClr val="FFFFFF"/>
      </a:lt1>
      <a:dk2>
        <a:srgbClr val="485258"/>
      </a:dk2>
      <a:lt2>
        <a:srgbClr val="B6C0C6"/>
      </a:lt2>
      <a:accent1>
        <a:srgbClr val="A90074"/>
      </a:accent1>
      <a:accent2>
        <a:srgbClr val="005595"/>
      </a:accent2>
      <a:accent3>
        <a:srgbClr val="5B1F78"/>
      </a:accent3>
      <a:accent4>
        <a:srgbClr val="00733B"/>
      </a:accent4>
      <a:accent5>
        <a:srgbClr val="A90074"/>
      </a:accent5>
      <a:accent6>
        <a:srgbClr val="FEDFE2"/>
      </a:accent6>
      <a:hlink>
        <a:srgbClr val="0000FF"/>
      </a:hlink>
      <a:folHlink>
        <a:srgbClr val="800080"/>
      </a:folHlink>
    </a:clrScheme>
    <a:fontScheme name="Sundsvalls kommun 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36DDC0F4-82D3-4347-AD2D-6D17ADF55A9C}"/>
    </a:ext>
  </a:extLst>
</a:theme>
</file>

<file path=ppt/theme/theme5.xml><?xml version="1.0" encoding="utf-8"?>
<a:theme xmlns:a="http://schemas.openxmlformats.org/drawingml/2006/main" name="Sundsvalls kommun_Grönsta">
  <a:themeElements>
    <a:clrScheme name="Sundsvalls kommun - Grönsta">
      <a:dk1>
        <a:srgbClr val="000000"/>
      </a:dk1>
      <a:lt1>
        <a:srgbClr val="FFFFFF"/>
      </a:lt1>
      <a:dk2>
        <a:srgbClr val="485258"/>
      </a:dk2>
      <a:lt2>
        <a:srgbClr val="B6C0C6"/>
      </a:lt2>
      <a:accent1>
        <a:srgbClr val="00733B"/>
      </a:accent1>
      <a:accent2>
        <a:srgbClr val="A90074"/>
      </a:accent2>
      <a:accent3>
        <a:srgbClr val="0064AD"/>
      </a:accent3>
      <a:accent4>
        <a:srgbClr val="5B1F78"/>
      </a:accent4>
      <a:accent5>
        <a:srgbClr val="00733B"/>
      </a:accent5>
      <a:accent6>
        <a:srgbClr val="E0F6DE"/>
      </a:accent6>
      <a:hlink>
        <a:srgbClr val="0000FF"/>
      </a:hlink>
      <a:folHlink>
        <a:srgbClr val="800080"/>
      </a:folHlink>
    </a:clrScheme>
    <a:fontScheme name="Sundsvalls kommun 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F719039E-7524-4A86-B8B3-6D8459BEABD5}"/>
    </a:ext>
  </a:extLst>
</a:theme>
</file>

<file path=ppt/theme/theme6.xml><?xml version="1.0" encoding="utf-8"?>
<a:theme xmlns:a="http://schemas.openxmlformats.org/drawingml/2006/main" name="Sundsvalls kommun_Svart">
  <a:themeElements>
    <a:clrScheme name="Sundsvalls kommun - Vattjom">
      <a:dk1>
        <a:srgbClr val="000000"/>
      </a:dk1>
      <a:lt1>
        <a:srgbClr val="FFFFFF"/>
      </a:lt1>
      <a:dk2>
        <a:srgbClr val="485258"/>
      </a:dk2>
      <a:lt2>
        <a:srgbClr val="B6C0C6"/>
      </a:lt2>
      <a:accent1>
        <a:srgbClr val="005595"/>
      </a:accent1>
      <a:accent2>
        <a:srgbClr val="00733B"/>
      </a:accent2>
      <a:accent3>
        <a:srgbClr val="5B1F78"/>
      </a:accent3>
      <a:accent4>
        <a:srgbClr val="A90074"/>
      </a:accent4>
      <a:accent5>
        <a:srgbClr val="0064AD"/>
      </a:accent5>
      <a:accent6>
        <a:srgbClr val="DAEFF1"/>
      </a:accent6>
      <a:hlink>
        <a:srgbClr val="0000FF"/>
      </a:hlink>
      <a:folHlink>
        <a:srgbClr val="800080"/>
      </a:folHlink>
    </a:clrScheme>
    <a:fontScheme name="Sundsvalls kommun 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271BEE5D-151F-433C-B1FB-7D9D420CCD91}"/>
    </a:ext>
  </a:extLst>
</a:theme>
</file>

<file path=ppt/theme/theme7.xml><?xml version="1.0" encoding="utf-8"?>
<a:theme xmlns:a="http://schemas.openxmlformats.org/drawingml/2006/main" name="Sundsvalls kommun_Mörkgrå">
  <a:themeElements>
    <a:clrScheme name="Sundsvalls kommun - Vattjom">
      <a:dk1>
        <a:srgbClr val="000000"/>
      </a:dk1>
      <a:lt1>
        <a:srgbClr val="FFFFFF"/>
      </a:lt1>
      <a:dk2>
        <a:srgbClr val="485258"/>
      </a:dk2>
      <a:lt2>
        <a:srgbClr val="B6C0C6"/>
      </a:lt2>
      <a:accent1>
        <a:srgbClr val="005595"/>
      </a:accent1>
      <a:accent2>
        <a:srgbClr val="00733B"/>
      </a:accent2>
      <a:accent3>
        <a:srgbClr val="5B1F78"/>
      </a:accent3>
      <a:accent4>
        <a:srgbClr val="A90074"/>
      </a:accent4>
      <a:accent5>
        <a:srgbClr val="0064AD"/>
      </a:accent5>
      <a:accent6>
        <a:srgbClr val="DAEFF1"/>
      </a:accent6>
      <a:hlink>
        <a:srgbClr val="0000FF"/>
      </a:hlink>
      <a:folHlink>
        <a:srgbClr val="800080"/>
      </a:folHlink>
    </a:clrScheme>
    <a:fontScheme name="Sundsvalls kommun Raleway">
      <a:majorFont>
        <a:latin typeface="Raleway"/>
        <a:ea typeface=""/>
        <a:cs typeface=""/>
      </a:majorFont>
      <a:minorFont>
        <a:latin typeface="Ralew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lank - ny version" id="{72AB13BC-CDAC-4E0C-B8F8-BF0E5328DBC5}" vid="{B9EF6224-6AC4-4CFF-867C-9FD514285F06}"/>
    </a:ext>
  </a:extLst>
</a:theme>
</file>

<file path=ppt/theme/theme8.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Ny mall</Template>
  <TotalTime>223</TotalTime>
  <Words>3846</Words>
  <Application>Microsoft Office PowerPoint</Application>
  <PresentationFormat>Bredbild</PresentationFormat>
  <Paragraphs>581</Paragraphs>
  <Slides>25</Slides>
  <Notes>8</Notes>
  <HiddenSlides>0</HiddenSlides>
  <MMClips>0</MMClips>
  <ScaleCrop>false</ScaleCrop>
  <HeadingPairs>
    <vt:vector size="8" baseType="variant">
      <vt:variant>
        <vt:lpstr>Använt teckensnitt</vt:lpstr>
      </vt:variant>
      <vt:variant>
        <vt:i4>5</vt:i4>
      </vt:variant>
      <vt:variant>
        <vt:lpstr>Tema</vt:lpstr>
      </vt:variant>
      <vt:variant>
        <vt:i4>7</vt:i4>
      </vt:variant>
      <vt:variant>
        <vt:lpstr>Serverprogram för OLE-inbäddning</vt:lpstr>
      </vt:variant>
      <vt:variant>
        <vt:i4>0</vt:i4>
      </vt:variant>
      <vt:variant>
        <vt:lpstr>Bildrubriker</vt:lpstr>
      </vt:variant>
      <vt:variant>
        <vt:i4>25</vt:i4>
      </vt:variant>
    </vt:vector>
  </HeadingPairs>
  <TitlesOfParts>
    <vt:vector size="37" baseType="lpstr">
      <vt:lpstr>Arial</vt:lpstr>
      <vt:lpstr>Calibri</vt:lpstr>
      <vt:lpstr>Raleway</vt:lpstr>
      <vt:lpstr>Trebuchet MS</vt:lpstr>
      <vt:lpstr>Wingdings</vt:lpstr>
      <vt:lpstr>Sundsvalls kommun_Vattjom</vt:lpstr>
      <vt:lpstr>Sundsvalls kommun_Specialsidor</vt:lpstr>
      <vt:lpstr>Sundsvalls kommun_Björnstigen</vt:lpstr>
      <vt:lpstr>Sundsvalls kommun_Juniskär</vt:lpstr>
      <vt:lpstr>Sundsvalls kommun_Grönsta</vt:lpstr>
      <vt:lpstr>Sundsvalls kommun_Svart</vt:lpstr>
      <vt:lpstr>Sundsvalls kommun_Mörkgrå</vt:lpstr>
      <vt:lpstr>Projektmodell  Sundsvalls kommun</vt:lpstr>
      <vt:lpstr>Sundsvalls kommuns projektmodell</vt:lpstr>
      <vt:lpstr>Projekt i Sundsvalls kommun ska:</vt:lpstr>
      <vt:lpstr>När genomföra som projekt?</vt:lpstr>
      <vt:lpstr>PowerPoint-presentation</vt:lpstr>
      <vt:lpstr>PowerPoint-presentation</vt:lpstr>
      <vt:lpstr>PowerPoint-presentation</vt:lpstr>
      <vt:lpstr>Nyttorealisering</vt:lpstr>
      <vt:lpstr>Checklista Behov</vt:lpstr>
      <vt:lpstr>Checklista Förberedelse</vt:lpstr>
      <vt:lpstr>Checklista Planering</vt:lpstr>
      <vt:lpstr>Checklista Genomförande</vt:lpstr>
      <vt:lpstr>Checklista Avslut</vt:lpstr>
      <vt:lpstr>Projektorganisation</vt:lpstr>
      <vt:lpstr>Ansvar – Beställare</vt:lpstr>
      <vt:lpstr>Ansvar – Styrgrupp</vt:lpstr>
      <vt:lpstr>Ansvar – Projektledare</vt:lpstr>
      <vt:lpstr>Ansvar – Projektmedlem</vt:lpstr>
      <vt:lpstr>Ansvar – Övriga</vt:lpstr>
      <vt:lpstr>Styrande dokument (obligatoriska)</vt:lpstr>
      <vt:lpstr>Verktygslåda (valfria)</vt:lpstr>
      <vt:lpstr>Lagring av projektdokumentation</vt:lpstr>
      <vt:lpstr>Förklaringar</vt:lpstr>
      <vt:lpstr>Ändringshanteringsprocessen</vt:lpstr>
      <vt:lpstr>Förändringshistorik</vt:lpstr>
    </vt:vector>
  </TitlesOfParts>
  <Company>Sundsvalls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Så använder du mallen</dc:title>
  <dc:creator>Grein Marc</dc:creator>
  <cp:lastModifiedBy>Grein Marc</cp:lastModifiedBy>
  <cp:revision>34</cp:revision>
  <dcterms:created xsi:type="dcterms:W3CDTF">2023-08-25T13:09:10Z</dcterms:created>
  <dcterms:modified xsi:type="dcterms:W3CDTF">2023-08-31T08:54:41Z</dcterms:modified>
</cp:coreProperties>
</file>