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7" r:id="rId4"/>
    <p:sldMasterId id="2147483736" r:id="rId5"/>
    <p:sldMasterId id="2147483755" r:id="rId6"/>
    <p:sldMasterId id="2147483774" r:id="rId7"/>
  </p:sldMasterIdLst>
  <p:notesMasterIdLst>
    <p:notesMasterId r:id="rId27"/>
  </p:notesMasterIdLst>
  <p:sldIdLst>
    <p:sldId id="256" r:id="rId8"/>
    <p:sldId id="292" r:id="rId9"/>
    <p:sldId id="282" r:id="rId10"/>
    <p:sldId id="283" r:id="rId11"/>
    <p:sldId id="284" r:id="rId12"/>
    <p:sldId id="293" r:id="rId13"/>
    <p:sldId id="286" r:id="rId14"/>
    <p:sldId id="301" r:id="rId15"/>
    <p:sldId id="281" r:id="rId16"/>
    <p:sldId id="300" r:id="rId17"/>
    <p:sldId id="291" r:id="rId18"/>
    <p:sldId id="287" r:id="rId19"/>
    <p:sldId id="294" r:id="rId20"/>
    <p:sldId id="298" r:id="rId21"/>
    <p:sldId id="295" r:id="rId22"/>
    <p:sldId id="296" r:id="rId23"/>
    <p:sldId id="297" r:id="rId24"/>
    <p:sldId id="299" r:id="rId25"/>
    <p:sldId id="288"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n presentation börjar här" id="{E18F753C-ED3F-48FF-B5C4-1984A5287F6B}">
          <p14:sldIdLst>
            <p14:sldId id="256"/>
            <p14:sldId id="292"/>
            <p14:sldId id="282"/>
            <p14:sldId id="283"/>
            <p14:sldId id="284"/>
            <p14:sldId id="293"/>
            <p14:sldId id="286"/>
            <p14:sldId id="301"/>
            <p14:sldId id="281"/>
            <p14:sldId id="300"/>
            <p14:sldId id="291"/>
            <p14:sldId id="287"/>
            <p14:sldId id="294"/>
            <p14:sldId id="298"/>
            <p14:sldId id="295"/>
            <p14:sldId id="296"/>
            <p14:sldId id="297"/>
            <p14:sldId id="299"/>
            <p14:sldId id="28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4" autoAdjust="0"/>
    <p:restoredTop sz="94660"/>
  </p:normalViewPr>
  <p:slideViewPr>
    <p:cSldViewPr snapToGrid="0">
      <p:cViewPr varScale="1">
        <p:scale>
          <a:sx n="100" d="100"/>
          <a:sy n="100" d="100"/>
        </p:scale>
        <p:origin x="27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FDE71-D07C-4698-ADAB-EA9CE0D59A35}" type="datetimeFigureOut">
              <a:rPr lang="sv-SE" smtClean="0"/>
              <a:t>2020-03-10</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51457-00E2-4553-81DE-1F0926A85B5D}" type="slidenum">
              <a:rPr lang="sv-SE" smtClean="0"/>
              <a:t>‹#›</a:t>
            </a:fld>
            <a:endParaRPr lang="sv-SE"/>
          </a:p>
        </p:txBody>
      </p:sp>
    </p:spTree>
    <p:extLst>
      <p:ext uri="{BB962C8B-B14F-4D97-AF65-F5344CB8AC3E}">
        <p14:creationId xmlns:p14="http://schemas.microsoft.com/office/powerpoint/2010/main" val="348540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smtClean="0"/>
              <a:t>Nu</a:t>
            </a:r>
            <a:r>
              <a:rPr lang="sv-SE" altLang="sv-SE" baseline="0" dirty="0" smtClean="0"/>
              <a:t> när vi implementerar så många nya arbetssätt, SKU, EESF, </a:t>
            </a:r>
            <a:r>
              <a:rPr lang="sv-SE" altLang="sv-SE" baseline="0" dirty="0" err="1" smtClean="0"/>
              <a:t>lean</a:t>
            </a:r>
            <a:r>
              <a:rPr lang="sv-SE" altLang="sv-SE" baseline="0" dirty="0" smtClean="0"/>
              <a:t> </a:t>
            </a:r>
            <a:r>
              <a:rPr lang="sv-SE" altLang="sv-SE" baseline="0" dirty="0" err="1" smtClean="0"/>
              <a:t>etc</a:t>
            </a:r>
            <a:r>
              <a:rPr lang="sv-SE" altLang="sv-SE" baseline="0" dirty="0" smtClean="0"/>
              <a:t> – hur säkerställer vi att alla medarbetare (dvs alla anställda på FK) har förutsättningar att ta till sig alla förändringar med respekt för människan? Så att de förändringar vi gör verkligen implementeras.</a:t>
            </a:r>
          </a:p>
          <a:p>
            <a:endParaRPr lang="sv-SE" altLang="sv-SE" baseline="0" dirty="0" smtClean="0"/>
          </a:p>
          <a:p>
            <a:r>
              <a:rPr lang="sv-SE" altLang="sv-SE" b="1" baseline="0" dirty="0" smtClean="0"/>
              <a:t>Vad är förändringsledning</a:t>
            </a:r>
            <a:r>
              <a:rPr lang="sv-SE" altLang="sv-SE" baseline="0" dirty="0" smtClean="0"/>
              <a:t>? ett ramverk av processer och verktyg för att möjliggöra människor  att ta till sig nya värderingar, förmågor, beteenden så att resultat uppnås inom FK.</a:t>
            </a:r>
          </a:p>
          <a:p>
            <a:r>
              <a:rPr lang="sv-SE" altLang="sv-SE" baseline="0" dirty="0" smtClean="0"/>
              <a:t>Fokuserar på människorna i förändringen, dvs hur kan vi få människan att engagera sig i förändringen. Det finns ingen standard utan alla förändringar kräver unika tillvägagångssätt.</a:t>
            </a:r>
          </a:p>
          <a:p>
            <a:endParaRPr lang="sv-SE" altLang="sv-SE" baseline="0" dirty="0" smtClean="0"/>
          </a:p>
          <a:p>
            <a:r>
              <a:rPr lang="sv-SE" altLang="sv-SE" b="1" baseline="0" dirty="0" smtClean="0"/>
              <a:t>Varför förändringsledning?</a:t>
            </a:r>
          </a:p>
          <a:p>
            <a:r>
              <a:rPr lang="sv-SE" altLang="sv-SE" baseline="0" dirty="0" smtClean="0"/>
              <a:t>Varje organisationsförändring kräver förändring på individnivå. Varje person måste engagera sig och tro på förändringen för att önskad effekt ska uppstå och därmed arbeta på det nya sättet, det räcker inte med att några enstaka individer förändrar sitt arbetssätt. Vi använder oss av förändringsledning för att få ut önskad effekt av omorganiseringen/ förändrat arbetssätt.</a:t>
            </a:r>
          </a:p>
          <a:p>
            <a:endParaRPr lang="sv-SE" altLang="sv-SE" baseline="0" dirty="0" smtClean="0"/>
          </a:p>
          <a:p>
            <a:r>
              <a:rPr lang="sv-SE" altLang="sv-SE" baseline="0" dirty="0" smtClean="0"/>
              <a:t>Förändringsledning ska därför inte enbart ses som en mekanism att möta motstånd eller planer på att minimera negativa risker utan det handlar om aktiviteter såsom:</a:t>
            </a:r>
          </a:p>
          <a:p>
            <a:r>
              <a:rPr lang="sv-SE" altLang="sv-SE" baseline="0" dirty="0" smtClean="0"/>
              <a:t>-kommunikation</a:t>
            </a:r>
          </a:p>
          <a:p>
            <a:r>
              <a:rPr lang="sv-SE" altLang="sv-SE" baseline="0" dirty="0" smtClean="0"/>
              <a:t>-träning</a:t>
            </a:r>
          </a:p>
          <a:p>
            <a:r>
              <a:rPr lang="sv-SE" altLang="sv-SE" baseline="0" dirty="0" smtClean="0"/>
              <a:t>-synligt ledarskap / sponsorskap</a:t>
            </a:r>
          </a:p>
          <a:p>
            <a:r>
              <a:rPr lang="sv-SE" altLang="sv-SE" baseline="0" dirty="0" smtClean="0"/>
              <a:t>-coachning</a:t>
            </a:r>
            <a:endParaRPr lang="sv-SE" altLang="sv-SE" dirty="0" smtClean="0"/>
          </a:p>
        </p:txBody>
      </p:sp>
      <p:sp>
        <p:nvSpPr>
          <p:cNvPr id="593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976514-ADB4-4759-A082-D39ECE27BA53}" type="slidenum">
              <a:rPr lang="sv-SE" altLang="sv-SE">
                <a:solidFill>
                  <a:prstClr val="black"/>
                </a:solidFill>
                <a:latin typeface="Arial" charset="0"/>
              </a:rPr>
              <a:pPr eaLnBrk="1" hangingPunct="1">
                <a:spcBef>
                  <a:spcPct val="0"/>
                </a:spcBef>
              </a:pPr>
              <a:t>6</a:t>
            </a:fld>
            <a:endParaRPr lang="sv-SE" altLang="sv-SE">
              <a:solidFill>
                <a:prstClr val="black"/>
              </a:solidFill>
              <a:latin typeface="Arial" charset="0"/>
            </a:endParaRPr>
          </a:p>
        </p:txBody>
      </p:sp>
    </p:spTree>
    <p:extLst>
      <p:ext uri="{BB962C8B-B14F-4D97-AF65-F5344CB8AC3E}">
        <p14:creationId xmlns:p14="http://schemas.microsoft.com/office/powerpoint/2010/main" val="90778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01650" y="498475"/>
            <a:ext cx="4122738" cy="2319338"/>
          </a:xfrm>
        </p:spPr>
      </p:sp>
      <p:sp>
        <p:nvSpPr>
          <p:cNvPr id="3" name="Platshållare för anteckningar 2"/>
          <p:cNvSpPr>
            <a:spLocks noGrp="1"/>
          </p:cNvSpPr>
          <p:nvPr>
            <p:ph type="body" idx="1"/>
          </p:nvPr>
        </p:nvSpPr>
        <p:spPr/>
        <p:txBody>
          <a:bodyPr/>
          <a:lstStyle/>
          <a:p>
            <a:endParaRPr lang="sv-SE" b="0" baseline="0"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197576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FD9567A-FCCD-409B-80FA-813B10238613}" type="slidenum">
              <a:rPr lang="sv-SE" smtClean="0"/>
              <a:t>13</a:t>
            </a:fld>
            <a:endParaRPr lang="sv-SE"/>
          </a:p>
        </p:txBody>
      </p:sp>
    </p:spTree>
    <p:extLst>
      <p:ext uri="{BB962C8B-B14F-4D97-AF65-F5344CB8AC3E}">
        <p14:creationId xmlns:p14="http://schemas.microsoft.com/office/powerpoint/2010/main" val="116399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FD9567A-FCCD-409B-80FA-813B10238613}" type="slidenum">
              <a:rPr lang="sv-SE" smtClean="0"/>
              <a:t>14</a:t>
            </a:fld>
            <a:endParaRPr lang="sv-SE"/>
          </a:p>
        </p:txBody>
      </p:sp>
    </p:spTree>
    <p:extLst>
      <p:ext uri="{BB962C8B-B14F-4D97-AF65-F5344CB8AC3E}">
        <p14:creationId xmlns:p14="http://schemas.microsoft.com/office/powerpoint/2010/main" val="33724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FD9567A-FCCD-409B-80FA-813B10238613}" type="slidenum">
              <a:rPr lang="sv-SE" smtClean="0"/>
              <a:t>15</a:t>
            </a:fld>
            <a:endParaRPr lang="sv-SE"/>
          </a:p>
        </p:txBody>
      </p:sp>
    </p:spTree>
    <p:extLst>
      <p:ext uri="{BB962C8B-B14F-4D97-AF65-F5344CB8AC3E}">
        <p14:creationId xmlns:p14="http://schemas.microsoft.com/office/powerpoint/2010/main" val="150835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FD9567A-FCCD-409B-80FA-813B10238613}" type="slidenum">
              <a:rPr lang="sv-SE" smtClean="0"/>
              <a:t>16</a:t>
            </a:fld>
            <a:endParaRPr lang="sv-SE"/>
          </a:p>
        </p:txBody>
      </p:sp>
    </p:spTree>
    <p:extLst>
      <p:ext uri="{BB962C8B-B14F-4D97-AF65-F5344CB8AC3E}">
        <p14:creationId xmlns:p14="http://schemas.microsoft.com/office/powerpoint/2010/main" val="35737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FD9567A-FCCD-409B-80FA-813B10238613}" type="slidenum">
              <a:rPr lang="sv-SE" smtClean="0"/>
              <a:t>17</a:t>
            </a:fld>
            <a:endParaRPr lang="sv-SE"/>
          </a:p>
        </p:txBody>
      </p:sp>
    </p:spTree>
    <p:extLst>
      <p:ext uri="{BB962C8B-B14F-4D97-AF65-F5344CB8AC3E}">
        <p14:creationId xmlns:p14="http://schemas.microsoft.com/office/powerpoint/2010/main" val="214229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tshållare för bildobjekt 1"/>
          <p:cNvSpPr>
            <a:spLocks noGrp="1" noRot="1" noChangeAspect="1" noTextEdit="1"/>
          </p:cNvSpPr>
          <p:nvPr>
            <p:ph type="sldImg"/>
          </p:nvPr>
        </p:nvSpPr>
        <p:spPr bwMode="auto">
          <a:xfrm>
            <a:off x="687388" y="458788"/>
            <a:ext cx="3797300" cy="213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1034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4662BA-641B-4B47-9C8D-CB48BC4B96B9}" type="slidenum">
              <a:rPr lang="sv-SE" altLang="sv-SE">
                <a:solidFill>
                  <a:prstClr val="black"/>
                </a:solidFill>
                <a:latin typeface="Arial" charset="0"/>
              </a:rPr>
              <a:pPr eaLnBrk="1" hangingPunct="1">
                <a:spcBef>
                  <a:spcPct val="0"/>
                </a:spcBef>
              </a:pPr>
              <a:t>18</a:t>
            </a:fld>
            <a:endParaRPr lang="sv-SE" altLang="sv-SE">
              <a:solidFill>
                <a:prstClr val="black"/>
              </a:solidFill>
              <a:latin typeface="Arial" charset="0"/>
            </a:endParaRPr>
          </a:p>
        </p:txBody>
      </p:sp>
    </p:spTree>
    <p:extLst>
      <p:ext uri="{BB962C8B-B14F-4D97-AF65-F5344CB8AC3E}">
        <p14:creationId xmlns:p14="http://schemas.microsoft.com/office/powerpoint/2010/main" val="325854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2"/>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2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91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828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2310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235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104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11048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899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8"/>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8922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80" y="718"/>
            <a:ext cx="6859247" cy="6859247"/>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13"/>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748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80" y="718"/>
            <a:ext cx="6859247" cy="6859247"/>
          </a:xfrm>
          <a:prstGeom prst="rect">
            <a:avLst/>
          </a:prstGeom>
        </p:spPr>
      </p:pic>
      <p:sp>
        <p:nvSpPr>
          <p:cNvPr id="2" name="Lodrät rubrik 1"/>
          <p:cNvSpPr>
            <a:spLocks noGrp="1"/>
          </p:cNvSpPr>
          <p:nvPr>
            <p:ph type="title" orient="vert"/>
          </p:nvPr>
        </p:nvSpPr>
        <p:spPr>
          <a:xfrm>
            <a:off x="8839200" y="274651"/>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51"/>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0085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5"/>
            <a:ext cx="12225861" cy="6877047"/>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4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536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5"/>
            <a:ext cx="12225861"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7216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5"/>
            <a:ext cx="12225861"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268359560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386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7214869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7578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6186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0557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143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9042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98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7465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3041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1711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817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2652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90"/>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5509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77" y="718"/>
            <a:ext cx="6859246" cy="6859247"/>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15"/>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2272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77" y="718"/>
            <a:ext cx="6859246" cy="6859247"/>
          </a:xfrm>
          <a:prstGeom prst="rect">
            <a:avLst/>
          </a:prstGeom>
        </p:spPr>
      </p:pic>
      <p:sp>
        <p:nvSpPr>
          <p:cNvPr id="2" name="Lodrät rubrik 1"/>
          <p:cNvSpPr>
            <a:spLocks noGrp="1"/>
          </p:cNvSpPr>
          <p:nvPr>
            <p:ph type="title" orient="vert"/>
          </p:nvPr>
        </p:nvSpPr>
        <p:spPr>
          <a:xfrm>
            <a:off x="8839200" y="274653"/>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53"/>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7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38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77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206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76"/>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517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77" y="-1246"/>
            <a:ext cx="6859246" cy="6859245"/>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1"/>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635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77" y="-1246"/>
            <a:ext cx="6859246" cy="6859245"/>
          </a:xfrm>
          <a:prstGeom prst="rect">
            <a:avLst/>
          </a:prstGeom>
        </p:spPr>
      </p:pic>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39"/>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67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2"/>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92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3"/>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560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737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849580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258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581711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4216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693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03445"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576053" y="1700813"/>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37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03979"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03979"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576053"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576053"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971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dirty="0"/>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394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054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3"/>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1253544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496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194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207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03445" y="273050"/>
            <a:ext cx="3504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1103445"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851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0"/>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532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97" y="-1"/>
            <a:ext cx="6858003" cy="6858003"/>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5"/>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554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97" y="-1"/>
            <a:ext cx="6858003" cy="6858003"/>
          </a:xfrm>
          <a:prstGeom prst="rect">
            <a:avLst/>
          </a:prstGeom>
        </p:spPr>
      </p:pic>
      <p:sp>
        <p:nvSpPr>
          <p:cNvPr id="2" name="Lodrät rubrik 1"/>
          <p:cNvSpPr>
            <a:spLocks noGrp="1"/>
          </p:cNvSpPr>
          <p:nvPr>
            <p:ph type="title" orient="vert"/>
          </p:nvPr>
        </p:nvSpPr>
        <p:spPr>
          <a:xfrm>
            <a:off x="8839200" y="274643"/>
            <a:ext cx="27432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3791744" y="274643"/>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52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0" y="5953"/>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357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6"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429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6"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432857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4880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6402688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962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929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6679"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01453"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567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28845"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28845"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153"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153"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449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9777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703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0199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01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149112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430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2"/>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703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701" y="3"/>
            <a:ext cx="6858000" cy="6858000"/>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7"/>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68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701" y="3"/>
            <a:ext cx="6858000" cy="6858000"/>
          </a:xfrm>
          <a:prstGeom prst="rect">
            <a:avLst/>
          </a:prstGeom>
        </p:spPr>
      </p:pic>
      <p:sp>
        <p:nvSpPr>
          <p:cNvPr id="2" name="Lodrät rubrik 1"/>
          <p:cNvSpPr>
            <a:spLocks noGrp="1"/>
          </p:cNvSpPr>
          <p:nvPr>
            <p:ph type="title" orient="vert"/>
          </p:nvPr>
        </p:nvSpPr>
        <p:spPr>
          <a:xfrm>
            <a:off x="8839200" y="274645"/>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45"/>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127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2"/>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733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7"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133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3199049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3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7475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1530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887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8327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832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097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9785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707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05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6005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849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4"/>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810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4"/>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741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303" y="0"/>
            <a:ext cx="6859246" cy="6859245"/>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9"/>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955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303" y="0"/>
            <a:ext cx="6859246" cy="6859245"/>
          </a:xfrm>
          <a:prstGeom prst="rect">
            <a:avLst/>
          </a:prstGeom>
        </p:spPr>
      </p:pic>
      <p:sp>
        <p:nvSpPr>
          <p:cNvPr id="2" name="Lodrät rubrik 1"/>
          <p:cNvSpPr>
            <a:spLocks noGrp="1"/>
          </p:cNvSpPr>
          <p:nvPr>
            <p:ph type="title" orient="vert"/>
          </p:nvPr>
        </p:nvSpPr>
        <p:spPr>
          <a:xfrm>
            <a:off x="8839200" y="274647"/>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47"/>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678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1374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179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126103101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844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21645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5993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9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6303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1431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144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2310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2358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6618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96618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899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6"/>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8922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469" y="0"/>
            <a:ext cx="6859247" cy="6859247"/>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11"/>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74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6"/>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6"/>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207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469" y="0"/>
            <a:ext cx="6859247" cy="6859247"/>
          </a:xfrm>
          <a:prstGeom prst="rect">
            <a:avLst/>
          </a:prstGeom>
        </p:spPr>
      </p:pic>
      <p:sp>
        <p:nvSpPr>
          <p:cNvPr id="2" name="Lodrät rubrik 1"/>
          <p:cNvSpPr>
            <a:spLocks noGrp="1"/>
          </p:cNvSpPr>
          <p:nvPr>
            <p:ph type="title" orient="vert"/>
          </p:nvPr>
        </p:nvSpPr>
        <p:spPr>
          <a:xfrm>
            <a:off x="8839200" y="27464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49"/>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0085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137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179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126103101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84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21645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5993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9699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1431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14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ED01AC40-106C-479C-837C-FC5DBFF071A1}" type="datetimeFigureOut">
              <a:rPr lang="sv-SE" smtClean="0"/>
              <a:t>2020-03-10</a:t>
            </a:fld>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4AC45130-9EDC-4574-B284-4B713FBC99A3}"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07"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66"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76631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1"/>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7F307ACA-847B-478A-A060-1A210CF1BB57}" type="datetimeFigureOut">
              <a:rPr lang="sv-SE" smtClean="0"/>
              <a:t>2020-03-10</a:t>
            </a:fld>
            <a:endParaRPr lang="sv-SE"/>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8D07744-EBCB-4EDA-A159-1C95FB26FD29}" type="slidenum">
              <a:rPr lang="sv-SE" smtClean="0"/>
              <a:t>‹#›</a:t>
            </a:fld>
            <a:endParaRPr lang="sv-SE"/>
          </a:p>
        </p:txBody>
      </p:sp>
      <p:sp>
        <p:nvSpPr>
          <p:cNvPr id="8" name="Vänster klammerparentes 7"/>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Vänster klammerparentes 9"/>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p:cNvSpPr txBox="1"/>
          <p:nvPr/>
        </p:nvSpPr>
        <p:spPr>
          <a:xfrm>
            <a:off x="5034409"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1" name="textruta 10"/>
          <p:cNvSpPr txBox="1"/>
          <p:nvPr/>
        </p:nvSpPr>
        <p:spPr>
          <a:xfrm>
            <a:off x="5062067"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3959981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E2AC23AB-90D1-4A6C-A088-DEFBF25B9408}" type="datetimeFigureOut">
              <a:rPr lang="sv-SE" smtClean="0"/>
              <a:t>2020-03-10</a:t>
            </a:fld>
            <a:endParaRPr lang="sv-SE"/>
          </a:p>
        </p:txBody>
      </p:sp>
      <p:sp>
        <p:nvSpPr>
          <p:cNvPr id="5" name="Platshållare för sidfot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D012AAC-CA5D-4785-B09E-0F6059D6D81C}"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0"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6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6343834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2020-03-10</a:t>
            </a:fld>
            <a:endParaRPr lang="sv-SE"/>
          </a:p>
        </p:txBody>
      </p:sp>
      <p:sp>
        <p:nvSpPr>
          <p:cNvPr id="5" name="Platshållare för sidfot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1"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0"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4148451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2020-03-10</a:t>
            </a:fld>
            <a:endParaRPr lang="sv-SE"/>
          </a:p>
        </p:txBody>
      </p:sp>
      <p:sp>
        <p:nvSpPr>
          <p:cNvPr id="5" name="Platshållare för sidfot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3"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1"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2020-03-10</a:t>
            </a:fld>
            <a:endParaRPr lang="sv-SE"/>
          </a:p>
        </p:txBody>
      </p:sp>
      <p:sp>
        <p:nvSpPr>
          <p:cNvPr id="5" name="Platshållare för sidfot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4"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3"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2020-03-10</a:t>
            </a:fld>
            <a:endParaRPr lang="sv-SE"/>
          </a:p>
        </p:txBody>
      </p:sp>
      <p:sp>
        <p:nvSpPr>
          <p:cNvPr id="5" name="Platshållare för sidfot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4"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04611114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Förändringsledning – </a:t>
            </a:r>
            <a:br>
              <a:rPr lang="sv-SE" dirty="0"/>
            </a:br>
            <a:r>
              <a:rPr lang="sv-SE" dirty="0"/>
              <a:t>varför, vad och hur hänger det ihop?</a:t>
            </a:r>
          </a:p>
        </p:txBody>
      </p:sp>
      <p:sp>
        <p:nvSpPr>
          <p:cNvPr id="3" name="Underrubrik 2"/>
          <p:cNvSpPr>
            <a:spLocks noGrp="1"/>
          </p:cNvSpPr>
          <p:nvPr>
            <p:ph type="subTitle" idx="1"/>
          </p:nvPr>
        </p:nvSpPr>
        <p:spPr>
          <a:xfrm>
            <a:off x="1113600" y="3181174"/>
            <a:ext cx="10300800" cy="1752600"/>
          </a:xfrm>
        </p:spPr>
        <p:txBody>
          <a:bodyPr>
            <a:normAutofit/>
          </a:bodyPr>
          <a:lstStyle/>
          <a:p>
            <a:r>
              <a:rPr lang="sv-SE" dirty="0" smtClean="0"/>
              <a:t>Kommunstyrelsekontoret, </a:t>
            </a:r>
            <a:r>
              <a:rPr lang="sv-SE" dirty="0"/>
              <a:t>Avdelningen för Digitalisering och Innovation</a:t>
            </a:r>
          </a:p>
          <a:p>
            <a:endParaRPr lang="sv-SE" dirty="0"/>
          </a:p>
          <a:p>
            <a:r>
              <a:rPr lang="sv-SE" dirty="0"/>
              <a:t>Version </a:t>
            </a:r>
            <a:r>
              <a:rPr lang="sv-SE" dirty="0" smtClean="0"/>
              <a:t>1.0</a:t>
            </a:r>
            <a:endParaRPr lang="sv-SE" dirty="0"/>
          </a:p>
          <a:p>
            <a:r>
              <a:rPr lang="sv-SE" dirty="0" smtClean="0"/>
              <a:t>2020-03-10</a:t>
            </a:r>
            <a:endParaRPr lang="sv-SE" dirty="0"/>
          </a:p>
        </p:txBody>
      </p:sp>
    </p:spTree>
    <p:extLst>
      <p:ext uri="{BB962C8B-B14F-4D97-AF65-F5344CB8AC3E}">
        <p14:creationId xmlns:p14="http://schemas.microsoft.com/office/powerpoint/2010/main" val="3736171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080000" y="360000"/>
            <a:ext cx="10300800" cy="1382400"/>
          </a:xfrm>
        </p:spPr>
        <p:txBody>
          <a:bodyPr anchor="t">
            <a:normAutofit/>
          </a:bodyPr>
          <a:lstStyle/>
          <a:p>
            <a:r>
              <a:rPr lang="sv-SE" sz="4000" dirty="0"/>
              <a:t>Vad är skillnaden mellan förändringsledning och projektledning</a:t>
            </a:r>
            <a:r>
              <a:rPr lang="sv-SE" sz="4000" dirty="0" smtClean="0"/>
              <a:t>?</a:t>
            </a:r>
            <a:endParaRPr lang="sv-SE" sz="4000" dirty="0"/>
          </a:p>
        </p:txBody>
      </p:sp>
      <p:sp>
        <p:nvSpPr>
          <p:cNvPr id="5" name="Platshållare för innehåll 4"/>
          <p:cNvSpPr>
            <a:spLocks noGrp="1"/>
          </p:cNvSpPr>
          <p:nvPr>
            <p:ph idx="1"/>
          </p:nvPr>
        </p:nvSpPr>
        <p:spPr>
          <a:xfrm>
            <a:off x="1080000" y="1913401"/>
            <a:ext cx="10300800" cy="3168000"/>
          </a:xfrm>
        </p:spPr>
        <p:txBody>
          <a:bodyPr>
            <a:normAutofit fontScale="92500" lnSpcReduction="10000"/>
          </a:bodyPr>
          <a:lstStyle/>
          <a:p>
            <a:pPr>
              <a:spcBef>
                <a:spcPts val="1800"/>
              </a:spcBef>
            </a:pPr>
            <a:r>
              <a:rPr lang="sv-SE" dirty="0" smtClean="0">
                <a:latin typeface="Arial" panose="020B0604020202020204" pitchFamily="34" charset="0"/>
                <a:cs typeface="Arial" panose="020B0604020202020204" pitchFamily="34" charset="0"/>
              </a:rPr>
              <a:t>Inom </a:t>
            </a:r>
            <a:r>
              <a:rPr lang="sv-SE" dirty="0">
                <a:latin typeface="Arial" panose="020B0604020202020204" pitchFamily="34" charset="0"/>
                <a:cs typeface="Arial" panose="020B0604020202020204" pitchFamily="34" charset="0"/>
              </a:rPr>
              <a:t>både förändringsledning och projektledning arbetar man på ett strukturerat sätt. Den stora skillnaden är att man fokuserar på olika saker. </a:t>
            </a:r>
            <a:endParaRPr lang="sv-SE" dirty="0" smtClean="0">
              <a:latin typeface="Arial" panose="020B0604020202020204" pitchFamily="34" charset="0"/>
              <a:cs typeface="Arial" panose="020B0604020202020204" pitchFamily="34" charset="0"/>
            </a:endParaRPr>
          </a:p>
          <a:p>
            <a:pPr>
              <a:spcBef>
                <a:spcPts val="1800"/>
              </a:spcBef>
            </a:pPr>
            <a:r>
              <a:rPr lang="sv-SE" dirty="0" smtClean="0">
                <a:latin typeface="Arial" panose="020B0604020202020204" pitchFamily="34" charset="0"/>
                <a:cs typeface="Arial" panose="020B0604020202020204" pitchFamily="34" charset="0"/>
              </a:rPr>
              <a:t>Projektledning </a:t>
            </a:r>
            <a:r>
              <a:rPr lang="sv-SE" dirty="0">
                <a:latin typeface="Arial" panose="020B0604020202020204" pitchFamily="34" charset="0"/>
                <a:cs typeface="Arial" panose="020B0604020202020204" pitchFamily="34" charset="0"/>
              </a:rPr>
              <a:t>handlar om att säkerställa att man når projektmålen, t.ex. utveckling av ett nytt IT-stöd, medan förändringsledning syftar till att uppnå effektmålen och de tänkta nyttorna, t.ex. att IT-stödet används på det sätt som är tänkt av alla i dess målgrupp. </a:t>
            </a:r>
          </a:p>
          <a:p>
            <a:pPr>
              <a:spcBef>
                <a:spcPts val="1800"/>
              </a:spcBef>
            </a:pPr>
            <a:r>
              <a:rPr lang="sv-SE" dirty="0">
                <a:latin typeface="Arial" panose="020B0604020202020204" pitchFamily="34" charset="0"/>
                <a:cs typeface="Arial" panose="020B0604020202020204" pitchFamily="34" charset="0"/>
              </a:rPr>
              <a:t>Andra skillnader handlar om att man utför olika typer av aktiviteter. </a:t>
            </a:r>
            <a:r>
              <a:rPr lang="sv-SE" dirty="0" smtClean="0">
                <a:latin typeface="Arial" panose="020B0604020202020204" pitchFamily="34" charset="0"/>
                <a:cs typeface="Arial" panose="020B0604020202020204" pitchFamily="34" charset="0"/>
              </a:rPr>
              <a:t>Förändringsledarens </a:t>
            </a:r>
            <a:r>
              <a:rPr lang="sv-SE" dirty="0">
                <a:latin typeface="Arial" panose="020B0604020202020204" pitchFamily="34" charset="0"/>
                <a:cs typeface="Arial" panose="020B0604020202020204" pitchFamily="34" charset="0"/>
              </a:rPr>
              <a:t>verktyg </a:t>
            </a:r>
            <a:r>
              <a:rPr lang="sv-SE" dirty="0" smtClean="0">
                <a:latin typeface="Arial" panose="020B0604020202020204" pitchFamily="34" charset="0"/>
                <a:cs typeface="Arial" panose="020B0604020202020204" pitchFamily="34" charset="0"/>
              </a:rPr>
              <a:t>handlar </a:t>
            </a:r>
            <a:r>
              <a:rPr lang="sv-SE" dirty="0">
                <a:latin typeface="Arial" panose="020B0604020202020204" pitchFamily="34" charset="0"/>
                <a:cs typeface="Arial" panose="020B0604020202020204" pitchFamily="34" charset="0"/>
              </a:rPr>
              <a:t>om ledarskap, kommunikation och hur man hanterar människors oro inför en förändring. Den här sortens verktyg kan en projektledare också använda, men då i syfte att hantera de utmaningar som kan uppstå inom en projektgrupp, snarare än att få användarna att ändra sina invanda arbetssätt/beteenden. </a:t>
            </a:r>
          </a:p>
          <a:p>
            <a:pPr>
              <a:spcBef>
                <a:spcPts val="1800"/>
              </a:spcBef>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33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1232884" y="1714872"/>
            <a:ext cx="8027952" cy="1584176"/>
          </a:xfrm>
          <a:prstGeom prst="rect">
            <a:avLst/>
          </a:prstGeom>
          <a:solidFill>
            <a:schemeClr val="bg2">
              <a:lumMod val="5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t" anchorCtr="0" forceAA="0" compatLnSpc="1">
            <a:prstTxWarp prst="textNoShape">
              <a:avLst/>
            </a:prstTxWarp>
            <a:noAutofit/>
          </a:bodyPr>
          <a:lstStyle/>
          <a:p>
            <a:pPr algn="ctr"/>
            <a:r>
              <a:rPr lang="sv-SE" b="1" dirty="0">
                <a:solidFill>
                  <a:schemeClr val="bg1"/>
                </a:solidFill>
                <a:latin typeface="Arial" panose="020B0604020202020204" pitchFamily="34" charset="0"/>
                <a:cs typeface="Arial" panose="020B0604020202020204" pitchFamily="34" charset="0"/>
              </a:rPr>
              <a:t>”Bakom scenen”</a:t>
            </a:r>
          </a:p>
        </p:txBody>
      </p:sp>
      <p:sp>
        <p:nvSpPr>
          <p:cNvPr id="14" name="Rektangel 13"/>
          <p:cNvSpPr/>
          <p:nvPr/>
        </p:nvSpPr>
        <p:spPr>
          <a:xfrm>
            <a:off x="1232884" y="3443064"/>
            <a:ext cx="8027952" cy="2160240"/>
          </a:xfrm>
          <a:prstGeom prst="rect">
            <a:avLst/>
          </a:prstGeom>
          <a:solidFill>
            <a:schemeClr val="accent3">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t" anchorCtr="0" forceAA="0" compatLnSpc="1">
            <a:prstTxWarp prst="textNoShape">
              <a:avLst/>
            </a:prstTxWarp>
            <a:noAutofit/>
          </a:bodyPr>
          <a:lstStyle/>
          <a:p>
            <a:pPr algn="ctr"/>
            <a:r>
              <a:rPr lang="sv-SE" b="1" dirty="0">
                <a:solidFill>
                  <a:schemeClr val="bg1"/>
                </a:solidFill>
                <a:latin typeface="Arial" panose="020B0604020202020204" pitchFamily="34" charset="0"/>
                <a:cs typeface="Arial" panose="020B0604020202020204" pitchFamily="34" charset="0"/>
              </a:rPr>
              <a:t>”På scenen”</a:t>
            </a:r>
          </a:p>
        </p:txBody>
      </p:sp>
      <p:sp>
        <p:nvSpPr>
          <p:cNvPr id="3" name="Rubrik 2"/>
          <p:cNvSpPr>
            <a:spLocks noGrp="1"/>
          </p:cNvSpPr>
          <p:nvPr>
            <p:ph type="title"/>
          </p:nvPr>
        </p:nvSpPr>
        <p:spPr>
          <a:xfrm>
            <a:off x="1080000" y="720000"/>
            <a:ext cx="10300800" cy="766375"/>
          </a:xfrm>
        </p:spPr>
        <p:txBody>
          <a:bodyPr anchor="t">
            <a:normAutofit/>
          </a:bodyPr>
          <a:lstStyle/>
          <a:p>
            <a:r>
              <a:rPr lang="sv-SE" sz="4000" dirty="0"/>
              <a:t>Olika funktioner i förändringsarbetet</a:t>
            </a:r>
          </a:p>
        </p:txBody>
      </p:sp>
      <p:sp>
        <p:nvSpPr>
          <p:cNvPr id="2" name="Rektangel med rundade hörn 1"/>
          <p:cNvSpPr/>
          <p:nvPr/>
        </p:nvSpPr>
        <p:spPr>
          <a:xfrm>
            <a:off x="5301756" y="2126028"/>
            <a:ext cx="3780000" cy="1070222"/>
          </a:xfrm>
          <a:prstGeom prst="roundRect">
            <a:avLst/>
          </a:prstGeom>
          <a:solidFill>
            <a:schemeClr val="bg2">
              <a:lumMod val="40000"/>
              <a:lumOff val="6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ctr"/>
            <a:r>
              <a:rPr lang="sv-SE" sz="1600" b="1" dirty="0" smtClean="0">
                <a:solidFill>
                  <a:schemeClr val="tx1"/>
                </a:solidFill>
                <a:latin typeface="Arial" panose="020B0604020202020204" pitchFamily="34" charset="0"/>
                <a:cs typeface="Arial" panose="020B0604020202020204" pitchFamily="34" charset="0"/>
              </a:rPr>
              <a:t>Förändringsstöd</a:t>
            </a:r>
            <a:r>
              <a:rPr lang="sv-SE" dirty="0">
                <a:solidFill>
                  <a:schemeClr val="tx1"/>
                </a:solidFill>
                <a:latin typeface="Arial" panose="020B0604020202020204" pitchFamily="34" charset="0"/>
                <a:cs typeface="Arial" panose="020B0604020202020204" pitchFamily="34" charset="0"/>
              </a:rPr>
              <a:t/>
            </a:r>
            <a:br>
              <a:rPr lang="sv-SE" dirty="0">
                <a:solidFill>
                  <a:schemeClr val="tx1"/>
                </a:solidFill>
                <a:latin typeface="Arial" panose="020B0604020202020204" pitchFamily="34" charset="0"/>
                <a:cs typeface="Arial" panose="020B0604020202020204" pitchFamily="34" charset="0"/>
              </a:rPr>
            </a:br>
            <a:r>
              <a:rPr lang="sv-SE" sz="1600" dirty="0">
                <a:solidFill>
                  <a:schemeClr val="tx1"/>
                </a:solidFill>
                <a:latin typeface="Arial" panose="020B0604020202020204" pitchFamily="34" charset="0"/>
                <a:cs typeface="Arial" panose="020B0604020202020204" pitchFamily="34" charset="0"/>
              </a:rPr>
              <a:t>Person/team som planerar och stödjer </a:t>
            </a:r>
            <a:r>
              <a:rPr lang="sv-SE" sz="1600" dirty="0" smtClean="0">
                <a:solidFill>
                  <a:schemeClr val="tx1"/>
                </a:solidFill>
                <a:latin typeface="Arial" panose="020B0604020202020204" pitchFamily="34" charset="0"/>
                <a:cs typeface="Arial" panose="020B0604020202020204" pitchFamily="34" charset="0"/>
              </a:rPr>
              <a:t>förändringsarbetet</a:t>
            </a:r>
            <a:endParaRPr lang="sv-SE" sz="1600" dirty="0">
              <a:solidFill>
                <a:schemeClr val="tx1"/>
              </a:solidFill>
              <a:latin typeface="Arial" panose="020B0604020202020204" pitchFamily="34" charset="0"/>
              <a:cs typeface="Arial" panose="020B0604020202020204" pitchFamily="34" charset="0"/>
            </a:endParaRPr>
          </a:p>
        </p:txBody>
      </p:sp>
      <p:sp>
        <p:nvSpPr>
          <p:cNvPr id="10" name="Rektangel med rundade hörn 9"/>
          <p:cNvSpPr/>
          <p:nvPr/>
        </p:nvSpPr>
        <p:spPr>
          <a:xfrm>
            <a:off x="1406480" y="2126028"/>
            <a:ext cx="3781360" cy="1070222"/>
          </a:xfrm>
          <a:prstGeom prst="roundRect">
            <a:avLst/>
          </a:prstGeom>
          <a:solidFill>
            <a:schemeClr val="bg2">
              <a:lumMod val="40000"/>
              <a:lumOff val="6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ctr"/>
            <a:r>
              <a:rPr lang="sv-SE" sz="1600" b="1" dirty="0" smtClean="0">
                <a:solidFill>
                  <a:schemeClr val="tx1"/>
                </a:solidFill>
                <a:latin typeface="Arial" panose="020B0604020202020204" pitchFamily="34" charset="0"/>
                <a:cs typeface="Arial" panose="020B0604020202020204" pitchFamily="34" charset="0"/>
              </a:rPr>
              <a:t>Projektet</a:t>
            </a:r>
            <a:r>
              <a:rPr lang="sv-SE" b="1" dirty="0">
                <a:solidFill>
                  <a:schemeClr val="tx1"/>
                </a:solidFill>
                <a:latin typeface="Arial" panose="020B0604020202020204" pitchFamily="34" charset="0"/>
                <a:cs typeface="Arial" panose="020B0604020202020204" pitchFamily="34" charset="0"/>
              </a:rPr>
              <a:t/>
            </a:r>
            <a:br>
              <a:rPr lang="sv-SE" b="1" dirty="0">
                <a:solidFill>
                  <a:schemeClr val="tx1"/>
                </a:solidFill>
                <a:latin typeface="Arial" panose="020B0604020202020204" pitchFamily="34" charset="0"/>
                <a:cs typeface="Arial" panose="020B0604020202020204" pitchFamily="34" charset="0"/>
              </a:rPr>
            </a:br>
            <a:r>
              <a:rPr lang="sv-SE" sz="1600" dirty="0">
                <a:solidFill>
                  <a:schemeClr val="tx1"/>
                </a:solidFill>
                <a:latin typeface="Arial" panose="020B0604020202020204" pitchFamily="34" charset="0"/>
                <a:cs typeface="Arial" panose="020B0604020202020204" pitchFamily="34" charset="0"/>
              </a:rPr>
              <a:t> </a:t>
            </a:r>
            <a:r>
              <a:rPr lang="sv-SE" sz="1600" dirty="0" smtClean="0">
                <a:solidFill>
                  <a:schemeClr val="tx1"/>
                </a:solidFill>
                <a:latin typeface="Arial" panose="020B0604020202020204" pitchFamily="34" charset="0"/>
                <a:cs typeface="Arial" panose="020B0604020202020204" pitchFamily="34" charset="0"/>
              </a:rPr>
              <a:t>Projektteam </a:t>
            </a:r>
            <a:r>
              <a:rPr lang="sv-SE" sz="1600" dirty="0">
                <a:solidFill>
                  <a:schemeClr val="tx1"/>
                </a:solidFill>
                <a:latin typeface="Arial" panose="020B0604020202020204" pitchFamily="34" charset="0"/>
                <a:cs typeface="Arial" panose="020B0604020202020204" pitchFamily="34" charset="0"/>
              </a:rPr>
              <a:t>som utvecklar lösningar </a:t>
            </a:r>
            <a:r>
              <a:rPr lang="sv-SE" sz="1600" dirty="0" smtClean="0">
                <a:solidFill>
                  <a:schemeClr val="tx1"/>
                </a:solidFill>
                <a:latin typeface="Arial" panose="020B0604020202020204" pitchFamily="34" charset="0"/>
                <a:cs typeface="Arial" panose="020B0604020202020204" pitchFamily="34" charset="0"/>
              </a:rPr>
              <a:t>till förändringen</a:t>
            </a:r>
            <a:endParaRPr lang="sv-SE" sz="1600" dirty="0">
              <a:solidFill>
                <a:schemeClr val="tx1"/>
              </a:solidFill>
              <a:latin typeface="Arial" panose="020B0604020202020204" pitchFamily="34" charset="0"/>
              <a:cs typeface="Arial" panose="020B0604020202020204" pitchFamily="34" charset="0"/>
            </a:endParaRPr>
          </a:p>
        </p:txBody>
      </p:sp>
      <p:sp>
        <p:nvSpPr>
          <p:cNvPr id="11" name="Rektangel med rundade hörn 10"/>
          <p:cNvSpPr/>
          <p:nvPr/>
        </p:nvSpPr>
        <p:spPr>
          <a:xfrm>
            <a:off x="1407840" y="3869990"/>
            <a:ext cx="3780000" cy="828000"/>
          </a:xfrm>
          <a:prstGeom prst="roundRect">
            <a:avLst/>
          </a:prstGeom>
          <a:solidFill>
            <a:schemeClr val="accent3">
              <a:lumMod val="20000"/>
              <a:lumOff val="8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ctr"/>
            <a:r>
              <a:rPr lang="sv-SE" sz="1600" b="1" dirty="0">
                <a:solidFill>
                  <a:schemeClr val="tx1"/>
                </a:solidFill>
                <a:latin typeface="Arial" panose="020B0604020202020204" pitchFamily="34" charset="0"/>
                <a:cs typeface="Arial" panose="020B0604020202020204" pitchFamily="34" charset="0"/>
              </a:rPr>
              <a:t>Förändringsägare </a:t>
            </a:r>
            <a:endParaRPr lang="sv-SE" b="1" dirty="0">
              <a:solidFill>
                <a:schemeClr val="tx1"/>
              </a:solidFill>
              <a:latin typeface="Arial" panose="020B0604020202020204" pitchFamily="34" charset="0"/>
              <a:cs typeface="Arial" panose="020B0604020202020204" pitchFamily="34" charset="0"/>
            </a:endParaRPr>
          </a:p>
          <a:p>
            <a:pPr algn="ctr"/>
            <a:r>
              <a:rPr lang="sv-SE" sz="1600" dirty="0">
                <a:solidFill>
                  <a:schemeClr val="tx1"/>
                </a:solidFill>
                <a:latin typeface="Arial" panose="020B0604020202020204" pitchFamily="34" charset="0"/>
                <a:cs typeface="Arial" panose="020B0604020202020204" pitchFamily="34" charset="0"/>
              </a:rPr>
              <a:t>Chefer som beslutar om och </a:t>
            </a:r>
            <a:br>
              <a:rPr lang="sv-SE" sz="1600" dirty="0">
                <a:solidFill>
                  <a:schemeClr val="tx1"/>
                </a:solidFill>
                <a:latin typeface="Arial" panose="020B0604020202020204" pitchFamily="34" charset="0"/>
                <a:cs typeface="Arial" panose="020B0604020202020204" pitchFamily="34" charset="0"/>
              </a:rPr>
            </a:br>
            <a:r>
              <a:rPr lang="sv-SE" sz="1600" dirty="0">
                <a:solidFill>
                  <a:schemeClr val="tx1"/>
                </a:solidFill>
                <a:latin typeface="Arial" panose="020B0604020202020204" pitchFamily="34" charset="0"/>
                <a:cs typeface="Arial" panose="020B0604020202020204" pitchFamily="34" charset="0"/>
              </a:rPr>
              <a:t>leder strategiskt till förändringen</a:t>
            </a:r>
          </a:p>
        </p:txBody>
      </p:sp>
      <p:sp>
        <p:nvSpPr>
          <p:cNvPr id="12" name="Rektangel med rundade hörn 11"/>
          <p:cNvSpPr/>
          <p:nvPr/>
        </p:nvSpPr>
        <p:spPr>
          <a:xfrm>
            <a:off x="5295716" y="3869990"/>
            <a:ext cx="3781360" cy="828000"/>
          </a:xfrm>
          <a:prstGeom prst="roundRect">
            <a:avLst/>
          </a:prstGeom>
          <a:solidFill>
            <a:schemeClr val="accent3">
              <a:lumMod val="20000"/>
              <a:lumOff val="8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ctr"/>
            <a:r>
              <a:rPr lang="sv-SE" sz="1600" b="1" dirty="0">
                <a:solidFill>
                  <a:schemeClr val="tx1"/>
                </a:solidFill>
                <a:latin typeface="Arial" panose="020B0604020202020204" pitchFamily="34" charset="0"/>
                <a:cs typeface="Arial" panose="020B0604020202020204" pitchFamily="34" charset="0"/>
              </a:rPr>
              <a:t>Förändringsledare</a:t>
            </a:r>
            <a:r>
              <a:rPr lang="sv-SE" dirty="0">
                <a:solidFill>
                  <a:schemeClr val="tx1"/>
                </a:solidFill>
                <a:latin typeface="Arial" panose="020B0604020202020204" pitchFamily="34" charset="0"/>
                <a:cs typeface="Arial" panose="020B0604020202020204" pitchFamily="34" charset="0"/>
              </a:rPr>
              <a:t/>
            </a:r>
            <a:br>
              <a:rPr lang="sv-SE" dirty="0">
                <a:solidFill>
                  <a:schemeClr val="tx1"/>
                </a:solidFill>
                <a:latin typeface="Arial" panose="020B0604020202020204" pitchFamily="34" charset="0"/>
                <a:cs typeface="Arial" panose="020B0604020202020204" pitchFamily="34" charset="0"/>
              </a:rPr>
            </a:br>
            <a:r>
              <a:rPr lang="sv-SE" sz="1600" dirty="0">
                <a:solidFill>
                  <a:schemeClr val="tx1"/>
                </a:solidFill>
                <a:latin typeface="Arial" panose="020B0604020202020204" pitchFamily="34" charset="0"/>
                <a:cs typeface="Arial" panose="020B0604020202020204" pitchFamily="34" charset="0"/>
              </a:rPr>
              <a:t>Chefer som driver och </a:t>
            </a:r>
            <a:br>
              <a:rPr lang="sv-SE" sz="1600" dirty="0">
                <a:solidFill>
                  <a:schemeClr val="tx1"/>
                </a:solidFill>
                <a:latin typeface="Arial" panose="020B0604020202020204" pitchFamily="34" charset="0"/>
                <a:cs typeface="Arial" panose="020B0604020202020204" pitchFamily="34" charset="0"/>
              </a:rPr>
            </a:br>
            <a:r>
              <a:rPr lang="sv-SE" sz="1600" dirty="0">
                <a:solidFill>
                  <a:schemeClr val="tx1"/>
                </a:solidFill>
                <a:latin typeface="Arial" panose="020B0604020202020204" pitchFamily="34" charset="0"/>
                <a:cs typeface="Arial" panose="020B0604020202020204" pitchFamily="34" charset="0"/>
              </a:rPr>
              <a:t>leder medarbetare i förändringen</a:t>
            </a:r>
          </a:p>
        </p:txBody>
      </p:sp>
      <p:sp>
        <p:nvSpPr>
          <p:cNvPr id="13" name="Rektangel med rundade hörn 12"/>
          <p:cNvSpPr/>
          <p:nvPr/>
        </p:nvSpPr>
        <p:spPr>
          <a:xfrm>
            <a:off x="1406480" y="4811216"/>
            <a:ext cx="7670596" cy="633584"/>
          </a:xfrm>
          <a:prstGeom prst="roundRect">
            <a:avLst/>
          </a:prstGeom>
          <a:solidFill>
            <a:schemeClr val="accent3">
              <a:lumMod val="20000"/>
              <a:lumOff val="8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ctr"/>
            <a:r>
              <a:rPr lang="sv-SE" sz="1600" b="1" dirty="0">
                <a:solidFill>
                  <a:schemeClr val="tx1"/>
                </a:solidFill>
                <a:latin typeface="Arial" panose="020B0604020202020204" pitchFamily="34" charset="0"/>
                <a:cs typeface="Arial" panose="020B0604020202020204" pitchFamily="34" charset="0"/>
              </a:rPr>
              <a:t>Medarbetare </a:t>
            </a:r>
            <a:r>
              <a:rPr lang="sv-SE" sz="1600" dirty="0">
                <a:solidFill>
                  <a:schemeClr val="tx1"/>
                </a:solidFill>
                <a:latin typeface="Arial" panose="020B0604020202020204" pitchFamily="34" charset="0"/>
                <a:cs typeface="Arial" panose="020B0604020202020204" pitchFamily="34" charset="0"/>
              </a:rPr>
              <a:t>som påverkas av och </a:t>
            </a:r>
            <a:r>
              <a:rPr lang="sv-SE" sz="1600" dirty="0" smtClean="0">
                <a:solidFill>
                  <a:schemeClr val="tx1"/>
                </a:solidFill>
                <a:latin typeface="Arial" panose="020B0604020202020204" pitchFamily="34" charset="0"/>
                <a:cs typeface="Arial" panose="020B0604020202020204" pitchFamily="34" charset="0"/>
              </a:rPr>
              <a:t>aktivt deltar i förändringen</a:t>
            </a:r>
            <a:endParaRPr lang="sv-SE" sz="1600" baseline="30000" dirty="0">
              <a:solidFill>
                <a:schemeClr val="tx1"/>
              </a:solidFill>
              <a:latin typeface="Arial" panose="020B0604020202020204" pitchFamily="34" charset="0"/>
              <a:cs typeface="Arial" panose="020B0604020202020204" pitchFamily="34" charset="0"/>
            </a:endParaRPr>
          </a:p>
        </p:txBody>
      </p:sp>
      <p:grpSp>
        <p:nvGrpSpPr>
          <p:cNvPr id="6" name="Grupp 5"/>
          <p:cNvGrpSpPr/>
          <p:nvPr/>
        </p:nvGrpSpPr>
        <p:grpSpPr>
          <a:xfrm>
            <a:off x="9568874" y="1964252"/>
            <a:ext cx="2272144" cy="3510503"/>
            <a:chOff x="9735127" y="1588655"/>
            <a:chExt cx="2318326" cy="3621525"/>
          </a:xfrm>
        </p:grpSpPr>
        <p:sp>
          <p:nvSpPr>
            <p:cNvPr id="5" name="Rundad rektangulär bildtext 4"/>
            <p:cNvSpPr/>
            <p:nvPr/>
          </p:nvSpPr>
          <p:spPr>
            <a:xfrm>
              <a:off x="9735127" y="1588655"/>
              <a:ext cx="2318326" cy="3539353"/>
            </a:xfrm>
            <a:prstGeom prst="wedgeRoundRectCallout">
              <a:avLst>
                <a:gd name="adj1" fmla="val -34450"/>
                <a:gd name="adj2" fmla="val 9498"/>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p:nvSpPr>
          <p:spPr>
            <a:xfrm>
              <a:off x="9855201" y="1781070"/>
              <a:ext cx="2198252" cy="3429110"/>
            </a:xfrm>
            <a:prstGeom prst="rect">
              <a:avLst/>
            </a:prstGeom>
            <a:noFill/>
          </p:spPr>
          <p:txBody>
            <a:bodyPr wrap="square" rtlCol="0">
              <a:spAutoFit/>
            </a:bodyPr>
            <a:lstStyle/>
            <a:p>
              <a:r>
                <a:rPr lang="sv-SE" sz="1400" dirty="0" smtClean="0">
                  <a:latin typeface="+mj-lt"/>
                </a:rPr>
                <a:t>Det </a:t>
              </a:r>
              <a:r>
                <a:rPr lang="sv-SE" sz="1400" dirty="0">
                  <a:latin typeface="+mj-lt"/>
                </a:rPr>
                <a:t>är cheferna i en organisation som leder </a:t>
              </a:r>
              <a:r>
                <a:rPr lang="sv-SE" sz="1400" dirty="0" smtClean="0">
                  <a:latin typeface="+mj-lt"/>
                </a:rPr>
                <a:t>förändringsarbetet – som </a:t>
              </a:r>
              <a:r>
                <a:rPr lang="sv-SE" sz="1400" dirty="0">
                  <a:latin typeface="+mj-lt"/>
                </a:rPr>
                <a:t>är </a:t>
              </a:r>
              <a:r>
                <a:rPr lang="sv-SE" sz="1400" dirty="0" smtClean="0">
                  <a:latin typeface="+mj-lt"/>
                </a:rPr>
                <a:t>förändringsledare och ska ”stå på scenen” för förändringen. </a:t>
              </a:r>
            </a:p>
            <a:p>
              <a:endParaRPr lang="sv-SE" sz="1400" dirty="0">
                <a:latin typeface="+mj-lt"/>
              </a:endParaRPr>
            </a:p>
            <a:p>
              <a:r>
                <a:rPr lang="sv-SE" sz="1400" dirty="0" smtClean="0">
                  <a:latin typeface="+mj-lt"/>
                </a:rPr>
                <a:t>Vid komplexa </a:t>
              </a:r>
              <a:r>
                <a:rPr lang="sv-SE" sz="1400" dirty="0" err="1" smtClean="0">
                  <a:latin typeface="+mj-lt"/>
                </a:rPr>
                <a:t>föränd</a:t>
              </a:r>
              <a:r>
                <a:rPr lang="sv-SE" sz="1400" dirty="0" smtClean="0">
                  <a:latin typeface="+mj-lt"/>
                </a:rPr>
                <a:t>-ringar </a:t>
              </a:r>
              <a:r>
                <a:rPr lang="sv-SE" sz="1400" dirty="0">
                  <a:latin typeface="+mj-lt"/>
                </a:rPr>
                <a:t>kan den </a:t>
              </a:r>
              <a:r>
                <a:rPr lang="sv-SE" sz="1400" dirty="0" smtClean="0">
                  <a:latin typeface="+mj-lt"/>
                </a:rPr>
                <a:t>verksam-hetsansvarige </a:t>
              </a:r>
              <a:r>
                <a:rPr lang="sv-SE" sz="1400" dirty="0">
                  <a:latin typeface="+mj-lt"/>
                </a:rPr>
                <a:t>chefen behöva ett </a:t>
              </a:r>
              <a:r>
                <a:rPr lang="sv-SE" sz="1400" dirty="0" smtClean="0">
                  <a:latin typeface="+mj-lt"/>
                </a:rPr>
                <a:t>förändrings-stöd </a:t>
              </a:r>
              <a:r>
                <a:rPr lang="sv-SE" sz="1400" dirty="0">
                  <a:latin typeface="+mj-lt"/>
                </a:rPr>
                <a:t>för att arbeta på ett strukturerat sätt. </a:t>
              </a:r>
              <a:r>
                <a:rPr lang="sv-SE" sz="1400" dirty="0" smtClean="0">
                  <a:latin typeface="+mj-lt"/>
                </a:rPr>
                <a:t>De agerar ”bakom scenen”.</a:t>
              </a:r>
              <a:endParaRPr lang="sv-SE" sz="1400" dirty="0">
                <a:latin typeface="+mj-lt"/>
              </a:endParaRPr>
            </a:p>
            <a:p>
              <a:endParaRPr lang="sv-SE" sz="1400" dirty="0">
                <a:latin typeface="+mj-lt"/>
              </a:endParaRPr>
            </a:p>
          </p:txBody>
        </p:sp>
      </p:grpSp>
    </p:spTree>
    <p:extLst>
      <p:ext uri="{BB962C8B-B14F-4D97-AF65-F5344CB8AC3E}">
        <p14:creationId xmlns:p14="http://schemas.microsoft.com/office/powerpoint/2010/main" val="3960319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80000" y="720000"/>
            <a:ext cx="10300800" cy="1382400"/>
          </a:xfrm>
        </p:spPr>
        <p:txBody>
          <a:bodyPr anchor="t">
            <a:normAutofit/>
          </a:bodyPr>
          <a:lstStyle/>
          <a:p>
            <a:r>
              <a:rPr lang="sv-SE" altLang="sv-SE" sz="4000" dirty="0" smtClean="0"/>
              <a:t>Förändringsstödets uppdrag</a:t>
            </a:r>
            <a:endParaRPr lang="sv-SE" sz="4000" dirty="0"/>
          </a:p>
        </p:txBody>
      </p:sp>
      <p:grpSp>
        <p:nvGrpSpPr>
          <p:cNvPr id="3" name="Grupp 2"/>
          <p:cNvGrpSpPr/>
          <p:nvPr/>
        </p:nvGrpSpPr>
        <p:grpSpPr>
          <a:xfrm>
            <a:off x="2228770" y="1858892"/>
            <a:ext cx="7655913" cy="3612823"/>
            <a:chOff x="2228770" y="1622589"/>
            <a:chExt cx="7655913" cy="3612823"/>
          </a:xfrm>
        </p:grpSpPr>
        <p:sp>
          <p:nvSpPr>
            <p:cNvPr id="13" name="Ellips 12"/>
            <p:cNvSpPr/>
            <p:nvPr/>
          </p:nvSpPr>
          <p:spPr>
            <a:xfrm>
              <a:off x="4172215" y="3075412"/>
              <a:ext cx="2160000" cy="2160000"/>
            </a:xfrm>
            <a:prstGeom prst="ellipse">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sv-SE" sz="1600" b="1" dirty="0">
                  <a:solidFill>
                    <a:schemeClr val="tx1"/>
                  </a:solidFill>
                  <a:latin typeface="Arial" panose="020B0604020202020204" pitchFamily="34" charset="0"/>
                  <a:cs typeface="Arial" panose="020B0604020202020204" pitchFamily="34" charset="0"/>
                </a:rPr>
                <a:t>Projektet</a:t>
              </a:r>
            </a:p>
          </p:txBody>
        </p:sp>
        <p:sp>
          <p:nvSpPr>
            <p:cNvPr id="14" name="Klippt cirkel 13"/>
            <p:cNvSpPr/>
            <p:nvPr/>
          </p:nvSpPr>
          <p:spPr>
            <a:xfrm rot="8756019">
              <a:off x="4949676" y="1622589"/>
              <a:ext cx="2160000" cy="2160000"/>
            </a:xfrm>
            <a:prstGeom prst="chord">
              <a:avLst>
                <a:gd name="adj1" fmla="val 630798"/>
                <a:gd name="adj2" fmla="val 17441052"/>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sv-SE">
                <a:latin typeface="Arial" panose="020B0604020202020204" pitchFamily="34" charset="0"/>
                <a:cs typeface="Arial" panose="020B0604020202020204" pitchFamily="34" charset="0"/>
              </a:endParaRPr>
            </a:p>
          </p:txBody>
        </p:sp>
        <p:sp>
          <p:nvSpPr>
            <p:cNvPr id="15" name="Klippt cirkel 14"/>
            <p:cNvSpPr/>
            <p:nvPr/>
          </p:nvSpPr>
          <p:spPr>
            <a:xfrm rot="19506576">
              <a:off x="5899278" y="3012405"/>
              <a:ext cx="2160000" cy="2160000"/>
            </a:xfrm>
            <a:prstGeom prst="chord">
              <a:avLst>
                <a:gd name="adj1" fmla="val 3468494"/>
                <a:gd name="adj2" fmla="val 1467142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sv-SE">
                <a:latin typeface="Arial" panose="020B0604020202020204" pitchFamily="34" charset="0"/>
                <a:cs typeface="Arial" panose="020B0604020202020204" pitchFamily="34" charset="0"/>
              </a:endParaRPr>
            </a:p>
          </p:txBody>
        </p:sp>
        <p:sp>
          <p:nvSpPr>
            <p:cNvPr id="16" name="textruta 6"/>
            <p:cNvSpPr txBox="1">
              <a:spLocks noChangeArrowheads="1"/>
            </p:cNvSpPr>
            <p:nvPr/>
          </p:nvSpPr>
          <p:spPr bwMode="auto">
            <a:xfrm>
              <a:off x="8173958" y="2236684"/>
              <a:ext cx="1710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spcAft>
                  <a:spcPct val="0"/>
                </a:spcAft>
                <a:buClrTx/>
                <a:buSzTx/>
                <a:buFontTx/>
                <a:buNone/>
              </a:pPr>
              <a:r>
                <a:rPr lang="sv-SE" altLang="sv-SE" sz="2400" dirty="0">
                  <a:solidFill>
                    <a:schemeClr val="tx1"/>
                  </a:solidFill>
                  <a:latin typeface="Arial" panose="020B0604020202020204" pitchFamily="34" charset="0"/>
                  <a:cs typeface="Arial" panose="020B0604020202020204" pitchFamily="34" charset="0"/>
                </a:rPr>
                <a:t>Linjearbete</a:t>
              </a:r>
            </a:p>
          </p:txBody>
        </p:sp>
        <p:sp>
          <p:nvSpPr>
            <p:cNvPr id="17" name="textruta 12"/>
            <p:cNvSpPr txBox="1">
              <a:spLocks noChangeArrowheads="1"/>
            </p:cNvSpPr>
            <p:nvPr/>
          </p:nvSpPr>
          <p:spPr bwMode="auto">
            <a:xfrm>
              <a:off x="2228770" y="3388945"/>
              <a:ext cx="12458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spcAft>
                  <a:spcPct val="0"/>
                </a:spcAft>
                <a:buClrTx/>
                <a:buSzTx/>
                <a:buFontTx/>
                <a:buNone/>
              </a:pPr>
              <a:r>
                <a:rPr lang="sv-SE" altLang="sv-SE" sz="2400" dirty="0">
                  <a:solidFill>
                    <a:schemeClr val="tx1"/>
                  </a:solidFill>
                  <a:latin typeface="Arial" panose="020B0604020202020204" pitchFamily="34" charset="0"/>
                  <a:cs typeface="Arial" panose="020B0604020202020204" pitchFamily="34" charset="0"/>
                </a:rPr>
                <a:t>Projekt-</a:t>
              </a:r>
              <a:br>
                <a:rPr lang="sv-SE" altLang="sv-SE" sz="2400" dirty="0">
                  <a:solidFill>
                    <a:schemeClr val="tx1"/>
                  </a:solidFill>
                  <a:latin typeface="Arial" panose="020B0604020202020204" pitchFamily="34" charset="0"/>
                  <a:cs typeface="Arial" panose="020B0604020202020204" pitchFamily="34" charset="0"/>
                </a:rPr>
              </a:br>
              <a:r>
                <a:rPr lang="sv-SE" altLang="sv-SE" sz="2400" dirty="0">
                  <a:solidFill>
                    <a:schemeClr val="tx1"/>
                  </a:solidFill>
                  <a:latin typeface="Arial" panose="020B0604020202020204" pitchFamily="34" charset="0"/>
                  <a:cs typeface="Arial" panose="020B0604020202020204" pitchFamily="34" charset="0"/>
                </a:rPr>
                <a:t>arbete</a:t>
              </a:r>
            </a:p>
          </p:txBody>
        </p:sp>
        <p:sp>
          <p:nvSpPr>
            <p:cNvPr id="18" name="Ellips 17"/>
            <p:cNvSpPr/>
            <p:nvPr/>
          </p:nvSpPr>
          <p:spPr>
            <a:xfrm>
              <a:off x="4947805" y="1622848"/>
              <a:ext cx="2160000" cy="2160000"/>
            </a:xfrm>
            <a:prstGeom prst="ellipse">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sv-SE" sz="1600" b="1" dirty="0">
                  <a:solidFill>
                    <a:schemeClr val="tx1"/>
                  </a:solidFill>
                  <a:latin typeface="Arial" panose="020B0604020202020204" pitchFamily="34" charset="0"/>
                  <a:cs typeface="Arial" panose="020B0604020202020204" pitchFamily="34" charset="0"/>
                </a:rPr>
                <a:t>Chefen</a:t>
              </a:r>
              <a:r>
                <a:rPr lang="sv-SE" sz="1600" dirty="0">
                  <a:solidFill>
                    <a:schemeClr val="tx1"/>
                  </a:solidFill>
                  <a:latin typeface="Arial" panose="020B0604020202020204" pitchFamily="34" charset="0"/>
                  <a:cs typeface="Arial" panose="020B0604020202020204" pitchFamily="34" charset="0"/>
                </a:rPr>
                <a:t/>
              </a:r>
              <a:br>
                <a:rPr lang="sv-SE" sz="1600" dirty="0">
                  <a:solidFill>
                    <a:schemeClr val="tx1"/>
                  </a:solidFill>
                  <a:latin typeface="Arial" panose="020B0604020202020204" pitchFamily="34" charset="0"/>
                  <a:cs typeface="Arial" panose="020B0604020202020204" pitchFamily="34" charset="0"/>
                </a:rPr>
              </a:br>
              <a:r>
                <a:rPr lang="sv-SE" sz="1400" dirty="0" smtClean="0">
                  <a:solidFill>
                    <a:schemeClr val="tx1"/>
                  </a:solidFill>
                  <a:latin typeface="Arial" panose="020B0604020202020204" pitchFamily="34" charset="0"/>
                  <a:cs typeface="Arial" panose="020B0604020202020204" pitchFamily="34" charset="0"/>
                </a:rPr>
                <a:t>(Nyttorealiserings-ansvarig)</a:t>
              </a:r>
              <a:endParaRPr lang="sv-SE" sz="1400" dirty="0">
                <a:solidFill>
                  <a:schemeClr val="tx1"/>
                </a:solidFill>
                <a:latin typeface="Arial" panose="020B0604020202020204" pitchFamily="34" charset="0"/>
                <a:cs typeface="Arial" panose="020B0604020202020204" pitchFamily="34" charset="0"/>
              </a:endParaRPr>
            </a:p>
          </p:txBody>
        </p:sp>
        <p:cxnSp>
          <p:nvCxnSpPr>
            <p:cNvPr id="19" name="Rak 5"/>
            <p:cNvCxnSpPr/>
            <p:nvPr/>
          </p:nvCxnSpPr>
          <p:spPr>
            <a:xfrm>
              <a:off x="3881535" y="2483379"/>
              <a:ext cx="4938089" cy="245488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Klippt cirkel 20"/>
            <p:cNvSpPr/>
            <p:nvPr/>
          </p:nvSpPr>
          <p:spPr>
            <a:xfrm rot="8756019">
              <a:off x="5916123" y="3037289"/>
              <a:ext cx="2160000" cy="2160000"/>
            </a:xfrm>
            <a:prstGeom prst="chord">
              <a:avLst>
                <a:gd name="adj1" fmla="val 3880044"/>
                <a:gd name="adj2" fmla="val 141883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Arial" panose="020B0604020202020204" pitchFamily="34" charset="0"/>
                <a:cs typeface="Arial" panose="020B0604020202020204" pitchFamily="34" charset="0"/>
              </a:endParaRPr>
            </a:p>
          </p:txBody>
        </p:sp>
        <p:sp>
          <p:nvSpPr>
            <p:cNvPr id="20" name="Rektangel 19"/>
            <p:cNvSpPr>
              <a:spLocks noChangeArrowheads="1"/>
            </p:cNvSpPr>
            <p:nvPr/>
          </p:nvSpPr>
          <p:spPr bwMode="auto">
            <a:xfrm>
              <a:off x="6374380" y="3859696"/>
              <a:ext cx="1449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spcAft>
                  <a:spcPct val="0"/>
                </a:spcAft>
                <a:buClrTx/>
                <a:buSzTx/>
                <a:buFontTx/>
                <a:buNone/>
              </a:pPr>
              <a:r>
                <a:rPr lang="sv-SE" altLang="sv-SE" sz="1600" b="1" dirty="0">
                  <a:solidFill>
                    <a:schemeClr val="tx1"/>
                  </a:solidFill>
                  <a:latin typeface="Arial" panose="020B0604020202020204" pitchFamily="34" charset="0"/>
                  <a:cs typeface="Arial" panose="020B0604020202020204" pitchFamily="34" charset="0"/>
                </a:rPr>
                <a:t>Förändrings-</a:t>
              </a:r>
            </a:p>
            <a:p>
              <a:pPr algn="ctr" eaLnBrk="1" hangingPunct="1">
                <a:spcBef>
                  <a:spcPct val="0"/>
                </a:spcBef>
                <a:spcAft>
                  <a:spcPct val="0"/>
                </a:spcAft>
                <a:buClrTx/>
                <a:buSzTx/>
                <a:buFontTx/>
                <a:buNone/>
              </a:pPr>
              <a:r>
                <a:rPr lang="sv-SE" altLang="sv-SE" sz="1600" b="1" dirty="0" smtClean="0">
                  <a:solidFill>
                    <a:schemeClr val="tx1"/>
                  </a:solidFill>
                  <a:latin typeface="Arial" panose="020B0604020202020204" pitchFamily="34" charset="0"/>
                  <a:cs typeface="Arial" panose="020B0604020202020204" pitchFamily="34" charset="0"/>
                </a:rPr>
                <a:t>stödet</a:t>
              </a:r>
              <a:endParaRPr lang="sv-SE" altLang="sv-SE" sz="16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4795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441" y="666168"/>
            <a:ext cx="9006001" cy="5537130"/>
          </a:xfrm>
          <a:prstGeom prst="rect">
            <a:avLst/>
          </a:prstGeom>
        </p:spPr>
      </p:pic>
      <p:sp>
        <p:nvSpPr>
          <p:cNvPr id="12" name="Rubrik 1"/>
          <p:cNvSpPr txBox="1">
            <a:spLocks/>
          </p:cNvSpPr>
          <p:nvPr/>
        </p:nvSpPr>
        <p:spPr>
          <a:xfrm>
            <a:off x="1080000" y="360000"/>
            <a:ext cx="10300800" cy="735624"/>
          </a:xfrm>
          <a:prstGeom prst="rect">
            <a:avLst/>
          </a:prstGeom>
        </p:spPr>
        <p:txBody>
          <a:bodyPr>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r>
              <a:rPr lang="sv-SE" sz="3600" dirty="0" smtClean="0"/>
              <a:t>Modell för individens förändringsresa</a:t>
            </a:r>
            <a:endParaRPr lang="sv-SE" sz="3600" dirty="0"/>
          </a:p>
        </p:txBody>
      </p:sp>
      <p:sp>
        <p:nvSpPr>
          <p:cNvPr id="15" name="Rubrik 1"/>
          <p:cNvSpPr txBox="1">
            <a:spLocks/>
          </p:cNvSpPr>
          <p:nvPr/>
        </p:nvSpPr>
        <p:spPr>
          <a:xfrm>
            <a:off x="1498520" y="5905315"/>
            <a:ext cx="2823991" cy="507930"/>
          </a:xfrm>
          <a:prstGeom prst="rect">
            <a:avLst/>
          </a:prstGeom>
        </p:spPr>
        <p:txBody>
          <a:bodyPr>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algn="ctr"/>
            <a:r>
              <a:rPr lang="sv-SE" sz="1800" dirty="0" smtClean="0"/>
              <a:t>Förstå och bearbeta</a:t>
            </a:r>
            <a:endParaRPr lang="sv-SE" sz="1800" dirty="0"/>
          </a:p>
        </p:txBody>
      </p:sp>
      <p:sp>
        <p:nvSpPr>
          <p:cNvPr id="17" name="Rubrik 1"/>
          <p:cNvSpPr txBox="1">
            <a:spLocks/>
          </p:cNvSpPr>
          <p:nvPr/>
        </p:nvSpPr>
        <p:spPr>
          <a:xfrm>
            <a:off x="4828269" y="5905315"/>
            <a:ext cx="2823991" cy="507930"/>
          </a:xfrm>
          <a:prstGeom prst="rect">
            <a:avLst/>
          </a:prstGeom>
        </p:spPr>
        <p:txBody>
          <a:bodyPr>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algn="ctr"/>
            <a:r>
              <a:rPr lang="sv-SE" sz="1800" dirty="0" smtClean="0"/>
              <a:t>Lära och träna</a:t>
            </a:r>
            <a:endParaRPr lang="sv-SE" sz="1800" dirty="0"/>
          </a:p>
        </p:txBody>
      </p:sp>
      <p:sp>
        <p:nvSpPr>
          <p:cNvPr id="18" name="Rubrik 1"/>
          <p:cNvSpPr txBox="1">
            <a:spLocks/>
          </p:cNvSpPr>
          <p:nvPr/>
        </p:nvSpPr>
        <p:spPr>
          <a:xfrm>
            <a:off x="8158018" y="5905315"/>
            <a:ext cx="2823991" cy="507930"/>
          </a:xfrm>
          <a:prstGeom prst="rect">
            <a:avLst/>
          </a:prstGeom>
        </p:spPr>
        <p:txBody>
          <a:bodyPr>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algn="ctr"/>
            <a:r>
              <a:rPr lang="sv-SE" sz="1800" dirty="0" smtClean="0"/>
              <a:t>Göra och förbättra</a:t>
            </a:r>
            <a:endParaRPr lang="sv-SE" sz="1800" dirty="0"/>
          </a:p>
        </p:txBody>
      </p:sp>
    </p:spTree>
    <p:extLst>
      <p:ext uri="{BB962C8B-B14F-4D97-AF65-F5344CB8AC3E}">
        <p14:creationId xmlns:p14="http://schemas.microsoft.com/office/powerpoint/2010/main" val="311354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720000"/>
            <a:ext cx="10300800" cy="1396800"/>
          </a:xfrm>
        </p:spPr>
        <p:txBody>
          <a:bodyPr anchor="t">
            <a:noAutofit/>
          </a:bodyPr>
          <a:lstStyle/>
          <a:p>
            <a:r>
              <a:rPr lang="sv-SE" sz="4000" dirty="0" smtClean="0"/>
              <a:t>Varför en modell?</a:t>
            </a:r>
            <a:endParaRPr lang="sv-SE" sz="4000" dirty="0"/>
          </a:p>
        </p:txBody>
      </p:sp>
      <p:sp>
        <p:nvSpPr>
          <p:cNvPr id="3" name="Underrubrik 2"/>
          <p:cNvSpPr>
            <a:spLocks noGrp="1"/>
          </p:cNvSpPr>
          <p:nvPr>
            <p:ph idx="1"/>
          </p:nvPr>
        </p:nvSpPr>
        <p:spPr>
          <a:xfrm>
            <a:off x="1080000" y="1821951"/>
            <a:ext cx="10300800" cy="2824880"/>
          </a:xfrm>
        </p:spPr>
        <p:txBody>
          <a:bodyPr>
            <a:noAutofit/>
          </a:bodyPr>
          <a:lstStyle/>
          <a:p>
            <a:pPr>
              <a:spcBef>
                <a:spcPts val="1200"/>
              </a:spcBef>
            </a:pPr>
            <a:r>
              <a:rPr lang="sv-SE" dirty="0" smtClean="0"/>
              <a:t>Syftet </a:t>
            </a:r>
            <a:r>
              <a:rPr lang="sv-SE" dirty="0"/>
              <a:t>med modellen är att skapa en ökad förståelse och insikt om hur vi människor behöver processa en förändring för att den ska hända på riktigt. Vi behöver bearbeta förändringen i olika steg och ta dessa steg i rätt ordning. </a:t>
            </a:r>
            <a:r>
              <a:rPr lang="sv-SE" dirty="0" smtClean="0"/>
              <a:t>Exempelvis är det viktigt att vi får information om varför en förändring behöver hända och ofta även föra dialog om den </a:t>
            </a:r>
            <a:r>
              <a:rPr lang="sv-SE" i="1" dirty="0" smtClean="0"/>
              <a:t>innan </a:t>
            </a:r>
            <a:r>
              <a:rPr lang="sv-SE" dirty="0" smtClean="0"/>
              <a:t>vi är beredda att ta till oss ny kunskap. </a:t>
            </a:r>
          </a:p>
          <a:p>
            <a:pPr>
              <a:spcBef>
                <a:spcPts val="1200"/>
              </a:spcBef>
            </a:pPr>
            <a:r>
              <a:rPr lang="sv-SE" dirty="0" smtClean="0"/>
              <a:t>Vilka stegen </a:t>
            </a:r>
            <a:r>
              <a:rPr lang="sv-SE" dirty="0"/>
              <a:t>är och i vilken ordning de bör tas framgår av </a:t>
            </a:r>
            <a:r>
              <a:rPr lang="sv-SE" dirty="0" smtClean="0"/>
              <a:t>beskrivningen av modellen</a:t>
            </a:r>
            <a:r>
              <a:rPr lang="sv-SE" dirty="0"/>
              <a:t>. </a:t>
            </a:r>
          </a:p>
          <a:p>
            <a:pPr>
              <a:spcBef>
                <a:spcPts val="900"/>
              </a:spcBef>
            </a:pPr>
            <a:endParaRPr lang="sv-SE" sz="1400" dirty="0">
              <a:latin typeface="Raleway" panose="020B0003030101060003" pitchFamily="34" charset="0"/>
            </a:endParaRPr>
          </a:p>
        </p:txBody>
      </p:sp>
    </p:spTree>
    <p:extLst>
      <p:ext uri="{BB962C8B-B14F-4D97-AF65-F5344CB8AC3E}">
        <p14:creationId xmlns:p14="http://schemas.microsoft.com/office/powerpoint/2010/main" val="384671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080000" y="720000"/>
            <a:ext cx="10300800" cy="860400"/>
          </a:xfrm>
        </p:spPr>
        <p:txBody>
          <a:bodyPr>
            <a:normAutofit fontScale="90000"/>
          </a:bodyPr>
          <a:lstStyle/>
          <a:p>
            <a:r>
              <a:rPr lang="sv-SE" sz="2200" dirty="0" smtClean="0"/>
              <a:t>Modell för individens förändringsresa</a:t>
            </a:r>
            <a:r>
              <a:rPr lang="sv-SE" dirty="0" smtClean="0"/>
              <a:t/>
            </a:r>
            <a:br>
              <a:rPr lang="sv-SE" dirty="0" smtClean="0"/>
            </a:br>
            <a:r>
              <a:rPr lang="sv-SE" sz="4400" dirty="0" smtClean="0"/>
              <a:t>Fas 1: Förstå och bearbeta</a:t>
            </a:r>
            <a:endParaRPr lang="sv-SE" sz="4400" dirty="0"/>
          </a:p>
        </p:txBody>
      </p:sp>
      <p:pic>
        <p:nvPicPr>
          <p:cNvPr id="7" name="Platshållare för innehåll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18391"/>
          <a:stretch/>
        </p:blipFill>
        <p:spPr>
          <a:xfrm>
            <a:off x="6493915" y="673873"/>
            <a:ext cx="6009973" cy="4904679"/>
          </a:xfrm>
        </p:spPr>
      </p:pic>
      <p:sp>
        <p:nvSpPr>
          <p:cNvPr id="8" name="Platshållare för innehåll 7"/>
          <p:cNvSpPr>
            <a:spLocks noGrp="1"/>
          </p:cNvSpPr>
          <p:nvPr>
            <p:ph sz="half" idx="2"/>
          </p:nvPr>
        </p:nvSpPr>
        <p:spPr>
          <a:xfrm>
            <a:off x="1080000" y="1743271"/>
            <a:ext cx="5614168" cy="3672409"/>
          </a:xfrm>
        </p:spPr>
        <p:txBody>
          <a:bodyPr>
            <a:normAutofit fontScale="85000" lnSpcReduction="20000"/>
          </a:bodyPr>
          <a:lstStyle/>
          <a:p>
            <a:pPr>
              <a:spcAft>
                <a:spcPts val="600"/>
              </a:spcAft>
            </a:pPr>
            <a:r>
              <a:rPr lang="sv-SE" sz="2000" dirty="0"/>
              <a:t>För att gå från ett nuläge till ett önskat nytt läge behöver vi  processa förändringen genom några steg. Det första steget  handlar om att förstå varför förändringen är nödvändig och vad den innebär för verksamheten i stort och för mig som individ.</a:t>
            </a:r>
          </a:p>
          <a:p>
            <a:pPr>
              <a:spcBef>
                <a:spcPts val="1200"/>
              </a:spcBef>
              <a:spcAft>
                <a:spcPts val="600"/>
              </a:spcAft>
            </a:pPr>
            <a:r>
              <a:rPr lang="sv-SE" sz="2000" dirty="0" smtClean="0"/>
              <a:t>Mål: uppnå acceptans för förändringen </a:t>
            </a:r>
          </a:p>
          <a:p>
            <a:pPr>
              <a:spcBef>
                <a:spcPts val="1200"/>
              </a:spcBef>
              <a:spcAft>
                <a:spcPts val="600"/>
              </a:spcAft>
            </a:pPr>
            <a:r>
              <a:rPr lang="sv-SE" sz="2000" dirty="0" smtClean="0"/>
              <a:t>Frågor att besvara och bearbeta är bland andra:</a:t>
            </a:r>
          </a:p>
          <a:p>
            <a:pPr marL="457200" indent="-457200">
              <a:spcAft>
                <a:spcPts val="600"/>
              </a:spcAft>
              <a:buFont typeface="Arial" panose="020B0604020202020204" pitchFamily="34" charset="0"/>
              <a:buChar char="•"/>
            </a:pPr>
            <a:r>
              <a:rPr lang="sv-SE" sz="2000" dirty="0" smtClean="0"/>
              <a:t>Vad innebär förändringen?</a:t>
            </a:r>
          </a:p>
          <a:p>
            <a:pPr marL="457200" indent="-457200">
              <a:spcAft>
                <a:spcPts val="600"/>
              </a:spcAft>
              <a:buFont typeface="Arial" panose="020B0604020202020204" pitchFamily="34" charset="0"/>
              <a:buChar char="•"/>
            </a:pPr>
            <a:r>
              <a:rPr lang="sv-SE" sz="2000" dirty="0" smtClean="0"/>
              <a:t>Varför är förändringen nödvändig och vad händer om vi inte gör den?</a:t>
            </a:r>
          </a:p>
          <a:p>
            <a:pPr marL="457200" indent="-457200">
              <a:spcAft>
                <a:spcPts val="600"/>
              </a:spcAft>
              <a:buFont typeface="Arial" panose="020B0604020202020204" pitchFamily="34" charset="0"/>
              <a:buChar char="•"/>
            </a:pPr>
            <a:r>
              <a:rPr lang="sv-SE" sz="2000" dirty="0" smtClean="0"/>
              <a:t>Vad betyder förändringen för mig (den enskilda individen)?</a:t>
            </a:r>
            <a:endParaRPr lang="sv-SE" sz="2000" dirty="0"/>
          </a:p>
        </p:txBody>
      </p:sp>
    </p:spTree>
    <p:extLst>
      <p:ext uri="{BB962C8B-B14F-4D97-AF65-F5344CB8AC3E}">
        <p14:creationId xmlns:p14="http://schemas.microsoft.com/office/powerpoint/2010/main" val="1237383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080000" y="720000"/>
            <a:ext cx="10300800" cy="860400"/>
          </a:xfrm>
        </p:spPr>
        <p:txBody>
          <a:bodyPr>
            <a:normAutofit fontScale="90000"/>
          </a:bodyPr>
          <a:lstStyle/>
          <a:p>
            <a:r>
              <a:rPr lang="sv-SE" sz="2200" dirty="0"/>
              <a:t>Modell för individens förändringsresa</a:t>
            </a:r>
            <a:r>
              <a:rPr lang="sv-SE" dirty="0" smtClean="0"/>
              <a:t/>
            </a:r>
            <a:br>
              <a:rPr lang="sv-SE" dirty="0" smtClean="0"/>
            </a:br>
            <a:r>
              <a:rPr lang="sv-SE" sz="4400" dirty="0" smtClean="0"/>
              <a:t>Fas 2: Lära och träna</a:t>
            </a:r>
            <a:endParaRPr lang="sv-SE" sz="4400" dirty="0"/>
          </a:p>
        </p:txBody>
      </p:sp>
      <p:sp>
        <p:nvSpPr>
          <p:cNvPr id="8" name="Platshållare för innehåll 7"/>
          <p:cNvSpPr>
            <a:spLocks noGrp="1"/>
          </p:cNvSpPr>
          <p:nvPr>
            <p:ph sz="half" idx="2"/>
          </p:nvPr>
        </p:nvSpPr>
        <p:spPr>
          <a:xfrm>
            <a:off x="1080000" y="1858966"/>
            <a:ext cx="6229311" cy="3672409"/>
          </a:xfrm>
        </p:spPr>
        <p:txBody>
          <a:bodyPr>
            <a:noAutofit/>
          </a:bodyPr>
          <a:lstStyle/>
          <a:p>
            <a:pPr>
              <a:spcAft>
                <a:spcPts val="600"/>
              </a:spcAft>
            </a:pPr>
            <a:r>
              <a:rPr lang="sv-SE" sz="1600" dirty="0"/>
              <a:t>För att förändringen ska lyckas behöver vi ofta tillföra  ny kunskap och träna på det nya arbetssättet. Då är det viktigt att identifiera vad du behöver göra annorlunda och  sen skapa förutsättningar för  att bygga upp den nya förmågan. Exempelvis skapa tid för utbildning och träning eller att få ett coachande stöd.</a:t>
            </a:r>
            <a:endParaRPr lang="sv-SE" sz="1600" dirty="0" smtClean="0"/>
          </a:p>
          <a:p>
            <a:pPr>
              <a:spcBef>
                <a:spcPts val="1200"/>
              </a:spcBef>
              <a:spcAft>
                <a:spcPts val="600"/>
              </a:spcAft>
            </a:pPr>
            <a:r>
              <a:rPr lang="sv-SE" sz="1600" dirty="0" smtClean="0"/>
              <a:t>Mål</a:t>
            </a:r>
            <a:r>
              <a:rPr lang="sv-SE" sz="1600" dirty="0"/>
              <a:t>: </a:t>
            </a:r>
            <a:r>
              <a:rPr lang="sv-SE" sz="1600" dirty="0" smtClean="0"/>
              <a:t>utveckla förmåga att hantera det nya </a:t>
            </a:r>
            <a:endParaRPr lang="sv-SE" sz="1600" dirty="0"/>
          </a:p>
          <a:p>
            <a:pPr>
              <a:spcBef>
                <a:spcPts val="1200"/>
              </a:spcBef>
              <a:spcAft>
                <a:spcPts val="600"/>
              </a:spcAft>
            </a:pPr>
            <a:r>
              <a:rPr lang="sv-SE" sz="1600" dirty="0"/>
              <a:t>Frågor att besvara och </a:t>
            </a:r>
            <a:r>
              <a:rPr lang="sv-SE" sz="1600" dirty="0" smtClean="0"/>
              <a:t>bearbeta är bland andra:</a:t>
            </a:r>
          </a:p>
          <a:p>
            <a:pPr marL="457200" indent="-457200">
              <a:spcAft>
                <a:spcPts val="600"/>
              </a:spcAft>
              <a:buFont typeface="Arial" panose="020B0604020202020204" pitchFamily="34" charset="0"/>
              <a:buChar char="•"/>
            </a:pPr>
            <a:r>
              <a:rPr lang="sv-SE" sz="1600" dirty="0" smtClean="0"/>
              <a:t>Vilken kunskap behöver jag?</a:t>
            </a:r>
          </a:p>
          <a:p>
            <a:pPr marL="457200" indent="-457200">
              <a:spcAft>
                <a:spcPts val="600"/>
              </a:spcAft>
              <a:buFont typeface="Arial" panose="020B0604020202020204" pitchFamily="34" charset="0"/>
              <a:buChar char="•"/>
            </a:pPr>
            <a:r>
              <a:rPr lang="sv-SE" sz="1600" dirty="0" smtClean="0"/>
              <a:t>Vad behöver jag träna på?</a:t>
            </a:r>
          </a:p>
          <a:p>
            <a:pPr marL="457200" indent="-457200">
              <a:spcAft>
                <a:spcPts val="600"/>
              </a:spcAft>
              <a:buFont typeface="Arial" panose="020B0604020202020204" pitchFamily="34" charset="0"/>
              <a:buChar char="•"/>
            </a:pPr>
            <a:r>
              <a:rPr lang="sv-SE" sz="1600" dirty="0" smtClean="0"/>
              <a:t>Hur skapar jag tid och förutsättningar att ta till mig det nya?</a:t>
            </a:r>
            <a:endParaRPr lang="sv-SE" sz="1600" dirty="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b="10220"/>
          <a:stretch/>
        </p:blipFill>
        <p:spPr>
          <a:xfrm>
            <a:off x="6535021" y="884205"/>
            <a:ext cx="5268782" cy="4730268"/>
          </a:xfrm>
          <a:prstGeom prst="rect">
            <a:avLst/>
          </a:prstGeom>
        </p:spPr>
      </p:pic>
    </p:spTree>
    <p:extLst>
      <p:ext uri="{BB962C8B-B14F-4D97-AF65-F5344CB8AC3E}">
        <p14:creationId xmlns:p14="http://schemas.microsoft.com/office/powerpoint/2010/main" val="105102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080000" y="720000"/>
            <a:ext cx="10300800" cy="860400"/>
          </a:xfrm>
        </p:spPr>
        <p:txBody>
          <a:bodyPr>
            <a:normAutofit fontScale="90000"/>
          </a:bodyPr>
          <a:lstStyle/>
          <a:p>
            <a:r>
              <a:rPr lang="sv-SE" sz="2200" dirty="0"/>
              <a:t>Modell för individens förändringsresa</a:t>
            </a:r>
            <a:r>
              <a:rPr lang="sv-SE" dirty="0" smtClean="0"/>
              <a:t/>
            </a:r>
            <a:br>
              <a:rPr lang="sv-SE" dirty="0" smtClean="0"/>
            </a:br>
            <a:r>
              <a:rPr lang="sv-SE" sz="4400" dirty="0" smtClean="0"/>
              <a:t>Fas 3: Göra och förbättra</a:t>
            </a:r>
            <a:endParaRPr lang="sv-SE" sz="4400" dirty="0"/>
          </a:p>
        </p:txBody>
      </p:sp>
      <p:sp>
        <p:nvSpPr>
          <p:cNvPr id="8" name="Platshållare för innehåll 7"/>
          <p:cNvSpPr>
            <a:spLocks noGrp="1"/>
          </p:cNvSpPr>
          <p:nvPr>
            <p:ph sz="half" idx="2"/>
          </p:nvPr>
        </p:nvSpPr>
        <p:spPr>
          <a:xfrm>
            <a:off x="1080000" y="1839916"/>
            <a:ext cx="5946677" cy="3672409"/>
          </a:xfrm>
        </p:spPr>
        <p:txBody>
          <a:bodyPr>
            <a:normAutofit fontScale="92500" lnSpcReduction="20000"/>
          </a:bodyPr>
          <a:lstStyle/>
          <a:p>
            <a:pPr>
              <a:spcAft>
                <a:spcPts val="600"/>
              </a:spcAft>
            </a:pPr>
            <a:r>
              <a:rPr lang="sv-SE" sz="2000" dirty="0"/>
              <a:t>För att vi ska uppnå den förväntade nyttan med  förändringen behöver alla berörda gå från ord till  handling. Då är det viktigt  att hjälpa varandra och  fortsätta efterfråga det nya.  Vi behöver också följa upp för att se om vi är på rätt väg eller om vi behöver skruva i något för att undanröja eventuella hinder.</a:t>
            </a:r>
          </a:p>
          <a:p>
            <a:pPr>
              <a:spcBef>
                <a:spcPts val="1200"/>
              </a:spcBef>
              <a:spcAft>
                <a:spcPts val="600"/>
              </a:spcAft>
            </a:pPr>
            <a:r>
              <a:rPr lang="sv-SE" sz="2000" dirty="0" smtClean="0"/>
              <a:t>Mål</a:t>
            </a:r>
            <a:r>
              <a:rPr lang="sv-SE" sz="2000" dirty="0"/>
              <a:t>: </a:t>
            </a:r>
            <a:r>
              <a:rPr lang="sv-SE" sz="2000" dirty="0" smtClean="0"/>
              <a:t>uppnå bestående nytta med förändringen </a:t>
            </a:r>
            <a:endParaRPr lang="sv-SE" sz="2000" dirty="0"/>
          </a:p>
          <a:p>
            <a:pPr>
              <a:spcBef>
                <a:spcPts val="1200"/>
              </a:spcBef>
              <a:spcAft>
                <a:spcPts val="600"/>
              </a:spcAft>
            </a:pPr>
            <a:r>
              <a:rPr lang="sv-SE" sz="2000" dirty="0"/>
              <a:t>Frågor att </a:t>
            </a:r>
            <a:r>
              <a:rPr lang="sv-SE" sz="2000" dirty="0" smtClean="0"/>
              <a:t>bearbeta är bland andra:</a:t>
            </a:r>
          </a:p>
          <a:p>
            <a:pPr marL="457200" indent="-457200">
              <a:spcAft>
                <a:spcPts val="600"/>
              </a:spcAft>
              <a:buFont typeface="Arial" panose="020B0604020202020204" pitchFamily="34" charset="0"/>
              <a:buChar char="•"/>
            </a:pPr>
            <a:r>
              <a:rPr lang="sv-SE" sz="2000" dirty="0" smtClean="0"/>
              <a:t>Hur behåller och förstärker vi det nya?</a:t>
            </a:r>
          </a:p>
          <a:p>
            <a:pPr marL="457200" indent="-457200">
              <a:spcAft>
                <a:spcPts val="600"/>
              </a:spcAft>
              <a:buFont typeface="Arial" panose="020B0604020202020204" pitchFamily="34" charset="0"/>
              <a:buChar char="•"/>
            </a:pPr>
            <a:r>
              <a:rPr lang="sv-SE" sz="2000" dirty="0" smtClean="0"/>
              <a:t>När firar vi våra framsteg?</a:t>
            </a:r>
          </a:p>
          <a:p>
            <a:pPr marL="457200" indent="-457200">
              <a:spcAft>
                <a:spcPts val="600"/>
              </a:spcAft>
              <a:buFont typeface="Arial" panose="020B0604020202020204" pitchFamily="34" charset="0"/>
              <a:buChar char="•"/>
            </a:pPr>
            <a:r>
              <a:rPr lang="sv-SE" sz="2000" dirty="0" smtClean="0"/>
              <a:t>Vad betyder det här för mig?</a:t>
            </a:r>
            <a:endParaRPr lang="sv-SE" sz="2000" dirty="0"/>
          </a:p>
        </p:txBody>
      </p:sp>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l="21173" r="20057" b="23771"/>
          <a:stretch/>
        </p:blipFill>
        <p:spPr>
          <a:xfrm>
            <a:off x="7143750" y="158141"/>
            <a:ext cx="4191000" cy="5433034"/>
          </a:xfrm>
          <a:prstGeom prst="rect">
            <a:avLst/>
          </a:prstGeom>
        </p:spPr>
      </p:pic>
    </p:spTree>
    <p:extLst>
      <p:ext uri="{BB962C8B-B14F-4D97-AF65-F5344CB8AC3E}">
        <p14:creationId xmlns:p14="http://schemas.microsoft.com/office/powerpoint/2010/main" val="297314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pil 4"/>
          <p:cNvCxnSpPr>
            <a:cxnSpLocks/>
          </p:cNvCxnSpPr>
          <p:nvPr/>
        </p:nvCxnSpPr>
        <p:spPr bwMode="auto">
          <a:xfrm flipV="1">
            <a:off x="1400910" y="2019892"/>
            <a:ext cx="7010218" cy="8386"/>
          </a:xfrm>
          <a:prstGeom prst="straightConnector1">
            <a:avLst/>
          </a:prstGeom>
          <a:ln>
            <a:headEnd type="oval" w="med" len="med"/>
            <a:tailEnd type="triangle" w="med" len="med"/>
          </a:ln>
        </p:spPr>
        <p:style>
          <a:lnRef idx="2">
            <a:schemeClr val="dk1"/>
          </a:lnRef>
          <a:fillRef idx="0">
            <a:schemeClr val="dk1"/>
          </a:fillRef>
          <a:effectRef idx="1">
            <a:schemeClr val="dk1"/>
          </a:effectRef>
          <a:fontRef idx="minor">
            <a:schemeClr val="tx1"/>
          </a:fontRef>
        </p:style>
      </p:cxnSp>
      <p:sp>
        <p:nvSpPr>
          <p:cNvPr id="11" name="Rektangel med rundade hörn 10"/>
          <p:cNvSpPr/>
          <p:nvPr/>
        </p:nvSpPr>
        <p:spPr bwMode="auto">
          <a:xfrm>
            <a:off x="1519255" y="1918338"/>
            <a:ext cx="1891341" cy="251999"/>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defRPr/>
            </a:pPr>
            <a:r>
              <a:rPr lang="sv-SE" sz="1300" b="1" dirty="0" smtClean="0">
                <a:latin typeface="+mj-lt"/>
              </a:rPr>
              <a:t>Förstå och bearbeta</a:t>
            </a:r>
            <a:endParaRPr lang="sv-SE" sz="1300" b="1" dirty="0">
              <a:latin typeface="+mj-lt"/>
            </a:endParaRPr>
          </a:p>
        </p:txBody>
      </p:sp>
      <p:sp>
        <p:nvSpPr>
          <p:cNvPr id="13" name="Rektangel med rundade hörn 12"/>
          <p:cNvSpPr/>
          <p:nvPr/>
        </p:nvSpPr>
        <p:spPr bwMode="auto">
          <a:xfrm>
            <a:off x="3798952" y="1901999"/>
            <a:ext cx="2116477" cy="262316"/>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defRPr/>
            </a:pPr>
            <a:r>
              <a:rPr lang="sv-SE" sz="1300" b="1" dirty="0" smtClean="0">
                <a:solidFill>
                  <a:srgbClr val="000000"/>
                </a:solidFill>
                <a:latin typeface="+mj-lt"/>
              </a:rPr>
              <a:t>Lära och träna</a:t>
            </a:r>
            <a:endParaRPr lang="sv-SE" sz="1300" b="1" dirty="0">
              <a:solidFill>
                <a:srgbClr val="000000"/>
              </a:solidFill>
              <a:latin typeface="+mj-lt"/>
            </a:endParaRPr>
          </a:p>
        </p:txBody>
      </p:sp>
      <p:sp>
        <p:nvSpPr>
          <p:cNvPr id="15" name="Rektangel med rundade hörn 14"/>
          <p:cNvSpPr/>
          <p:nvPr/>
        </p:nvSpPr>
        <p:spPr bwMode="auto">
          <a:xfrm>
            <a:off x="6295327" y="1899614"/>
            <a:ext cx="1945431" cy="289355"/>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36000" rIns="36000" anchor="ctr"/>
          <a:lstStyle/>
          <a:p>
            <a:pPr algn="ctr" fontAlgn="base">
              <a:spcBef>
                <a:spcPct val="0"/>
              </a:spcBef>
              <a:spcAft>
                <a:spcPct val="0"/>
              </a:spcAft>
              <a:defRPr/>
            </a:pPr>
            <a:r>
              <a:rPr lang="sv-SE" sz="1300" b="1" dirty="0" smtClean="0">
                <a:solidFill>
                  <a:srgbClr val="FFFFFF"/>
                </a:solidFill>
                <a:latin typeface="+mj-lt"/>
              </a:rPr>
              <a:t>Göra och förbättra</a:t>
            </a:r>
            <a:endParaRPr lang="sv-SE" sz="1300" b="1" dirty="0">
              <a:solidFill>
                <a:srgbClr val="FFFFFF"/>
              </a:solidFill>
              <a:latin typeface="+mj-lt"/>
            </a:endParaRPr>
          </a:p>
        </p:txBody>
      </p:sp>
      <p:cxnSp>
        <p:nvCxnSpPr>
          <p:cNvPr id="31" name="Rak pil 30"/>
          <p:cNvCxnSpPr>
            <a:cxnSpLocks/>
          </p:cNvCxnSpPr>
          <p:nvPr/>
        </p:nvCxnSpPr>
        <p:spPr bwMode="auto">
          <a:xfrm>
            <a:off x="1391113" y="4068692"/>
            <a:ext cx="7039508" cy="0"/>
          </a:xfrm>
          <a:prstGeom prst="straightConnector1">
            <a:avLst/>
          </a:prstGeom>
          <a:ln>
            <a:headEnd type="oval" w="med" len="med"/>
            <a:tailEnd type="triangle" w="med" len="med"/>
          </a:ln>
        </p:spPr>
        <p:style>
          <a:lnRef idx="2">
            <a:schemeClr val="dk1"/>
          </a:lnRef>
          <a:fillRef idx="0">
            <a:schemeClr val="dk1"/>
          </a:fillRef>
          <a:effectRef idx="1">
            <a:schemeClr val="dk1"/>
          </a:effectRef>
          <a:fontRef idx="minor">
            <a:schemeClr val="tx1"/>
          </a:fontRef>
        </p:style>
      </p:cxnSp>
      <p:cxnSp>
        <p:nvCxnSpPr>
          <p:cNvPr id="33" name="Rak pil 32"/>
          <p:cNvCxnSpPr>
            <a:cxnSpLocks/>
          </p:cNvCxnSpPr>
          <p:nvPr/>
        </p:nvCxnSpPr>
        <p:spPr bwMode="auto">
          <a:xfrm flipV="1">
            <a:off x="1376582" y="3046718"/>
            <a:ext cx="7025221" cy="25620"/>
          </a:xfrm>
          <a:prstGeom prst="straightConnector1">
            <a:avLst/>
          </a:prstGeom>
          <a:ln>
            <a:headEnd type="oval" w="med" len="med"/>
            <a:tailEnd type="triangle" w="med" len="med"/>
          </a:ln>
        </p:spPr>
        <p:style>
          <a:lnRef idx="2">
            <a:schemeClr val="dk1"/>
          </a:lnRef>
          <a:fillRef idx="0">
            <a:schemeClr val="dk1"/>
          </a:fillRef>
          <a:effectRef idx="1">
            <a:schemeClr val="dk1"/>
          </a:effectRef>
          <a:fontRef idx="minor">
            <a:schemeClr val="tx1"/>
          </a:fontRef>
        </p:style>
      </p:cxnSp>
      <p:cxnSp>
        <p:nvCxnSpPr>
          <p:cNvPr id="34" name="Rak pil 33"/>
          <p:cNvCxnSpPr>
            <a:cxnSpLocks/>
          </p:cNvCxnSpPr>
          <p:nvPr/>
        </p:nvCxnSpPr>
        <p:spPr bwMode="auto">
          <a:xfrm>
            <a:off x="1363638" y="5039524"/>
            <a:ext cx="7049740" cy="0"/>
          </a:xfrm>
          <a:prstGeom prst="straightConnector1">
            <a:avLst/>
          </a:prstGeom>
          <a:ln>
            <a:headEnd type="oval" w="med" len="med"/>
            <a:tailEnd type="triangle" w="med" len="med"/>
          </a:ln>
        </p:spPr>
        <p:style>
          <a:lnRef idx="2">
            <a:schemeClr val="dk1"/>
          </a:lnRef>
          <a:fillRef idx="0">
            <a:schemeClr val="dk1"/>
          </a:fillRef>
          <a:effectRef idx="1">
            <a:schemeClr val="dk1"/>
          </a:effectRef>
          <a:fontRef idx="minor">
            <a:schemeClr val="tx1"/>
          </a:fontRef>
        </p:style>
      </p:cxnSp>
      <p:grpSp>
        <p:nvGrpSpPr>
          <p:cNvPr id="54355" name="Grupp 59"/>
          <p:cNvGrpSpPr>
            <a:grpSpLocks/>
          </p:cNvGrpSpPr>
          <p:nvPr/>
        </p:nvGrpSpPr>
        <p:grpSpPr bwMode="auto">
          <a:xfrm>
            <a:off x="2227058" y="2970579"/>
            <a:ext cx="378461" cy="216701"/>
            <a:chOff x="857224" y="2571744"/>
            <a:chExt cx="428628" cy="285752"/>
          </a:xfrm>
        </p:grpSpPr>
        <p:cxnSp>
          <p:nvCxnSpPr>
            <p:cNvPr id="56" name="Rak 55"/>
            <p:cNvCxnSpPr/>
            <p:nvPr/>
          </p:nvCxnSpPr>
          <p:spPr bwMode="auto">
            <a:xfrm>
              <a:off x="928663" y="2571744"/>
              <a:ext cx="357189" cy="285752"/>
            </a:xfrm>
            <a:prstGeom prst="line">
              <a:avLst/>
            </a:prstGeom>
            <a:ln w="254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7" name="Rak 56"/>
            <p:cNvCxnSpPr/>
            <p:nvPr/>
          </p:nvCxnSpPr>
          <p:spPr bwMode="auto">
            <a:xfrm flipV="1">
              <a:off x="857224" y="2571744"/>
              <a:ext cx="428628" cy="285752"/>
            </a:xfrm>
            <a:prstGeom prst="line">
              <a:avLst/>
            </a:prstGeom>
            <a:ln w="254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grpSp>
        <p:nvGrpSpPr>
          <p:cNvPr id="54357" name="Grupp 63"/>
          <p:cNvGrpSpPr>
            <a:grpSpLocks/>
          </p:cNvGrpSpPr>
          <p:nvPr/>
        </p:nvGrpSpPr>
        <p:grpSpPr bwMode="auto">
          <a:xfrm>
            <a:off x="4575756" y="3967154"/>
            <a:ext cx="378461" cy="216701"/>
            <a:chOff x="857224" y="2571744"/>
            <a:chExt cx="428628" cy="285752"/>
          </a:xfrm>
        </p:grpSpPr>
        <p:cxnSp>
          <p:nvCxnSpPr>
            <p:cNvPr id="65" name="Rak 64"/>
            <p:cNvCxnSpPr/>
            <p:nvPr/>
          </p:nvCxnSpPr>
          <p:spPr bwMode="auto">
            <a:xfrm>
              <a:off x="928663" y="2571744"/>
              <a:ext cx="357189" cy="285752"/>
            </a:xfrm>
            <a:prstGeom prst="line">
              <a:avLst/>
            </a:prstGeom>
            <a:ln w="254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6" name="Rak 65"/>
            <p:cNvCxnSpPr/>
            <p:nvPr/>
          </p:nvCxnSpPr>
          <p:spPr bwMode="auto">
            <a:xfrm flipV="1">
              <a:off x="857224" y="2571744"/>
              <a:ext cx="428628" cy="285752"/>
            </a:xfrm>
            <a:prstGeom prst="line">
              <a:avLst/>
            </a:prstGeom>
            <a:ln w="254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grpSp>
        <p:nvGrpSpPr>
          <p:cNvPr id="54359" name="Grupp 69"/>
          <p:cNvGrpSpPr>
            <a:grpSpLocks/>
          </p:cNvGrpSpPr>
          <p:nvPr/>
        </p:nvGrpSpPr>
        <p:grpSpPr bwMode="auto">
          <a:xfrm>
            <a:off x="6999212" y="4939888"/>
            <a:ext cx="378461" cy="216701"/>
            <a:chOff x="857224" y="2571744"/>
            <a:chExt cx="428628" cy="285752"/>
          </a:xfrm>
        </p:grpSpPr>
        <p:cxnSp>
          <p:nvCxnSpPr>
            <p:cNvPr id="71" name="Rak 70"/>
            <p:cNvCxnSpPr/>
            <p:nvPr/>
          </p:nvCxnSpPr>
          <p:spPr bwMode="auto">
            <a:xfrm>
              <a:off x="928663" y="2571744"/>
              <a:ext cx="357189" cy="285752"/>
            </a:xfrm>
            <a:prstGeom prst="line">
              <a:avLst/>
            </a:prstGeom>
            <a:ln w="254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2" name="Rak 71"/>
            <p:cNvCxnSpPr/>
            <p:nvPr/>
          </p:nvCxnSpPr>
          <p:spPr bwMode="auto">
            <a:xfrm flipV="1">
              <a:off x="857224" y="2571744"/>
              <a:ext cx="428628" cy="285752"/>
            </a:xfrm>
            <a:prstGeom prst="line">
              <a:avLst/>
            </a:prstGeom>
            <a:ln w="254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cxnSp>
        <p:nvCxnSpPr>
          <p:cNvPr id="54360" name="Rak 73"/>
          <p:cNvCxnSpPr>
            <a:cxnSpLocks noChangeShapeType="1"/>
          </p:cNvCxnSpPr>
          <p:nvPr/>
        </p:nvCxnSpPr>
        <p:spPr bwMode="auto">
          <a:xfrm>
            <a:off x="1028719" y="2518802"/>
            <a:ext cx="9685500" cy="0"/>
          </a:xfrm>
          <a:prstGeom prst="line">
            <a:avLst/>
          </a:prstGeom>
          <a:noFill/>
          <a:ln w="63500"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54361" name="textruta 78"/>
          <p:cNvSpPr txBox="1">
            <a:spLocks noChangeArrowheads="1"/>
          </p:cNvSpPr>
          <p:nvPr/>
        </p:nvSpPr>
        <p:spPr bwMode="auto">
          <a:xfrm>
            <a:off x="8516346" y="1801005"/>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accent2"/>
              </a:buClr>
              <a:buSzPct val="120000"/>
              <a:buChar char="•"/>
              <a:defRPr sz="2800">
                <a:solidFill>
                  <a:srgbClr val="000000"/>
                </a:solidFill>
                <a:latin typeface="Arial" charset="0"/>
              </a:defRPr>
            </a:lvl1pPr>
            <a:lvl2pPr marL="742950" indent="-28575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2pPr>
            <a:lvl3pPr marL="1143000" indent="-22860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SzTx/>
              <a:buFontTx/>
              <a:buNone/>
            </a:pPr>
            <a:r>
              <a:rPr lang="sv-SE" altLang="sv-SE" sz="1800" b="1" dirty="0">
                <a:latin typeface="+mj-lt"/>
              </a:rPr>
              <a:t>Förändring!</a:t>
            </a:r>
          </a:p>
        </p:txBody>
      </p:sp>
      <p:sp>
        <p:nvSpPr>
          <p:cNvPr id="54362" name="textruta 79"/>
          <p:cNvSpPr txBox="1">
            <a:spLocks noChangeArrowheads="1"/>
          </p:cNvSpPr>
          <p:nvPr/>
        </p:nvSpPr>
        <p:spPr bwMode="auto">
          <a:xfrm>
            <a:off x="8516347" y="2741407"/>
            <a:ext cx="21942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accent2"/>
              </a:buClr>
              <a:buSzPct val="120000"/>
              <a:buChar char="•"/>
              <a:defRPr sz="2800">
                <a:solidFill>
                  <a:srgbClr val="000000"/>
                </a:solidFill>
                <a:latin typeface="Arial" charset="0"/>
              </a:defRPr>
            </a:lvl1pPr>
            <a:lvl2pPr marL="742950" indent="-28575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2pPr>
            <a:lvl3pPr marL="1143000" indent="-22860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SzTx/>
              <a:buFontTx/>
              <a:buNone/>
            </a:pPr>
            <a:r>
              <a:rPr lang="sv-SE" altLang="sv-SE" sz="1400" b="1" dirty="0" smtClean="0">
                <a:latin typeface="+mj-lt"/>
              </a:rPr>
              <a:t>Förvirring och ovilja = Förändring misslyckas alt. går långsamt</a:t>
            </a:r>
            <a:endParaRPr lang="sv-SE" altLang="sv-SE" sz="1400" b="1" dirty="0">
              <a:latin typeface="+mj-lt"/>
            </a:endParaRPr>
          </a:p>
        </p:txBody>
      </p:sp>
      <p:sp>
        <p:nvSpPr>
          <p:cNvPr id="54365" name="textruta 83"/>
          <p:cNvSpPr txBox="1">
            <a:spLocks noChangeArrowheads="1"/>
          </p:cNvSpPr>
          <p:nvPr/>
        </p:nvSpPr>
        <p:spPr bwMode="auto">
          <a:xfrm>
            <a:off x="8490021" y="4752990"/>
            <a:ext cx="32421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accent2"/>
              </a:buClr>
              <a:buSzPct val="120000"/>
              <a:buChar char="•"/>
              <a:defRPr sz="2800">
                <a:solidFill>
                  <a:srgbClr val="000000"/>
                </a:solidFill>
                <a:latin typeface="Arial" charset="0"/>
              </a:defRPr>
            </a:lvl1pPr>
            <a:lvl2pPr marL="742950" indent="-28575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2pPr>
            <a:lvl3pPr marL="1143000" indent="-22860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SzTx/>
              <a:buFontTx/>
              <a:buNone/>
            </a:pPr>
            <a:r>
              <a:rPr lang="sv-SE" altLang="sv-SE" sz="1400" b="1" dirty="0" smtClean="0">
                <a:latin typeface="+mj-lt"/>
              </a:rPr>
              <a:t>Tappar fokus = </a:t>
            </a:r>
            <a:br>
              <a:rPr lang="sv-SE" altLang="sv-SE" sz="1400" b="1" dirty="0" smtClean="0">
                <a:latin typeface="+mj-lt"/>
              </a:rPr>
            </a:br>
            <a:r>
              <a:rPr lang="sv-SE" altLang="sv-SE" sz="1400" b="1" dirty="0" smtClean="0">
                <a:latin typeface="+mj-lt"/>
              </a:rPr>
              <a:t>”Rinner </a:t>
            </a:r>
            <a:r>
              <a:rPr lang="sv-SE" altLang="sv-SE" sz="1400" b="1" dirty="0">
                <a:latin typeface="+mj-lt"/>
              </a:rPr>
              <a:t>ut i sanden”,</a:t>
            </a:r>
            <a:br>
              <a:rPr lang="sv-SE" altLang="sv-SE" sz="1400" b="1" dirty="0">
                <a:latin typeface="+mj-lt"/>
              </a:rPr>
            </a:br>
            <a:r>
              <a:rPr lang="sv-SE" altLang="sv-SE" sz="1400" b="1" dirty="0">
                <a:latin typeface="+mj-lt"/>
              </a:rPr>
              <a:t>går tillbaka till gamla arbetssätt</a:t>
            </a:r>
          </a:p>
        </p:txBody>
      </p:sp>
      <p:sp>
        <p:nvSpPr>
          <p:cNvPr id="54366" name="Title 1"/>
          <p:cNvSpPr>
            <a:spLocks noGrp="1"/>
          </p:cNvSpPr>
          <p:nvPr>
            <p:ph type="title"/>
          </p:nvPr>
        </p:nvSpPr>
        <p:spPr>
          <a:xfrm>
            <a:off x="1080000" y="720000"/>
            <a:ext cx="10300800" cy="672122"/>
          </a:xfrm>
        </p:spPr>
        <p:txBody>
          <a:bodyPr>
            <a:noAutofit/>
          </a:bodyPr>
          <a:lstStyle/>
          <a:p>
            <a:r>
              <a:rPr lang="sv-SE" altLang="sv-SE" sz="4000" dirty="0"/>
              <a:t>Vad krävs för en förändring?</a:t>
            </a:r>
          </a:p>
        </p:txBody>
      </p:sp>
      <p:sp>
        <p:nvSpPr>
          <p:cNvPr id="54367" name="textruta 2"/>
          <p:cNvSpPr txBox="1">
            <a:spLocks noChangeArrowheads="1"/>
          </p:cNvSpPr>
          <p:nvPr/>
        </p:nvSpPr>
        <p:spPr bwMode="auto">
          <a:xfrm>
            <a:off x="8556035" y="3821574"/>
            <a:ext cx="21546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accent2"/>
              </a:buClr>
              <a:buSzPct val="120000"/>
              <a:buChar char="•"/>
              <a:defRPr sz="2800">
                <a:solidFill>
                  <a:srgbClr val="000000"/>
                </a:solidFill>
                <a:latin typeface="Arial" charset="0"/>
              </a:defRPr>
            </a:lvl1pPr>
            <a:lvl2pPr marL="742950" indent="-28575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2pPr>
            <a:lvl3pPr marL="1143000" indent="-22860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SzTx/>
              <a:buFontTx/>
              <a:buNone/>
            </a:pPr>
            <a:r>
              <a:rPr lang="sv-SE" altLang="sv-SE" sz="1400" b="1" dirty="0" smtClean="0">
                <a:latin typeface="+mj-lt"/>
              </a:rPr>
              <a:t>Oro och frustration = Låg produktion / dålig kvalitet</a:t>
            </a:r>
            <a:endParaRPr lang="sv-SE" altLang="sv-SE" sz="1400" b="1" dirty="0">
              <a:latin typeface="+mj-lt"/>
            </a:endParaRPr>
          </a:p>
        </p:txBody>
      </p:sp>
      <p:sp>
        <p:nvSpPr>
          <p:cNvPr id="59" name="Rektangel med rundade hörn 58"/>
          <p:cNvSpPr/>
          <p:nvPr/>
        </p:nvSpPr>
        <p:spPr bwMode="auto">
          <a:xfrm>
            <a:off x="1524337" y="3957550"/>
            <a:ext cx="1891341" cy="251999"/>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defRPr/>
            </a:pPr>
            <a:r>
              <a:rPr lang="sv-SE" sz="1300" b="1" dirty="0" smtClean="0">
                <a:latin typeface="+mj-lt"/>
              </a:rPr>
              <a:t>Förstå och bearbeta</a:t>
            </a:r>
            <a:endParaRPr lang="sv-SE" sz="1300" b="1" dirty="0">
              <a:latin typeface="+mj-lt"/>
            </a:endParaRPr>
          </a:p>
        </p:txBody>
      </p:sp>
      <p:sp>
        <p:nvSpPr>
          <p:cNvPr id="61" name="Rektangel med rundade hörn 60"/>
          <p:cNvSpPr/>
          <p:nvPr/>
        </p:nvSpPr>
        <p:spPr bwMode="auto">
          <a:xfrm>
            <a:off x="1478180" y="4923843"/>
            <a:ext cx="1891341" cy="251999"/>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defRPr/>
            </a:pPr>
            <a:r>
              <a:rPr lang="sv-SE" sz="1300" b="1" dirty="0" smtClean="0">
                <a:latin typeface="+mj-lt"/>
              </a:rPr>
              <a:t>Förstå och bearbeta</a:t>
            </a:r>
            <a:endParaRPr lang="sv-SE" sz="1300" b="1" dirty="0">
              <a:latin typeface="+mj-lt"/>
            </a:endParaRPr>
          </a:p>
        </p:txBody>
      </p:sp>
      <p:sp>
        <p:nvSpPr>
          <p:cNvPr id="74" name="Rektangel med rundade hörn 73"/>
          <p:cNvSpPr/>
          <p:nvPr/>
        </p:nvSpPr>
        <p:spPr bwMode="auto">
          <a:xfrm>
            <a:off x="3795802" y="2924925"/>
            <a:ext cx="2116477" cy="262316"/>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defRPr/>
            </a:pPr>
            <a:r>
              <a:rPr lang="sv-SE" sz="1300" b="1" dirty="0" smtClean="0">
                <a:solidFill>
                  <a:srgbClr val="000000"/>
                </a:solidFill>
                <a:latin typeface="+mj-lt"/>
              </a:rPr>
              <a:t>Lära och träna</a:t>
            </a:r>
            <a:endParaRPr lang="sv-SE" sz="1300" b="1" dirty="0">
              <a:solidFill>
                <a:srgbClr val="000000"/>
              </a:solidFill>
              <a:latin typeface="+mj-lt"/>
            </a:endParaRPr>
          </a:p>
        </p:txBody>
      </p:sp>
      <p:sp>
        <p:nvSpPr>
          <p:cNvPr id="77" name="Rektangel med rundade hörn 76"/>
          <p:cNvSpPr/>
          <p:nvPr/>
        </p:nvSpPr>
        <p:spPr bwMode="auto">
          <a:xfrm>
            <a:off x="3775112" y="4913526"/>
            <a:ext cx="2116477" cy="262316"/>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defRPr/>
            </a:pPr>
            <a:r>
              <a:rPr lang="sv-SE" sz="1300" b="1" dirty="0" smtClean="0">
                <a:solidFill>
                  <a:srgbClr val="000000"/>
                </a:solidFill>
                <a:latin typeface="+mj-lt"/>
              </a:rPr>
              <a:t>Lära och träna</a:t>
            </a:r>
            <a:endParaRPr lang="sv-SE" sz="1300" b="1" dirty="0">
              <a:solidFill>
                <a:srgbClr val="000000"/>
              </a:solidFill>
              <a:latin typeface="+mj-lt"/>
            </a:endParaRPr>
          </a:p>
        </p:txBody>
      </p:sp>
      <p:sp>
        <p:nvSpPr>
          <p:cNvPr id="82" name="Rektangel med rundade hörn 81"/>
          <p:cNvSpPr/>
          <p:nvPr/>
        </p:nvSpPr>
        <p:spPr bwMode="auto">
          <a:xfrm>
            <a:off x="6285879" y="2915673"/>
            <a:ext cx="1945431" cy="289355"/>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36000" rIns="36000" anchor="ctr"/>
          <a:lstStyle/>
          <a:p>
            <a:pPr algn="ctr" fontAlgn="base">
              <a:spcBef>
                <a:spcPct val="0"/>
              </a:spcBef>
              <a:spcAft>
                <a:spcPct val="0"/>
              </a:spcAft>
              <a:defRPr/>
            </a:pPr>
            <a:r>
              <a:rPr lang="sv-SE" sz="1300" b="1" dirty="0" smtClean="0">
                <a:solidFill>
                  <a:srgbClr val="FFFFFF"/>
                </a:solidFill>
                <a:latin typeface="+mj-lt"/>
              </a:rPr>
              <a:t>Göra och förbättra</a:t>
            </a:r>
            <a:endParaRPr lang="sv-SE" sz="1300" b="1" dirty="0">
              <a:solidFill>
                <a:srgbClr val="FFFFFF"/>
              </a:solidFill>
              <a:latin typeface="+mj-lt"/>
            </a:endParaRPr>
          </a:p>
        </p:txBody>
      </p:sp>
      <p:sp>
        <p:nvSpPr>
          <p:cNvPr id="84" name="Rektangel med rundade hörn 83"/>
          <p:cNvSpPr/>
          <p:nvPr/>
        </p:nvSpPr>
        <p:spPr bwMode="auto">
          <a:xfrm>
            <a:off x="6287784" y="3920194"/>
            <a:ext cx="1945431" cy="289355"/>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36000" rIns="36000" anchor="ctr"/>
          <a:lstStyle/>
          <a:p>
            <a:pPr algn="ctr" fontAlgn="base">
              <a:spcBef>
                <a:spcPct val="0"/>
              </a:spcBef>
              <a:spcAft>
                <a:spcPct val="0"/>
              </a:spcAft>
              <a:defRPr/>
            </a:pPr>
            <a:r>
              <a:rPr lang="sv-SE" sz="1300" b="1" dirty="0" smtClean="0">
                <a:solidFill>
                  <a:srgbClr val="FFFFFF"/>
                </a:solidFill>
                <a:latin typeface="+mj-lt"/>
              </a:rPr>
              <a:t>Göra och förbättra</a:t>
            </a:r>
            <a:endParaRPr lang="sv-SE" sz="1300" b="1" dirty="0">
              <a:solidFill>
                <a:srgbClr val="FFFFFF"/>
              </a:solidFill>
              <a:latin typeface="+mj-lt"/>
            </a:endParaRPr>
          </a:p>
        </p:txBody>
      </p:sp>
    </p:spTree>
    <p:extLst>
      <p:ext uri="{BB962C8B-B14F-4D97-AF65-F5344CB8AC3E}">
        <p14:creationId xmlns:p14="http://schemas.microsoft.com/office/powerpoint/2010/main" val="27033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3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3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3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3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3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3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2" grpId="0"/>
      <p:bldP spid="54365" grpId="0"/>
      <p:bldP spid="54367" grpId="0"/>
      <p:bldP spid="59" grpId="0" animBg="1"/>
      <p:bldP spid="61" grpId="0" animBg="1"/>
      <p:bldP spid="74" grpId="0" animBg="1"/>
      <p:bldP spid="77" grpId="0" animBg="1"/>
      <p:bldP spid="82"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720000"/>
            <a:ext cx="10300800" cy="1382400"/>
          </a:xfrm>
        </p:spPr>
        <p:txBody>
          <a:bodyPr anchor="t"/>
          <a:lstStyle/>
          <a:p>
            <a:r>
              <a:rPr lang="sv-SE" sz="4000" dirty="0" smtClean="0"/>
              <a:t>Förändringshistorik</a:t>
            </a:r>
            <a:endParaRPr lang="sv-SE" dirty="0"/>
          </a:p>
        </p:txBody>
      </p:sp>
      <p:sp>
        <p:nvSpPr>
          <p:cNvPr id="3" name="Platshållare för innehåll 2"/>
          <p:cNvSpPr>
            <a:spLocks noGrp="1"/>
          </p:cNvSpPr>
          <p:nvPr>
            <p:ph idx="1"/>
          </p:nvPr>
        </p:nvSpPr>
        <p:spPr>
          <a:xfrm>
            <a:off x="1080000" y="1858972"/>
            <a:ext cx="10300800" cy="3168000"/>
          </a:xfrm>
        </p:spPr>
        <p:txBody>
          <a:bodyPr>
            <a:normAutofit/>
          </a:bodyPr>
          <a:lstStyle/>
          <a:p>
            <a:r>
              <a:rPr lang="sv-SE" sz="1200" b="1" dirty="0"/>
              <a:t>V</a:t>
            </a:r>
            <a:r>
              <a:rPr lang="sv-SE" sz="1200" b="1" dirty="0" smtClean="0"/>
              <a:t>ersion 1.0 (</a:t>
            </a:r>
            <a:r>
              <a:rPr lang="sv-SE" sz="1200" b="1" dirty="0" smtClean="0"/>
              <a:t>2020-03-10)</a:t>
            </a:r>
            <a:endParaRPr lang="sv-SE" sz="1200" b="1" dirty="0" smtClean="0"/>
          </a:p>
          <a:p>
            <a:r>
              <a:rPr lang="sv-SE" sz="1200" dirty="0" smtClean="0"/>
              <a:t>Första utgåvan.</a:t>
            </a:r>
          </a:p>
          <a:p>
            <a:endParaRPr lang="sv-SE" sz="1200" dirty="0"/>
          </a:p>
        </p:txBody>
      </p:sp>
    </p:spTree>
    <p:extLst>
      <p:ext uri="{BB962C8B-B14F-4D97-AF65-F5344CB8AC3E}">
        <p14:creationId xmlns:p14="http://schemas.microsoft.com/office/powerpoint/2010/main" val="252692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1080000" y="720000"/>
            <a:ext cx="10301288" cy="1382713"/>
          </a:xfrm>
        </p:spPr>
        <p:txBody>
          <a:bodyPr anchor="t">
            <a:normAutofit/>
          </a:bodyPr>
          <a:lstStyle/>
          <a:p>
            <a:r>
              <a:rPr lang="sv-SE" sz="4000" dirty="0" smtClean="0"/>
              <a:t>Vad då förändringsledning?</a:t>
            </a:r>
            <a:endParaRPr lang="sv-SE" sz="4000" dirty="0"/>
          </a:p>
        </p:txBody>
      </p:sp>
      <p:sp>
        <p:nvSpPr>
          <p:cNvPr id="6" name="Platshållare för text 4"/>
          <p:cNvSpPr txBox="1">
            <a:spLocks/>
          </p:cNvSpPr>
          <p:nvPr/>
        </p:nvSpPr>
        <p:spPr>
          <a:xfrm>
            <a:off x="2091615" y="1856533"/>
            <a:ext cx="8144067" cy="1753200"/>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defRPr/>
            </a:pPr>
            <a:r>
              <a:rPr lang="sv-SE" altLang="sv-SE" sz="2400" b="1" dirty="0" smtClean="0"/>
              <a:t>Förändringsledning</a:t>
            </a:r>
            <a:r>
              <a:rPr lang="sv-SE" altLang="sv-SE" sz="2400" dirty="0" smtClean="0"/>
              <a:t> handlar om </a:t>
            </a:r>
            <a:r>
              <a:rPr lang="sv-SE" sz="2400" dirty="0" smtClean="0"/>
              <a:t>att på ett strukturerat sätt leda människor genom en förändring i syfte att </a:t>
            </a:r>
            <a:br>
              <a:rPr lang="sv-SE" sz="2400" dirty="0" smtClean="0"/>
            </a:br>
            <a:r>
              <a:rPr lang="sv-SE" sz="2400" dirty="0" smtClean="0"/>
              <a:t>uppnå effektmålen och realisera de önskade nyttorna.</a:t>
            </a:r>
          </a:p>
          <a:p>
            <a:pPr algn="ctr">
              <a:spcBef>
                <a:spcPts val="0"/>
              </a:spcBef>
              <a:defRPr/>
            </a:pPr>
            <a:endParaRPr lang="sv-SE" sz="2400" dirty="0"/>
          </a:p>
        </p:txBody>
      </p:sp>
      <p:grpSp>
        <p:nvGrpSpPr>
          <p:cNvPr id="7" name="Grupp 6"/>
          <p:cNvGrpSpPr/>
          <p:nvPr/>
        </p:nvGrpSpPr>
        <p:grpSpPr>
          <a:xfrm>
            <a:off x="3752576" y="3293885"/>
            <a:ext cx="4123251" cy="3378200"/>
            <a:chOff x="4079148" y="3479800"/>
            <a:chExt cx="4123251" cy="3378200"/>
          </a:xfrm>
        </p:grpSpPr>
        <p:pic>
          <p:nvPicPr>
            <p:cNvPr id="8" name="Bildobjekt 7"/>
            <p:cNvPicPr>
              <a:picLocks noChangeAspect="1"/>
            </p:cNvPicPr>
            <p:nvPr/>
          </p:nvPicPr>
          <p:blipFill rotWithShape="1">
            <a:blip r:embed="rId2" cstate="print">
              <a:extLst>
                <a:ext uri="{28A0092B-C50C-407E-A947-70E740481C1C}">
                  <a14:useLocalDpi xmlns:a14="http://schemas.microsoft.com/office/drawing/2010/main" val="0"/>
                </a:ext>
              </a:extLst>
            </a:blip>
            <a:srcRect t="28832"/>
            <a:stretch/>
          </p:blipFill>
          <p:spPr>
            <a:xfrm>
              <a:off x="4079148" y="3581400"/>
              <a:ext cx="4123251" cy="3276600"/>
            </a:xfrm>
            <a:prstGeom prst="rect">
              <a:avLst/>
            </a:prstGeom>
          </p:spPr>
        </p:pic>
        <p:sp>
          <p:nvSpPr>
            <p:cNvPr id="9" name="Rektangel 8"/>
            <p:cNvSpPr/>
            <p:nvPr/>
          </p:nvSpPr>
          <p:spPr>
            <a:xfrm>
              <a:off x="5194300" y="3479800"/>
              <a:ext cx="2057400" cy="2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68809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49">
            <a:hlinkClick r:id="" action="ppaction://noaction"/>
          </p:cNvPr>
          <p:cNvSpPr>
            <a:spLocks noChangeArrowheads="1"/>
          </p:cNvSpPr>
          <p:nvPr/>
        </p:nvSpPr>
        <p:spPr bwMode="auto">
          <a:xfrm>
            <a:off x="1897358" y="3494178"/>
            <a:ext cx="5928205" cy="937520"/>
          </a:xfrm>
          <a:prstGeom prst="rightArrow">
            <a:avLst>
              <a:gd name="adj1" fmla="val 71677"/>
              <a:gd name="adj2" fmla="val 31723"/>
            </a:avLst>
          </a:prstGeom>
          <a:solidFill>
            <a:schemeClr val="accent3">
              <a:lumMod val="20000"/>
              <a:lumOff val="80000"/>
            </a:schemeClr>
          </a:solidFill>
          <a:ln w="12700">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r>
              <a:rPr lang="sv-SE" sz="1800" b="1" dirty="0" smtClean="0">
                <a:solidFill>
                  <a:schemeClr val="tx1"/>
                </a:solidFill>
              </a:rPr>
              <a:t>Förändringsprocessen/människorna</a:t>
            </a:r>
          </a:p>
          <a:p>
            <a:pPr algn="ctr"/>
            <a:r>
              <a:rPr lang="sv-SE" sz="1800" dirty="0" smtClean="0">
                <a:solidFill>
                  <a:schemeClr val="tx1"/>
                </a:solidFill>
              </a:rPr>
              <a:t>(förändringsledning)</a:t>
            </a:r>
            <a:endParaRPr lang="sv-SE" sz="1800" dirty="0">
              <a:solidFill>
                <a:schemeClr val="tx1"/>
              </a:solidFill>
            </a:endParaRPr>
          </a:p>
        </p:txBody>
      </p:sp>
      <p:sp>
        <p:nvSpPr>
          <p:cNvPr id="107" name="AutoShape 49">
            <a:hlinkClick r:id="" action="ppaction://noaction"/>
          </p:cNvPr>
          <p:cNvSpPr>
            <a:spLocks noChangeArrowheads="1"/>
          </p:cNvSpPr>
          <p:nvPr/>
        </p:nvSpPr>
        <p:spPr bwMode="auto">
          <a:xfrm>
            <a:off x="1897358" y="2403918"/>
            <a:ext cx="5928205" cy="948035"/>
          </a:xfrm>
          <a:prstGeom prst="rightArrow">
            <a:avLst>
              <a:gd name="adj1" fmla="val 71677"/>
              <a:gd name="adj2" fmla="val 31723"/>
            </a:avLst>
          </a:prstGeom>
          <a:solidFill>
            <a:schemeClr val="accent2">
              <a:lumMod val="60000"/>
              <a:lumOff val="40000"/>
              <a:alpha val="50000"/>
            </a:schemeClr>
          </a:solidFill>
          <a:ln w="12700">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800" b="1" dirty="0" smtClean="0">
                <a:latin typeface="Arial" panose="020B0604020202020204" pitchFamily="34" charset="0"/>
                <a:cs typeface="Arial" panose="020B0604020202020204" pitchFamily="34" charset="0"/>
              </a:rPr>
              <a:t>Utvecklingen av lösningen</a:t>
            </a:r>
          </a:p>
          <a:p>
            <a:pPr algn="ctr">
              <a:buClrTx/>
              <a:buFontTx/>
              <a:buNone/>
            </a:pPr>
            <a:r>
              <a:rPr lang="sv-SE" altLang="sv-SE" sz="1800" dirty="0" smtClean="0">
                <a:latin typeface="Arial" panose="020B0604020202020204" pitchFamily="34" charset="0"/>
                <a:cs typeface="Arial" panose="020B0604020202020204" pitchFamily="34" charset="0"/>
              </a:rPr>
              <a:t>(projektledning)</a:t>
            </a:r>
            <a:endParaRPr lang="sv-SE" altLang="sv-SE" sz="1800" dirty="0">
              <a:latin typeface="Arial" panose="020B0604020202020204" pitchFamily="34" charset="0"/>
              <a:cs typeface="Arial" panose="020B0604020202020204" pitchFamily="34" charset="0"/>
            </a:endParaRPr>
          </a:p>
        </p:txBody>
      </p:sp>
      <p:sp>
        <p:nvSpPr>
          <p:cNvPr id="3" name="Rubrik 2"/>
          <p:cNvSpPr>
            <a:spLocks noGrp="1"/>
          </p:cNvSpPr>
          <p:nvPr>
            <p:ph type="title"/>
          </p:nvPr>
        </p:nvSpPr>
        <p:spPr>
          <a:xfrm>
            <a:off x="1080000" y="720000"/>
            <a:ext cx="10300800" cy="1382400"/>
          </a:xfrm>
        </p:spPr>
        <p:txBody>
          <a:bodyPr anchor="t">
            <a:normAutofit/>
          </a:bodyPr>
          <a:lstStyle/>
          <a:p>
            <a:r>
              <a:rPr lang="sv-SE" altLang="sv-SE" sz="4000" dirty="0"/>
              <a:t>Två perspektiv att </a:t>
            </a:r>
            <a:r>
              <a:rPr lang="sv-SE" altLang="sv-SE" sz="4000" dirty="0" smtClean="0"/>
              <a:t>hantera</a:t>
            </a:r>
            <a:endParaRPr lang="sv-SE" sz="4000" dirty="0"/>
          </a:p>
        </p:txBody>
      </p:sp>
      <p:grpSp>
        <p:nvGrpSpPr>
          <p:cNvPr id="19" name="Grupp 18"/>
          <p:cNvGrpSpPr/>
          <p:nvPr/>
        </p:nvGrpSpPr>
        <p:grpSpPr>
          <a:xfrm>
            <a:off x="9028768" y="1295375"/>
            <a:ext cx="1698272" cy="2122433"/>
            <a:chOff x="1088110" y="1700029"/>
            <a:chExt cx="2102348" cy="2627431"/>
          </a:xfrm>
        </p:grpSpPr>
        <p:pic>
          <p:nvPicPr>
            <p:cNvPr id="21" name="Bildobjekt 20"/>
            <p:cNvPicPr>
              <a:picLocks noChangeAspect="1"/>
            </p:cNvPicPr>
            <p:nvPr/>
          </p:nvPicPr>
          <p:blipFill rotWithShape="1">
            <a:blip r:embed="rId2" cstate="print">
              <a:extLst>
                <a:ext uri="{28A0092B-C50C-407E-A947-70E740481C1C}">
                  <a14:useLocalDpi xmlns:a14="http://schemas.microsoft.com/office/drawing/2010/main" val="0"/>
                </a:ext>
              </a:extLst>
            </a:blip>
            <a:srcRect r="57271" b="28732"/>
            <a:stretch/>
          </p:blipFill>
          <p:spPr>
            <a:xfrm>
              <a:off x="1088110" y="1700029"/>
              <a:ext cx="2004187" cy="2627431"/>
            </a:xfrm>
            <a:prstGeom prst="rect">
              <a:avLst/>
            </a:prstGeom>
          </p:spPr>
        </p:pic>
        <p:pic>
          <p:nvPicPr>
            <p:cNvPr id="22" name="Bildobjekt 21"/>
            <p:cNvPicPr>
              <a:picLocks noChangeAspect="1"/>
            </p:cNvPicPr>
            <p:nvPr/>
          </p:nvPicPr>
          <p:blipFill rotWithShape="1">
            <a:blip r:embed="rId3" cstate="print">
              <a:extLst>
                <a:ext uri="{28A0092B-C50C-407E-A947-70E740481C1C}">
                  <a14:useLocalDpi xmlns:a14="http://schemas.microsoft.com/office/drawing/2010/main" val="0"/>
                </a:ext>
              </a:extLst>
            </a:blip>
            <a:srcRect l="27179" t="63774" r="67441" b="31050"/>
            <a:stretch/>
          </p:blipFill>
          <p:spPr>
            <a:xfrm rot="18400877">
              <a:off x="2968890" y="3954730"/>
              <a:ext cx="252321" cy="190815"/>
            </a:xfrm>
            <a:prstGeom prst="rect">
              <a:avLst/>
            </a:prstGeom>
          </p:spPr>
        </p:pic>
      </p:grpSp>
      <p:grpSp>
        <p:nvGrpSpPr>
          <p:cNvPr id="5" name="Grupp 4"/>
          <p:cNvGrpSpPr/>
          <p:nvPr/>
        </p:nvGrpSpPr>
        <p:grpSpPr>
          <a:xfrm>
            <a:off x="9316240" y="3266692"/>
            <a:ext cx="1410800" cy="1716275"/>
            <a:chOff x="8981915" y="3857291"/>
            <a:chExt cx="1262843" cy="1536281"/>
          </a:xfrm>
        </p:grpSpPr>
        <p:pic>
          <p:nvPicPr>
            <p:cNvPr id="18" name="Bildobjekt 17"/>
            <p:cNvPicPr>
              <a:picLocks noChangeAspect="1"/>
            </p:cNvPicPr>
            <p:nvPr/>
          </p:nvPicPr>
          <p:blipFill rotWithShape="1">
            <a:blip r:embed="rId4" cstate="print">
              <a:extLst>
                <a:ext uri="{28A0092B-C50C-407E-A947-70E740481C1C}">
                  <a14:useLocalDpi xmlns:a14="http://schemas.microsoft.com/office/drawing/2010/main" val="0"/>
                </a:ext>
              </a:extLst>
            </a:blip>
            <a:srcRect l="43016"/>
            <a:stretch/>
          </p:blipFill>
          <p:spPr>
            <a:xfrm>
              <a:off x="9130980" y="3857291"/>
              <a:ext cx="1113778" cy="1536281"/>
            </a:xfrm>
            <a:prstGeom prst="rect">
              <a:avLst/>
            </a:prstGeom>
          </p:spPr>
        </p:pic>
        <p:sp>
          <p:nvSpPr>
            <p:cNvPr id="4" name="Ellips 3"/>
            <p:cNvSpPr/>
            <p:nvPr/>
          </p:nvSpPr>
          <p:spPr>
            <a:xfrm>
              <a:off x="8981915" y="4691677"/>
              <a:ext cx="171130" cy="222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Rektangel 9"/>
          <p:cNvSpPr/>
          <p:nvPr/>
        </p:nvSpPr>
        <p:spPr>
          <a:xfrm>
            <a:off x="7992690" y="2537716"/>
            <a:ext cx="1091647" cy="175688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err="1" smtClean="0">
                <a:latin typeface="+mj-lt"/>
              </a:rPr>
              <a:t>Nyläge</a:t>
            </a:r>
            <a:endParaRPr lang="sv-SE" b="1" dirty="0">
              <a:latin typeface="+mj-lt"/>
            </a:endParaRPr>
          </a:p>
        </p:txBody>
      </p:sp>
      <p:sp>
        <p:nvSpPr>
          <p:cNvPr id="30" name="Rektangel 29"/>
          <p:cNvSpPr/>
          <p:nvPr/>
        </p:nvSpPr>
        <p:spPr>
          <a:xfrm>
            <a:off x="588912" y="2537717"/>
            <a:ext cx="1091647" cy="1756882"/>
          </a:xfrm>
          <a:prstGeom prst="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latin typeface="+mj-lt"/>
              </a:rPr>
              <a:t>Nuläge</a:t>
            </a:r>
            <a:endParaRPr lang="sv-SE" b="1" dirty="0">
              <a:latin typeface="+mj-lt"/>
            </a:endParaRPr>
          </a:p>
        </p:txBody>
      </p:sp>
    </p:spTree>
    <p:extLst>
      <p:ext uri="{BB962C8B-B14F-4D97-AF65-F5344CB8AC3E}">
        <p14:creationId xmlns:p14="http://schemas.microsoft.com/office/powerpoint/2010/main" val="319662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med rundade hörn 16"/>
          <p:cNvSpPr/>
          <p:nvPr/>
        </p:nvSpPr>
        <p:spPr>
          <a:xfrm>
            <a:off x="863097" y="4937425"/>
            <a:ext cx="10446528" cy="8660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För att en införd lösning ska användas som det är tänkt, och därmed ge förväntad nytta, behöver alla som berörs av förändringen förändra sitt arbetssätt. Det räcker inte med att utveckla ”rätt” lösning</a:t>
            </a:r>
            <a:r>
              <a:rPr lang="sv-SE" dirty="0" smtClean="0">
                <a:solidFill>
                  <a:schemeClr val="tx1"/>
                </a:solidFill>
                <a:latin typeface="+mj-lt"/>
              </a:rPr>
              <a:t>.</a:t>
            </a:r>
            <a:endParaRPr lang="sv-SE" dirty="0">
              <a:solidFill>
                <a:schemeClr val="tx1"/>
              </a:solidFill>
              <a:latin typeface="+mj-lt"/>
            </a:endParaRPr>
          </a:p>
        </p:txBody>
      </p:sp>
      <p:sp>
        <p:nvSpPr>
          <p:cNvPr id="2" name="Rubrik 1"/>
          <p:cNvSpPr>
            <a:spLocks noGrp="1"/>
          </p:cNvSpPr>
          <p:nvPr>
            <p:ph type="title"/>
          </p:nvPr>
        </p:nvSpPr>
        <p:spPr>
          <a:xfrm>
            <a:off x="1080000" y="360000"/>
            <a:ext cx="10635750" cy="1382400"/>
          </a:xfrm>
        </p:spPr>
        <p:txBody>
          <a:bodyPr anchor="t">
            <a:noAutofit/>
          </a:bodyPr>
          <a:lstStyle/>
          <a:p>
            <a:r>
              <a:rPr lang="sv-SE" altLang="sv-SE" sz="3800" dirty="0" smtClean="0"/>
              <a:t>Nyttorealisering </a:t>
            </a:r>
            <a:r>
              <a:rPr lang="sv-SE" altLang="sv-SE" sz="3800" dirty="0"/>
              <a:t>vid </a:t>
            </a:r>
            <a:r>
              <a:rPr lang="sv-SE" altLang="sv-SE" sz="3800" dirty="0" smtClean="0"/>
              <a:t>verksamhetsutveckling</a:t>
            </a:r>
            <a:endParaRPr lang="sv-SE" sz="3800" dirty="0"/>
          </a:p>
        </p:txBody>
      </p:sp>
      <p:sp>
        <p:nvSpPr>
          <p:cNvPr id="3" name="Platshållare för innehåll 2"/>
          <p:cNvSpPr txBox="1">
            <a:spLocks/>
          </p:cNvSpPr>
          <p:nvPr/>
        </p:nvSpPr>
        <p:spPr>
          <a:xfrm>
            <a:off x="1182377" y="3855621"/>
            <a:ext cx="2030939" cy="593949"/>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2200" b="1" dirty="0" smtClean="0"/>
              <a:t>Rätt lösning </a:t>
            </a:r>
            <a:br>
              <a:rPr lang="sv-SE" sz="2200" b="1" dirty="0" smtClean="0"/>
            </a:br>
            <a:r>
              <a:rPr lang="sv-SE" sz="2200" b="1" dirty="0" smtClean="0"/>
              <a:t>utvecklas</a:t>
            </a:r>
          </a:p>
        </p:txBody>
      </p:sp>
      <p:sp>
        <p:nvSpPr>
          <p:cNvPr id="4" name="Platshållare för innehåll 3"/>
          <p:cNvSpPr txBox="1">
            <a:spLocks/>
          </p:cNvSpPr>
          <p:nvPr/>
        </p:nvSpPr>
        <p:spPr>
          <a:xfrm>
            <a:off x="4398387" y="3850722"/>
            <a:ext cx="2548220" cy="84335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2200" b="1" dirty="0" smtClean="0"/>
              <a:t>Lösning används </a:t>
            </a:r>
            <a:br>
              <a:rPr lang="sv-SE" sz="2200" b="1" dirty="0" smtClean="0"/>
            </a:br>
            <a:r>
              <a:rPr lang="sv-SE" sz="2200" b="1" dirty="0" smtClean="0"/>
              <a:t>som det är tänkt</a:t>
            </a:r>
          </a:p>
        </p:txBody>
      </p:sp>
      <p:grpSp>
        <p:nvGrpSpPr>
          <p:cNvPr id="6" name="Grupp 5"/>
          <p:cNvGrpSpPr/>
          <p:nvPr/>
        </p:nvGrpSpPr>
        <p:grpSpPr>
          <a:xfrm>
            <a:off x="976020" y="1317435"/>
            <a:ext cx="2030938" cy="2538186"/>
            <a:chOff x="1088110" y="1700029"/>
            <a:chExt cx="2102348" cy="2627431"/>
          </a:xfrm>
        </p:grpSpPr>
        <p:pic>
          <p:nvPicPr>
            <p:cNvPr id="7" name="Bildobjekt 6"/>
            <p:cNvPicPr>
              <a:picLocks noChangeAspect="1"/>
            </p:cNvPicPr>
            <p:nvPr/>
          </p:nvPicPr>
          <p:blipFill rotWithShape="1">
            <a:blip r:embed="rId2" cstate="print">
              <a:extLst>
                <a:ext uri="{28A0092B-C50C-407E-A947-70E740481C1C}">
                  <a14:useLocalDpi xmlns:a14="http://schemas.microsoft.com/office/drawing/2010/main" val="0"/>
                </a:ext>
              </a:extLst>
            </a:blip>
            <a:srcRect r="57271" b="28732"/>
            <a:stretch/>
          </p:blipFill>
          <p:spPr>
            <a:xfrm>
              <a:off x="1088110" y="1700029"/>
              <a:ext cx="2004187" cy="2627431"/>
            </a:xfrm>
            <a:prstGeom prst="rect">
              <a:avLst/>
            </a:prstGeom>
          </p:spPr>
        </p:pic>
        <p:pic>
          <p:nvPicPr>
            <p:cNvPr id="8" name="Bildobjekt 7"/>
            <p:cNvPicPr>
              <a:picLocks noChangeAspect="1"/>
            </p:cNvPicPr>
            <p:nvPr/>
          </p:nvPicPr>
          <p:blipFill rotWithShape="1">
            <a:blip r:embed="rId3" cstate="print">
              <a:extLst>
                <a:ext uri="{28A0092B-C50C-407E-A947-70E740481C1C}">
                  <a14:useLocalDpi xmlns:a14="http://schemas.microsoft.com/office/drawing/2010/main" val="0"/>
                </a:ext>
              </a:extLst>
            </a:blip>
            <a:srcRect l="27179" t="63774" r="67441" b="31050"/>
            <a:stretch/>
          </p:blipFill>
          <p:spPr>
            <a:xfrm rot="18400877">
              <a:off x="2968890" y="3954730"/>
              <a:ext cx="252321" cy="190815"/>
            </a:xfrm>
            <a:prstGeom prst="rect">
              <a:avLst/>
            </a:prstGeom>
          </p:spPr>
        </p:pic>
      </p:grpSp>
      <p:sp>
        <p:nvSpPr>
          <p:cNvPr id="9" name="Platshållare för innehåll 2"/>
          <p:cNvSpPr txBox="1">
            <a:spLocks/>
          </p:cNvSpPr>
          <p:nvPr/>
        </p:nvSpPr>
        <p:spPr>
          <a:xfrm>
            <a:off x="8607392" y="3893208"/>
            <a:ext cx="2152757" cy="838842"/>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2200" b="1" dirty="0" smtClean="0"/>
              <a:t>Nytta</a:t>
            </a:r>
            <a:br>
              <a:rPr lang="sv-SE" sz="2200" b="1" dirty="0" smtClean="0"/>
            </a:br>
            <a:r>
              <a:rPr lang="sv-SE" sz="2200" b="1" dirty="0" smtClean="0"/>
              <a:t> uppstår</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010" y="1928592"/>
            <a:ext cx="2568774" cy="2019063"/>
          </a:xfrm>
          <a:prstGeom prst="rect">
            <a:avLst/>
          </a:prstGeom>
        </p:spPr>
      </p:pic>
      <p:sp>
        <p:nvSpPr>
          <p:cNvPr id="11" name="textruta 10"/>
          <p:cNvSpPr txBox="1"/>
          <p:nvPr/>
        </p:nvSpPr>
        <p:spPr>
          <a:xfrm>
            <a:off x="3365121" y="3434920"/>
            <a:ext cx="696024" cy="1569660"/>
          </a:xfrm>
          <a:prstGeom prst="rect">
            <a:avLst/>
          </a:prstGeom>
          <a:noFill/>
        </p:spPr>
        <p:txBody>
          <a:bodyPr wrap="none" rtlCol="0">
            <a:spAutoFit/>
          </a:bodyPr>
          <a:lstStyle/>
          <a:p>
            <a:r>
              <a:rPr lang="sv-SE" sz="9600" dirty="0" smtClean="0">
                <a:solidFill>
                  <a:schemeClr val="accent1"/>
                </a:solidFill>
                <a:latin typeface="Raleway" panose="020B0503030101060003" pitchFamily="34" charset="0"/>
              </a:rPr>
              <a:t>+</a:t>
            </a:r>
            <a:endParaRPr lang="sv-SE" sz="2400" dirty="0">
              <a:solidFill>
                <a:schemeClr val="accent1"/>
              </a:solidFill>
              <a:latin typeface="Raleway" panose="020B0503030101060003" pitchFamily="34" charset="0"/>
            </a:endParaRPr>
          </a:p>
        </p:txBody>
      </p:sp>
      <p:sp>
        <p:nvSpPr>
          <p:cNvPr id="12" name="textruta 11"/>
          <p:cNvSpPr txBox="1"/>
          <p:nvPr/>
        </p:nvSpPr>
        <p:spPr>
          <a:xfrm>
            <a:off x="7469303" y="3367765"/>
            <a:ext cx="723275" cy="1569660"/>
          </a:xfrm>
          <a:prstGeom prst="rect">
            <a:avLst/>
          </a:prstGeom>
          <a:noFill/>
        </p:spPr>
        <p:txBody>
          <a:bodyPr wrap="none" rtlCol="0">
            <a:spAutoFit/>
          </a:bodyPr>
          <a:lstStyle/>
          <a:p>
            <a:r>
              <a:rPr lang="sv-SE" sz="9600" dirty="0" smtClean="0">
                <a:solidFill>
                  <a:schemeClr val="accent1"/>
                </a:solidFill>
                <a:latin typeface="Raleway" panose="020B0503030101060003" pitchFamily="34" charset="0"/>
              </a:rPr>
              <a:t>=</a:t>
            </a:r>
            <a:endParaRPr lang="sv-SE" sz="2400" dirty="0">
              <a:solidFill>
                <a:schemeClr val="accent1"/>
              </a:solidFill>
              <a:latin typeface="Raleway" panose="020B0503030101060003" pitchFamily="34" charset="0"/>
            </a:endParaRPr>
          </a:p>
        </p:txBody>
      </p:sp>
      <p:grpSp>
        <p:nvGrpSpPr>
          <p:cNvPr id="16" name="Grupp 15"/>
          <p:cNvGrpSpPr/>
          <p:nvPr/>
        </p:nvGrpSpPr>
        <p:grpSpPr>
          <a:xfrm>
            <a:off x="4835017" y="2067877"/>
            <a:ext cx="1502038" cy="1879778"/>
            <a:chOff x="4835017" y="2594344"/>
            <a:chExt cx="1502038" cy="1879778"/>
          </a:xfrm>
        </p:grpSpPr>
        <p:pic>
          <p:nvPicPr>
            <p:cNvPr id="5" name="Bildobjekt 4"/>
            <p:cNvPicPr>
              <a:picLocks noChangeAspect="1"/>
            </p:cNvPicPr>
            <p:nvPr/>
          </p:nvPicPr>
          <p:blipFill rotWithShape="1">
            <a:blip r:embed="rId5" cstate="print">
              <a:extLst>
                <a:ext uri="{28A0092B-C50C-407E-A947-70E740481C1C}">
                  <a14:useLocalDpi xmlns:a14="http://schemas.microsoft.com/office/drawing/2010/main" val="0"/>
                </a:ext>
              </a:extLst>
            </a:blip>
            <a:srcRect l="43016"/>
            <a:stretch/>
          </p:blipFill>
          <p:spPr>
            <a:xfrm>
              <a:off x="4974248" y="2594344"/>
              <a:ext cx="1362807" cy="1879778"/>
            </a:xfrm>
            <a:prstGeom prst="rect">
              <a:avLst/>
            </a:prstGeom>
          </p:spPr>
        </p:pic>
        <p:sp>
          <p:nvSpPr>
            <p:cNvPr id="15" name="Ellips 14"/>
            <p:cNvSpPr/>
            <p:nvPr/>
          </p:nvSpPr>
          <p:spPr>
            <a:xfrm>
              <a:off x="4835017" y="3630769"/>
              <a:ext cx="171130" cy="222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49738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720000"/>
            <a:ext cx="10300800" cy="1382400"/>
          </a:xfrm>
        </p:spPr>
        <p:txBody>
          <a:bodyPr anchor="t">
            <a:normAutofit/>
          </a:bodyPr>
          <a:lstStyle/>
          <a:p>
            <a:r>
              <a:rPr lang="sv-SE" altLang="sv-SE" sz="4000" dirty="0"/>
              <a:t>Faktorer som påverkar </a:t>
            </a:r>
            <a:r>
              <a:rPr lang="sv-SE" altLang="sv-SE" sz="4000" dirty="0" smtClean="0"/>
              <a:t>nyttorealiseringen</a:t>
            </a:r>
            <a:endParaRPr lang="sv-SE" sz="4000" dirty="0"/>
          </a:p>
        </p:txBody>
      </p:sp>
      <p:sp>
        <p:nvSpPr>
          <p:cNvPr id="3" name="Platshållare för innehåll 2"/>
          <p:cNvSpPr>
            <a:spLocks noGrp="1"/>
          </p:cNvSpPr>
          <p:nvPr>
            <p:ph idx="1"/>
          </p:nvPr>
        </p:nvSpPr>
        <p:spPr/>
        <p:txBody>
          <a:bodyPr>
            <a:normAutofit/>
          </a:bodyPr>
          <a:lstStyle/>
          <a:p>
            <a:pPr marL="342900" indent="-342900">
              <a:spcAft>
                <a:spcPts val="1200"/>
              </a:spcAft>
              <a:buFont typeface="Arial" panose="020B0604020202020204" pitchFamily="34" charset="0"/>
              <a:buChar char="•"/>
            </a:pPr>
            <a:r>
              <a:rPr lang="sv-SE" altLang="sv-SE" sz="2400" dirty="0">
                <a:latin typeface="Arial" panose="020B0604020202020204" pitchFamily="34" charset="0"/>
                <a:cs typeface="Arial" panose="020B0604020202020204" pitchFamily="34" charset="0"/>
              </a:rPr>
              <a:t>Hur många som anammar det nya arbetssättet</a:t>
            </a:r>
          </a:p>
          <a:p>
            <a:pPr marL="342900" indent="-342900">
              <a:spcAft>
                <a:spcPts val="1200"/>
              </a:spcAft>
              <a:buFont typeface="Arial" panose="020B0604020202020204" pitchFamily="34" charset="0"/>
              <a:buChar char="•"/>
            </a:pPr>
            <a:r>
              <a:rPr lang="sv-SE" altLang="sv-SE" sz="2400" dirty="0">
                <a:latin typeface="Arial" panose="020B0604020202020204" pitchFamily="34" charset="0"/>
                <a:cs typeface="Arial" panose="020B0604020202020204" pitchFamily="34" charset="0"/>
              </a:rPr>
              <a:t>Hur snabbt man ”är med på tåget” </a:t>
            </a:r>
          </a:p>
          <a:p>
            <a:pPr marL="342900" indent="-342900">
              <a:spcAft>
                <a:spcPts val="1200"/>
              </a:spcAft>
              <a:buFont typeface="Arial" panose="020B0604020202020204" pitchFamily="34" charset="0"/>
              <a:buChar char="•"/>
            </a:pPr>
            <a:r>
              <a:rPr lang="sv-SE" altLang="sv-SE" sz="2400" dirty="0">
                <a:latin typeface="Arial" panose="020B0604020202020204" pitchFamily="34" charset="0"/>
                <a:cs typeface="Arial" panose="020B0604020202020204" pitchFamily="34" charset="0"/>
              </a:rPr>
              <a:t>Hur effektivt man använder det nya arbetssättet</a:t>
            </a:r>
          </a:p>
          <a:p>
            <a:pPr marL="342900" indent="-342900">
              <a:spcAft>
                <a:spcPts val="1200"/>
              </a:spcAft>
              <a:buFont typeface="Arial" panose="020B0604020202020204" pitchFamily="34" charset="0"/>
              <a:buChar char="•"/>
            </a:pPr>
            <a:r>
              <a:rPr lang="sv-SE" altLang="sv-SE" sz="2400" dirty="0">
                <a:latin typeface="Arial" panose="020B0604020202020204" pitchFamily="34" charset="0"/>
                <a:cs typeface="Arial" panose="020B0604020202020204" pitchFamily="34" charset="0"/>
              </a:rPr>
              <a:t>Hur många som återgår till det gamla </a:t>
            </a:r>
            <a:r>
              <a:rPr lang="sv-SE" altLang="sv-SE" sz="2400" dirty="0" smtClean="0">
                <a:latin typeface="Arial" panose="020B0604020202020204" pitchFamily="34" charset="0"/>
                <a:cs typeface="Arial" panose="020B0604020202020204" pitchFamily="34" charset="0"/>
              </a:rPr>
              <a:t>arbetssättet</a:t>
            </a:r>
            <a:endParaRPr lang="sv-SE" alt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3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080000" y="360000"/>
            <a:ext cx="8569325" cy="1226965"/>
          </a:xfrm>
        </p:spPr>
        <p:txBody>
          <a:bodyPr anchor="t">
            <a:noAutofit/>
          </a:bodyPr>
          <a:lstStyle/>
          <a:p>
            <a:r>
              <a:rPr lang="sv-SE" altLang="sv-SE" sz="4000" dirty="0" smtClean="0"/>
              <a:t>Strukturerat förändringsarbete </a:t>
            </a:r>
            <a:br>
              <a:rPr lang="sv-SE" altLang="sv-SE" sz="4000" dirty="0" smtClean="0"/>
            </a:br>
            <a:r>
              <a:rPr lang="sv-SE" altLang="sv-SE" sz="4000" dirty="0" smtClean="0"/>
              <a:t>– vad handlar det om?</a:t>
            </a:r>
          </a:p>
        </p:txBody>
      </p:sp>
      <p:sp>
        <p:nvSpPr>
          <p:cNvPr id="6152" name="textruta 12"/>
          <p:cNvSpPr txBox="1">
            <a:spLocks noChangeArrowheads="1"/>
          </p:cNvSpPr>
          <p:nvPr/>
        </p:nvSpPr>
        <p:spPr bwMode="auto">
          <a:xfrm>
            <a:off x="1080000" y="1946965"/>
            <a:ext cx="8650907"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accent2"/>
              </a:buClr>
              <a:buSzPct val="120000"/>
              <a:buChar char="•"/>
              <a:defRPr sz="2800">
                <a:solidFill>
                  <a:srgbClr val="000000"/>
                </a:solidFill>
                <a:latin typeface="Arial" charset="0"/>
              </a:defRPr>
            </a:lvl1pPr>
            <a:lvl2pPr marL="742950" indent="-28575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2pPr>
            <a:lvl3pPr marL="1143000" indent="-228600" eaLnBrk="0" hangingPunct="0">
              <a:spcBef>
                <a:spcPct val="20000"/>
              </a:spcBef>
              <a:spcAft>
                <a:spcPct val="20000"/>
              </a:spcAft>
              <a:buClr>
                <a:schemeClr val="accent2"/>
              </a:buClr>
              <a:buSzPct val="120000"/>
              <a:buFont typeface="Arial" charset="0"/>
              <a:buChar char="–"/>
              <a:defRPr sz="2400">
                <a:solidFill>
                  <a:srgbClr val="000000"/>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ClrTx/>
              <a:buSzTx/>
              <a:buNone/>
              <a:defRPr/>
            </a:pPr>
            <a:r>
              <a:rPr lang="sv-SE" altLang="sv-SE" sz="2000" dirty="0">
                <a:latin typeface="+mj-lt"/>
              </a:rPr>
              <a:t>Att leda människor genom en </a:t>
            </a:r>
            <a:r>
              <a:rPr lang="sv-SE" altLang="sv-SE" sz="2000" dirty="0" smtClean="0">
                <a:latin typeface="+mj-lt"/>
              </a:rPr>
              <a:t>förändring kräver </a:t>
            </a:r>
            <a:r>
              <a:rPr lang="sv-SE" altLang="sv-SE" sz="2000" dirty="0">
                <a:latin typeface="+mj-lt"/>
              </a:rPr>
              <a:t>ett strukturerat och medvetet </a:t>
            </a:r>
            <a:r>
              <a:rPr lang="sv-SE" altLang="sv-SE" sz="2000" dirty="0" smtClean="0">
                <a:latin typeface="+mj-lt"/>
              </a:rPr>
              <a:t>arbete </a:t>
            </a:r>
            <a:r>
              <a:rPr lang="sv-SE" altLang="sv-SE" sz="2000" dirty="0">
                <a:latin typeface="+mj-lt"/>
              </a:rPr>
              <a:t>inom flera områden:</a:t>
            </a:r>
          </a:p>
          <a:p>
            <a:pPr marL="457182" indent="-457182" eaLnBrk="1" hangingPunct="1">
              <a:spcBef>
                <a:spcPts val="600"/>
              </a:spcBef>
              <a:spcAft>
                <a:spcPct val="0"/>
              </a:spcAft>
              <a:buClrTx/>
              <a:buSzTx/>
              <a:defRPr/>
            </a:pPr>
            <a:r>
              <a:rPr lang="sv-SE" altLang="sv-SE" sz="2000" dirty="0" smtClean="0">
                <a:latin typeface="+mj-lt"/>
              </a:rPr>
              <a:t>aktivt och synligt förändringsägarskap (sponsorskap)</a:t>
            </a:r>
            <a:endParaRPr lang="sv-SE" altLang="sv-SE" sz="2000" dirty="0">
              <a:latin typeface="+mj-lt"/>
            </a:endParaRPr>
          </a:p>
          <a:p>
            <a:pPr marL="457182" indent="-457182" eaLnBrk="1" hangingPunct="1">
              <a:spcBef>
                <a:spcPts val="600"/>
              </a:spcBef>
              <a:spcAft>
                <a:spcPct val="0"/>
              </a:spcAft>
              <a:buClrTx/>
              <a:buSzTx/>
              <a:defRPr/>
            </a:pPr>
            <a:r>
              <a:rPr lang="sv-SE" altLang="sv-SE" sz="2000" dirty="0"/>
              <a:t>frekvent kommunikation och dialog om förändringen</a:t>
            </a:r>
          </a:p>
          <a:p>
            <a:pPr marL="457182" indent="-457182" eaLnBrk="1" hangingPunct="1">
              <a:spcBef>
                <a:spcPts val="600"/>
              </a:spcBef>
              <a:spcAft>
                <a:spcPct val="0"/>
              </a:spcAft>
              <a:buClrTx/>
              <a:buSzTx/>
              <a:defRPr/>
            </a:pPr>
            <a:r>
              <a:rPr lang="sv-SE" altLang="sv-SE" sz="2000" dirty="0" smtClean="0">
                <a:latin typeface="+mj-lt"/>
              </a:rPr>
              <a:t>involvering av målgrupper och intressenter</a:t>
            </a:r>
          </a:p>
          <a:p>
            <a:pPr marL="457182" indent="-457182" eaLnBrk="1" hangingPunct="1">
              <a:spcBef>
                <a:spcPts val="600"/>
              </a:spcBef>
              <a:spcAft>
                <a:spcPct val="0"/>
              </a:spcAft>
              <a:buClrTx/>
              <a:buSzTx/>
              <a:defRPr/>
            </a:pPr>
            <a:r>
              <a:rPr lang="sv-SE" altLang="sv-SE" sz="2000" dirty="0" smtClean="0">
                <a:latin typeface="+mj-lt"/>
              </a:rPr>
              <a:t>hantering av eventuell oro/motstånd</a:t>
            </a:r>
            <a:endParaRPr lang="sv-SE" altLang="sv-SE" sz="2000" dirty="0">
              <a:latin typeface="+mj-lt"/>
            </a:endParaRPr>
          </a:p>
          <a:p>
            <a:pPr marL="457182" indent="-457182" eaLnBrk="1" hangingPunct="1">
              <a:spcBef>
                <a:spcPts val="600"/>
              </a:spcBef>
              <a:spcAft>
                <a:spcPct val="0"/>
              </a:spcAft>
              <a:buClrTx/>
              <a:buSzTx/>
              <a:defRPr/>
            </a:pPr>
            <a:r>
              <a:rPr lang="sv-SE" altLang="sv-SE" sz="2000" dirty="0" smtClean="0">
                <a:latin typeface="+mj-lt"/>
              </a:rPr>
              <a:t>vid behov coachning av förändringsledarna – cheferna som leder förändringen</a:t>
            </a:r>
            <a:endParaRPr lang="sv-SE" altLang="sv-SE" sz="2000" dirty="0">
              <a:latin typeface="+mj-lt"/>
            </a:endParaRPr>
          </a:p>
          <a:p>
            <a:pPr marL="457182" indent="-457182" eaLnBrk="1" hangingPunct="1">
              <a:spcBef>
                <a:spcPts val="600"/>
              </a:spcBef>
              <a:spcAft>
                <a:spcPct val="0"/>
              </a:spcAft>
              <a:buClrTx/>
              <a:buSzTx/>
              <a:defRPr/>
            </a:pPr>
            <a:r>
              <a:rPr lang="sv-SE" altLang="sv-SE" sz="2000" dirty="0" smtClean="0">
                <a:latin typeface="+mj-lt"/>
              </a:rPr>
              <a:t>träning/utbildning i de nya arbetssätten/beteendena</a:t>
            </a:r>
            <a:endParaRPr lang="sv-SE" altLang="sv-SE" sz="2000" dirty="0">
              <a:latin typeface="+mj-lt"/>
            </a:endParaRPr>
          </a:p>
        </p:txBody>
      </p:sp>
    </p:spTree>
    <p:extLst>
      <p:ext uri="{BB962C8B-B14F-4D97-AF65-F5344CB8AC3E}">
        <p14:creationId xmlns:p14="http://schemas.microsoft.com/office/powerpoint/2010/main" val="299695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360000"/>
            <a:ext cx="10300800" cy="1382400"/>
          </a:xfrm>
        </p:spPr>
        <p:txBody>
          <a:bodyPr anchor="t">
            <a:normAutofit/>
          </a:bodyPr>
          <a:lstStyle/>
          <a:p>
            <a:r>
              <a:rPr lang="sv-SE" altLang="sv-SE" sz="4000" dirty="0"/>
              <a:t>Vilka vinster ger ett strukturerat förändringsarbete?</a:t>
            </a:r>
            <a:endParaRPr lang="sv-SE" sz="4000" dirty="0"/>
          </a:p>
        </p:txBody>
      </p:sp>
      <p:sp>
        <p:nvSpPr>
          <p:cNvPr id="3" name="Platshållare för innehåll 2"/>
          <p:cNvSpPr>
            <a:spLocks noGrp="1"/>
          </p:cNvSpPr>
          <p:nvPr>
            <p:ph idx="1"/>
          </p:nvPr>
        </p:nvSpPr>
        <p:spPr>
          <a:xfrm>
            <a:off x="1113600" y="2337207"/>
            <a:ext cx="10300800" cy="3168000"/>
          </a:xfrm>
        </p:spPr>
        <p:txBody>
          <a:bodyPr>
            <a:normAutofit/>
          </a:bodyPr>
          <a:lstStyle/>
          <a:p>
            <a:pPr marL="342900" indent="-342900">
              <a:spcBef>
                <a:spcPts val="1200"/>
              </a:spcBef>
              <a:buFont typeface="Arial" panose="020B0604020202020204" pitchFamily="34" charset="0"/>
              <a:buChar char="•"/>
            </a:pPr>
            <a:r>
              <a:rPr lang="sv-SE" sz="2400" dirty="0">
                <a:latin typeface="Arial" panose="020B0604020202020204" pitchFamily="34" charset="0"/>
                <a:cs typeface="Arial" panose="020B0604020202020204" pitchFamily="34" charset="0"/>
              </a:rPr>
              <a:t>Effektiviteten i arbetet går inte ner i lika stor utsträckning</a:t>
            </a:r>
          </a:p>
          <a:p>
            <a:pPr marL="342900" indent="-342900">
              <a:spcBef>
                <a:spcPts val="1200"/>
              </a:spcBef>
              <a:buFont typeface="Arial" panose="020B0604020202020204" pitchFamily="34" charset="0"/>
              <a:buChar char="•"/>
            </a:pPr>
            <a:r>
              <a:rPr lang="sv-SE" sz="2400" dirty="0" smtClean="0">
                <a:latin typeface="Arial" panose="020B0604020202020204" pitchFamily="34" charset="0"/>
                <a:cs typeface="Arial" panose="020B0604020202020204" pitchFamily="34" charset="0"/>
              </a:rPr>
              <a:t>Det </a:t>
            </a:r>
            <a:r>
              <a:rPr lang="sv-SE" sz="2400" dirty="0">
                <a:latin typeface="Arial" panose="020B0604020202020204" pitchFamily="34" charset="0"/>
                <a:cs typeface="Arial" panose="020B0604020202020204" pitchFamily="34" charset="0"/>
              </a:rPr>
              <a:t>nya arbetssättet tillämpas som det är </a:t>
            </a:r>
            <a:r>
              <a:rPr lang="sv-SE" sz="2400" dirty="0" smtClean="0">
                <a:latin typeface="Arial" panose="020B0604020202020204" pitchFamily="34" charset="0"/>
                <a:cs typeface="Arial" panose="020B0604020202020204" pitchFamily="34" charset="0"/>
              </a:rPr>
              <a:t>tänkt</a:t>
            </a:r>
          </a:p>
          <a:p>
            <a:pPr marL="342900" indent="-342900">
              <a:spcBef>
                <a:spcPts val="1200"/>
              </a:spcBef>
              <a:buFont typeface="Arial" panose="020B0604020202020204" pitchFamily="34" charset="0"/>
              <a:buChar char="•"/>
            </a:pPr>
            <a:r>
              <a:rPr lang="sv-SE" sz="2400" dirty="0">
                <a:latin typeface="Arial" panose="020B0604020202020204" pitchFamily="34" charset="0"/>
                <a:cs typeface="Arial" panose="020B0604020202020204" pitchFamily="34" charset="0"/>
              </a:rPr>
              <a:t>Medarbetare och chefer mår bättre under </a:t>
            </a:r>
            <a:r>
              <a:rPr lang="sv-SE" sz="2400" dirty="0" smtClean="0">
                <a:latin typeface="Arial" panose="020B0604020202020204" pitchFamily="34" charset="0"/>
                <a:cs typeface="Arial" panose="020B0604020202020204" pitchFamily="34" charset="0"/>
              </a:rPr>
              <a:t>införandet</a:t>
            </a:r>
            <a:endParaRPr lang="sv-SE" sz="24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sv-SE" sz="2400" dirty="0">
                <a:latin typeface="Arial" panose="020B0604020202020204" pitchFamily="34" charset="0"/>
                <a:cs typeface="Arial" panose="020B0604020202020204" pitchFamily="34" charset="0"/>
              </a:rPr>
              <a:t>Nyttan med lösningen/det nya uppnås i högre utsträckning</a:t>
            </a:r>
          </a:p>
        </p:txBody>
      </p:sp>
    </p:spTree>
    <p:extLst>
      <p:ext uri="{BB962C8B-B14F-4D97-AF65-F5344CB8AC3E}">
        <p14:creationId xmlns:p14="http://schemas.microsoft.com/office/powerpoint/2010/main" val="209687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720000"/>
            <a:ext cx="10300800" cy="1053382"/>
          </a:xfrm>
        </p:spPr>
        <p:txBody>
          <a:bodyPr anchor="t">
            <a:normAutofit/>
          </a:bodyPr>
          <a:lstStyle/>
          <a:p>
            <a:pPr>
              <a:spcBef>
                <a:spcPts val="1200"/>
              </a:spcBef>
            </a:pPr>
            <a:r>
              <a:rPr lang="sv-SE" sz="4000" dirty="0">
                <a:latin typeface="Arial" panose="020B0604020202020204" pitchFamily="34" charset="0"/>
                <a:cs typeface="Arial" panose="020B0604020202020204" pitchFamily="34" charset="0"/>
              </a:rPr>
              <a:t>Fungerar</a:t>
            </a:r>
            <a:r>
              <a:rPr lang="sv-SE" sz="4400" dirty="0">
                <a:latin typeface="Arial" panose="020B0604020202020204" pitchFamily="34" charset="0"/>
                <a:cs typeface="Arial" panose="020B0604020202020204" pitchFamily="34" charset="0"/>
              </a:rPr>
              <a:t> förändringsledning då?</a:t>
            </a:r>
          </a:p>
        </p:txBody>
      </p:sp>
      <p:sp>
        <p:nvSpPr>
          <p:cNvPr id="3" name="Platshållare för innehåll 2"/>
          <p:cNvSpPr>
            <a:spLocks noGrp="1"/>
          </p:cNvSpPr>
          <p:nvPr>
            <p:ph idx="1"/>
          </p:nvPr>
        </p:nvSpPr>
        <p:spPr>
          <a:xfrm>
            <a:off x="1113600" y="1921164"/>
            <a:ext cx="10300800" cy="3584043"/>
          </a:xfrm>
        </p:spPr>
        <p:txBody>
          <a:bodyPr>
            <a:normAutofit fontScale="85000" lnSpcReduction="10000"/>
          </a:bodyPr>
          <a:lstStyle/>
          <a:p>
            <a:pPr>
              <a:spcBef>
                <a:spcPts val="1800"/>
              </a:spcBef>
            </a:pPr>
            <a:r>
              <a:rPr lang="sv-SE" sz="2400" dirty="0" smtClean="0">
                <a:latin typeface="Arial" panose="020B0604020202020204" pitchFamily="34" charset="0"/>
                <a:cs typeface="Arial" panose="020B0604020202020204" pitchFamily="34" charset="0"/>
              </a:rPr>
              <a:t>Att </a:t>
            </a:r>
            <a:r>
              <a:rPr lang="sv-SE" sz="2400" dirty="0">
                <a:latin typeface="Arial" panose="020B0604020202020204" pitchFamily="34" charset="0"/>
                <a:cs typeface="Arial" panose="020B0604020202020204" pitchFamily="34" charset="0"/>
              </a:rPr>
              <a:t>uppnå den önskade verksamhetsnyttan är svårt. Det finns mycket statistik som visar på att de flesta organisationer har problem att hämta hem de tänkta nyttorna. </a:t>
            </a:r>
            <a:endParaRPr lang="sv-SE" sz="2400" dirty="0" smtClean="0">
              <a:latin typeface="Arial" panose="020B0604020202020204" pitchFamily="34" charset="0"/>
              <a:cs typeface="Arial" panose="020B0604020202020204" pitchFamily="34" charset="0"/>
            </a:endParaRPr>
          </a:p>
          <a:p>
            <a:pPr>
              <a:spcBef>
                <a:spcPts val="1800"/>
              </a:spcBef>
            </a:pPr>
            <a:r>
              <a:rPr lang="sv-SE" sz="2400" dirty="0" smtClean="0">
                <a:latin typeface="Arial" panose="020B0604020202020204" pitchFamily="34" charset="0"/>
                <a:cs typeface="Arial" panose="020B0604020202020204" pitchFamily="34" charset="0"/>
              </a:rPr>
              <a:t>Oavsett </a:t>
            </a:r>
            <a:r>
              <a:rPr lang="sv-SE" sz="2400" dirty="0">
                <a:latin typeface="Arial" panose="020B0604020202020204" pitchFamily="34" charset="0"/>
                <a:cs typeface="Arial" panose="020B0604020202020204" pitchFamily="34" charset="0"/>
              </a:rPr>
              <a:t>om själva förändringen är komplex eller inte så är våra organisationer komplexa system. Det händer saker som ingen avsett eller förutspått på grund av att människorna i organisationen fattar egna beslut utifrån sina upplevelser och tankar. </a:t>
            </a:r>
          </a:p>
          <a:p>
            <a:pPr>
              <a:spcBef>
                <a:spcPts val="1800"/>
              </a:spcBef>
            </a:pPr>
            <a:r>
              <a:rPr lang="sv-SE" sz="2400" dirty="0">
                <a:latin typeface="Arial" panose="020B0604020202020204" pitchFamily="34" charset="0"/>
                <a:cs typeface="Arial" panose="020B0604020202020204" pitchFamily="34" charset="0"/>
              </a:rPr>
              <a:t>Målet, det önskade </a:t>
            </a:r>
            <a:r>
              <a:rPr lang="sv-SE" sz="2400" dirty="0" err="1">
                <a:latin typeface="Arial" panose="020B0604020202020204" pitchFamily="34" charset="0"/>
                <a:cs typeface="Arial" panose="020B0604020202020204" pitchFamily="34" charset="0"/>
              </a:rPr>
              <a:t>nyläget</a:t>
            </a:r>
            <a:r>
              <a:rPr lang="sv-SE" sz="2400" dirty="0">
                <a:latin typeface="Arial" panose="020B0604020202020204" pitchFamily="34" charset="0"/>
                <a:cs typeface="Arial" panose="020B0604020202020204" pitchFamily="34" charset="0"/>
              </a:rPr>
              <a:t>, är därför ofta rörligt och föränderligt, vilket självklart påverkar förändringsarbetet. Så även om vi bedriver arbetet på ett strukturerat sätt enligt </a:t>
            </a:r>
            <a:r>
              <a:rPr lang="sv-SE" sz="2400" dirty="0" smtClean="0">
                <a:latin typeface="Arial" panose="020B0604020202020204" pitchFamily="34" charset="0"/>
                <a:cs typeface="Arial" panose="020B0604020202020204" pitchFamily="34" charset="0"/>
              </a:rPr>
              <a:t>konstens alla regler behöver </a:t>
            </a:r>
            <a:r>
              <a:rPr lang="sv-SE" sz="2400" dirty="0">
                <a:latin typeface="Arial" panose="020B0604020202020204" pitchFamily="34" charset="0"/>
                <a:cs typeface="Arial" panose="020B0604020202020204" pitchFamily="34" charset="0"/>
              </a:rPr>
              <a:t>vi förhålla oss till att verkligheten är dynamisk, en icke linjär process, som därför kräver att arbetet bedrivs både </a:t>
            </a:r>
            <a:r>
              <a:rPr lang="sv-SE" sz="2400" dirty="0" err="1">
                <a:latin typeface="Arial" panose="020B0604020202020204" pitchFamily="34" charset="0"/>
                <a:cs typeface="Arial" panose="020B0604020202020204" pitchFamily="34" charset="0"/>
              </a:rPr>
              <a:t>agilt</a:t>
            </a:r>
            <a:r>
              <a:rPr lang="sv-SE" sz="2400" dirty="0">
                <a:latin typeface="Arial" panose="020B0604020202020204" pitchFamily="34" charset="0"/>
                <a:cs typeface="Arial" panose="020B0604020202020204" pitchFamily="34" charset="0"/>
              </a:rPr>
              <a:t> och iterativt. </a:t>
            </a:r>
          </a:p>
        </p:txBody>
      </p:sp>
    </p:spTree>
    <p:extLst>
      <p:ext uri="{BB962C8B-B14F-4D97-AF65-F5344CB8AC3E}">
        <p14:creationId xmlns:p14="http://schemas.microsoft.com/office/powerpoint/2010/main" val="153010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ktangel med rundade hörn 73"/>
          <p:cNvSpPr/>
          <p:nvPr/>
        </p:nvSpPr>
        <p:spPr>
          <a:xfrm>
            <a:off x="394499" y="4336977"/>
            <a:ext cx="10366311" cy="1814171"/>
          </a:xfrm>
          <a:prstGeom prst="round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73" name="Rektangel med rundade hörn 72"/>
          <p:cNvSpPr/>
          <p:nvPr/>
        </p:nvSpPr>
        <p:spPr>
          <a:xfrm>
            <a:off x="394499" y="1754024"/>
            <a:ext cx="11595337" cy="24103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Raleway" panose="020B0503030101060003" pitchFamily="34" charset="0"/>
            </a:endParaRPr>
          </a:p>
        </p:txBody>
      </p:sp>
      <p:sp>
        <p:nvSpPr>
          <p:cNvPr id="56" name="Rectangle 69"/>
          <p:cNvSpPr>
            <a:spLocks noChangeArrowheads="1"/>
          </p:cNvSpPr>
          <p:nvPr/>
        </p:nvSpPr>
        <p:spPr bwMode="auto">
          <a:xfrm>
            <a:off x="1080000" y="720000"/>
            <a:ext cx="5333168"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4000" b="1" dirty="0" smtClean="0">
                <a:latin typeface="+mj-lt"/>
              </a:rPr>
              <a:t>Hur hänger det ihop?</a:t>
            </a:r>
            <a:endParaRPr lang="sv-SE" altLang="sv-SE" sz="4000" b="1" dirty="0">
              <a:latin typeface="+mj-lt"/>
            </a:endParaRPr>
          </a:p>
        </p:txBody>
      </p:sp>
      <p:sp>
        <p:nvSpPr>
          <p:cNvPr id="66" name="textruta 65"/>
          <p:cNvSpPr txBox="1"/>
          <p:nvPr/>
        </p:nvSpPr>
        <p:spPr>
          <a:xfrm>
            <a:off x="394499" y="1926647"/>
            <a:ext cx="10820897" cy="400110"/>
          </a:xfrm>
          <a:prstGeom prst="rect">
            <a:avLst/>
          </a:prstGeom>
          <a:noFill/>
        </p:spPr>
        <p:txBody>
          <a:bodyPr wrap="square" rtlCol="0">
            <a:spAutoFit/>
          </a:bodyPr>
          <a:lstStyle/>
          <a:p>
            <a:pPr algn="ctr"/>
            <a:r>
              <a:rPr lang="sv-SE" sz="2000" b="1" dirty="0">
                <a:solidFill>
                  <a:schemeClr val="bg1"/>
                </a:solidFill>
                <a:latin typeface="+mj-lt"/>
              </a:rPr>
              <a:t>Nyttorealisering och </a:t>
            </a:r>
            <a:r>
              <a:rPr lang="sv-SE" sz="2000" b="1" dirty="0" smtClean="0">
                <a:solidFill>
                  <a:schemeClr val="bg1"/>
                </a:solidFill>
                <a:latin typeface="+mj-lt"/>
              </a:rPr>
              <a:t>förändringsledning </a:t>
            </a:r>
            <a:r>
              <a:rPr lang="sv-SE" sz="2000" dirty="0" smtClean="0">
                <a:solidFill>
                  <a:schemeClr val="bg1"/>
                </a:solidFill>
                <a:latin typeface="+mj-lt"/>
              </a:rPr>
              <a:t>(sker </a:t>
            </a:r>
            <a:r>
              <a:rPr lang="sv-SE" sz="2000" dirty="0">
                <a:solidFill>
                  <a:schemeClr val="bg1"/>
                </a:solidFill>
                <a:latin typeface="+mj-lt"/>
              </a:rPr>
              <a:t>i linjen)</a:t>
            </a:r>
          </a:p>
        </p:txBody>
      </p:sp>
      <p:sp>
        <p:nvSpPr>
          <p:cNvPr id="68" name="Femhörning 67"/>
          <p:cNvSpPr/>
          <p:nvPr/>
        </p:nvSpPr>
        <p:spPr>
          <a:xfrm>
            <a:off x="1099756" y="2484250"/>
            <a:ext cx="2499900" cy="1430347"/>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r>
              <a:rPr lang="sv-SE" dirty="0" smtClean="0">
                <a:solidFill>
                  <a:schemeClr val="tx1"/>
                </a:solidFill>
                <a:latin typeface="+mj-lt"/>
                <a:cs typeface="Calibri" panose="020F0502020204030204" pitchFamily="34" charset="0"/>
              </a:rPr>
              <a:t>Varför</a:t>
            </a:r>
          </a:p>
          <a:p>
            <a:r>
              <a:rPr lang="sv-SE" sz="1400" dirty="0">
                <a:solidFill>
                  <a:schemeClr val="tx1"/>
                </a:solidFill>
                <a:latin typeface="+mj-lt"/>
                <a:cs typeface="Calibri" panose="020F0502020204030204" pitchFamily="34" charset="0"/>
              </a:rPr>
              <a:t>Beskriva motiv – varför behöver vi göra detta</a:t>
            </a:r>
            <a:r>
              <a:rPr lang="sv-SE" sz="1400" dirty="0" smtClean="0">
                <a:solidFill>
                  <a:schemeClr val="tx1"/>
                </a:solidFill>
                <a:latin typeface="+mj-lt"/>
                <a:cs typeface="Calibri" panose="020F0502020204030204" pitchFamily="34" charset="0"/>
              </a:rPr>
              <a:t>?</a:t>
            </a:r>
          </a:p>
          <a:p>
            <a:r>
              <a:rPr lang="sv-SE" sz="1400" dirty="0">
                <a:solidFill>
                  <a:schemeClr val="tx1"/>
                </a:solidFill>
                <a:latin typeface="+mj-lt"/>
                <a:cs typeface="Calibri" panose="020F0502020204030204" pitchFamily="34" charset="0"/>
              </a:rPr>
              <a:t>Analysera behov och </a:t>
            </a:r>
            <a:r>
              <a:rPr lang="sv-SE" sz="1400" dirty="0" smtClean="0">
                <a:solidFill>
                  <a:schemeClr val="tx1"/>
                </a:solidFill>
                <a:latin typeface="+mj-lt"/>
                <a:cs typeface="Calibri" panose="020F0502020204030204" pitchFamily="34" charset="0"/>
              </a:rPr>
              <a:t>önskad nytta</a:t>
            </a:r>
            <a:endParaRPr lang="sv-SE" sz="1400" dirty="0">
              <a:solidFill>
                <a:schemeClr val="tx1"/>
              </a:solidFill>
              <a:latin typeface="+mj-lt"/>
              <a:cs typeface="Calibri" panose="020F0502020204030204" pitchFamily="34" charset="0"/>
            </a:endParaRPr>
          </a:p>
        </p:txBody>
      </p:sp>
      <p:sp>
        <p:nvSpPr>
          <p:cNvPr id="69" name="Femhörning 68"/>
          <p:cNvSpPr/>
          <p:nvPr/>
        </p:nvSpPr>
        <p:spPr>
          <a:xfrm>
            <a:off x="3599656" y="2484250"/>
            <a:ext cx="2663971" cy="1427691"/>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r>
              <a:rPr lang="sv-SE" dirty="0" smtClean="0">
                <a:solidFill>
                  <a:schemeClr val="tx1"/>
                </a:solidFill>
                <a:latin typeface="+mj-lt"/>
                <a:cs typeface="Calibri" panose="020F0502020204030204" pitchFamily="34" charset="0"/>
              </a:rPr>
              <a:t>Vad</a:t>
            </a:r>
          </a:p>
          <a:p>
            <a:pPr lvl="0">
              <a:defRPr/>
            </a:pPr>
            <a:r>
              <a:rPr lang="sv-SE" sz="1400" dirty="0">
                <a:solidFill>
                  <a:schemeClr val="tx1"/>
                </a:solidFill>
                <a:latin typeface="+mj-lt"/>
                <a:cs typeface="Calibri" panose="020F0502020204030204" pitchFamily="34" charset="0"/>
              </a:rPr>
              <a:t>Skapa tydlig målbild och beskriva önskade nyttor</a:t>
            </a:r>
          </a:p>
          <a:p>
            <a:pPr lvl="0">
              <a:defRPr/>
            </a:pPr>
            <a:r>
              <a:rPr lang="sv-SE" sz="1400" dirty="0">
                <a:solidFill>
                  <a:schemeClr val="tx1"/>
                </a:solidFill>
                <a:latin typeface="+mj-lt"/>
                <a:cs typeface="Calibri" panose="020F0502020204030204" pitchFamily="34" charset="0"/>
              </a:rPr>
              <a:t>Kroka arm med nyckelintressenter</a:t>
            </a:r>
          </a:p>
        </p:txBody>
      </p:sp>
      <p:sp>
        <p:nvSpPr>
          <p:cNvPr id="70" name="Femhörning 69"/>
          <p:cNvSpPr/>
          <p:nvPr/>
        </p:nvSpPr>
        <p:spPr>
          <a:xfrm>
            <a:off x="6263628" y="2484250"/>
            <a:ext cx="2563183" cy="1430347"/>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r>
              <a:rPr lang="sv-SE" dirty="0" smtClean="0">
                <a:solidFill>
                  <a:schemeClr val="tx1"/>
                </a:solidFill>
                <a:latin typeface="+mj-lt"/>
                <a:cs typeface="Calibri" panose="020F0502020204030204" pitchFamily="34" charset="0"/>
              </a:rPr>
              <a:t>Hur</a:t>
            </a:r>
          </a:p>
          <a:p>
            <a:pPr lvl="0"/>
            <a:r>
              <a:rPr lang="sv-SE" sz="1400" dirty="0">
                <a:solidFill>
                  <a:schemeClr val="tx1"/>
                </a:solidFill>
                <a:latin typeface="+mj-lt"/>
                <a:cs typeface="Calibri" panose="020F0502020204030204" pitchFamily="34" charset="0"/>
              </a:rPr>
              <a:t>Analysera och skapa förutsättning för </a:t>
            </a:r>
            <a:r>
              <a:rPr lang="sv-SE" sz="1400" dirty="0" smtClean="0">
                <a:solidFill>
                  <a:schemeClr val="tx1"/>
                </a:solidFill>
                <a:latin typeface="+mj-lt"/>
                <a:cs typeface="Calibri" panose="020F0502020204030204" pitchFamily="34" charset="0"/>
              </a:rPr>
              <a:t>förändring</a:t>
            </a:r>
          </a:p>
          <a:p>
            <a:pPr lvl="0">
              <a:spcAft>
                <a:spcPts val="450"/>
              </a:spcAft>
            </a:pPr>
            <a:r>
              <a:rPr lang="sv-SE" sz="1400" dirty="0" smtClean="0">
                <a:solidFill>
                  <a:schemeClr val="tx1"/>
                </a:solidFill>
                <a:latin typeface="+mj-lt"/>
                <a:cs typeface="Calibri" panose="020F0502020204030204" pitchFamily="34" charset="0"/>
              </a:rPr>
              <a:t>Förbereda </a:t>
            </a:r>
            <a:r>
              <a:rPr lang="sv-SE" sz="1400" dirty="0">
                <a:solidFill>
                  <a:schemeClr val="tx1"/>
                </a:solidFill>
                <a:latin typeface="+mj-lt"/>
                <a:cs typeface="Calibri" panose="020F0502020204030204" pitchFamily="34" charset="0"/>
              </a:rPr>
              <a:t>och involvera organisationen</a:t>
            </a:r>
          </a:p>
        </p:txBody>
      </p:sp>
      <p:sp>
        <p:nvSpPr>
          <p:cNvPr id="71" name="Femhörning 70"/>
          <p:cNvSpPr/>
          <p:nvPr/>
        </p:nvSpPr>
        <p:spPr>
          <a:xfrm>
            <a:off x="8826812" y="2441634"/>
            <a:ext cx="2663971" cy="1427689"/>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r>
              <a:rPr lang="sv-SE" dirty="0" smtClean="0">
                <a:solidFill>
                  <a:schemeClr val="tx1"/>
                </a:solidFill>
                <a:latin typeface="+mj-lt"/>
                <a:cs typeface="Calibri" panose="020F0502020204030204" pitchFamily="34" charset="0"/>
              </a:rPr>
              <a:t>Kör</a:t>
            </a:r>
          </a:p>
          <a:p>
            <a:pPr lvl="0">
              <a:defRPr/>
            </a:pPr>
            <a:r>
              <a:rPr lang="sv-SE" sz="1400" dirty="0">
                <a:solidFill>
                  <a:schemeClr val="tx1"/>
                </a:solidFill>
                <a:latin typeface="+mj-lt"/>
                <a:cs typeface="Calibri" panose="020F0502020204030204" pitchFamily="34" charset="0"/>
              </a:rPr>
              <a:t>Utbilda, träna och förstärka det nya</a:t>
            </a:r>
          </a:p>
          <a:p>
            <a:pPr lvl="0">
              <a:defRPr/>
            </a:pPr>
            <a:r>
              <a:rPr lang="sv-SE" sz="1400" dirty="0">
                <a:solidFill>
                  <a:schemeClr val="tx1"/>
                </a:solidFill>
                <a:latin typeface="+mj-lt"/>
                <a:cs typeface="Calibri" panose="020F0502020204030204" pitchFamily="34" charset="0"/>
              </a:rPr>
              <a:t>Följa upp införande och hämta hem </a:t>
            </a:r>
            <a:r>
              <a:rPr lang="sv-SE" sz="1400" dirty="0" smtClean="0">
                <a:solidFill>
                  <a:schemeClr val="tx1"/>
                </a:solidFill>
                <a:latin typeface="+mj-lt"/>
                <a:cs typeface="Calibri" panose="020F0502020204030204" pitchFamily="34" charset="0"/>
              </a:rPr>
              <a:t>nyttor</a:t>
            </a:r>
            <a:endParaRPr lang="sv-SE" sz="1400" dirty="0">
              <a:solidFill>
                <a:schemeClr val="tx1"/>
              </a:solidFill>
              <a:latin typeface="+mj-lt"/>
              <a:cs typeface="Calibri" panose="020F0502020204030204" pitchFamily="34" charset="0"/>
            </a:endParaRPr>
          </a:p>
        </p:txBody>
      </p:sp>
      <p:sp>
        <p:nvSpPr>
          <p:cNvPr id="75" name="textruta 74"/>
          <p:cNvSpPr txBox="1"/>
          <p:nvPr/>
        </p:nvSpPr>
        <p:spPr>
          <a:xfrm>
            <a:off x="1885380" y="5713322"/>
            <a:ext cx="7384548" cy="400110"/>
          </a:xfrm>
          <a:prstGeom prst="rect">
            <a:avLst/>
          </a:prstGeom>
          <a:noFill/>
        </p:spPr>
        <p:txBody>
          <a:bodyPr wrap="square" rtlCol="0">
            <a:spAutoFit/>
          </a:bodyPr>
          <a:lstStyle/>
          <a:p>
            <a:pPr algn="ctr"/>
            <a:r>
              <a:rPr lang="sv-SE" b="1" dirty="0">
                <a:latin typeface="+mj-lt"/>
              </a:rPr>
              <a:t>Möjliggörare för </a:t>
            </a:r>
            <a:r>
              <a:rPr lang="sv-SE" b="1" dirty="0" smtClean="0">
                <a:latin typeface="+mj-lt"/>
              </a:rPr>
              <a:t>förändring </a:t>
            </a:r>
            <a:r>
              <a:rPr lang="sv-SE" dirty="0" smtClean="0">
                <a:latin typeface="+mj-lt"/>
              </a:rPr>
              <a:t>(</a:t>
            </a:r>
            <a:r>
              <a:rPr lang="sv-SE" dirty="0">
                <a:latin typeface="+mj-lt"/>
              </a:rPr>
              <a:t>skapas genom </a:t>
            </a:r>
            <a:r>
              <a:rPr lang="sv-SE" sz="2000" dirty="0">
                <a:latin typeface="+mj-lt"/>
              </a:rPr>
              <a:t>projekt</a:t>
            </a:r>
            <a:r>
              <a:rPr lang="sv-SE" dirty="0">
                <a:latin typeface="+mj-lt"/>
              </a:rPr>
              <a:t>)</a:t>
            </a:r>
          </a:p>
        </p:txBody>
      </p:sp>
      <p:sp>
        <p:nvSpPr>
          <p:cNvPr id="57" name="AutoShape 4">
            <a:hlinkClick r:id="rId2" action="ppaction://hlinksldjump"/>
          </p:cNvPr>
          <p:cNvSpPr>
            <a:spLocks noChangeArrowheads="1"/>
          </p:cNvSpPr>
          <p:nvPr/>
        </p:nvSpPr>
        <p:spPr bwMode="auto">
          <a:xfrm>
            <a:off x="1122343" y="4699491"/>
            <a:ext cx="1245618" cy="976115"/>
          </a:xfrm>
          <a:prstGeom prst="rightArrow">
            <a:avLst>
              <a:gd name="adj1" fmla="val 67625"/>
              <a:gd name="adj2" fmla="val 26377"/>
            </a:avLst>
          </a:prstGeom>
          <a:solidFill>
            <a:schemeClr val="accent5">
              <a:lumMod val="20000"/>
              <a:lumOff val="80000"/>
            </a:schemeClr>
          </a:solidFill>
          <a:ln w="6350">
            <a:solidFill>
              <a:schemeClr val="bg1">
                <a:lumMod val="50000"/>
              </a:schemeClr>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i="1" dirty="0" smtClean="0">
                <a:latin typeface="+mj-lt"/>
              </a:rPr>
              <a:t>Behov</a:t>
            </a:r>
            <a:endParaRPr lang="sv-SE" altLang="sv-SE" sz="1600" b="1" i="1" dirty="0">
              <a:latin typeface="+mj-lt"/>
            </a:endParaRPr>
          </a:p>
        </p:txBody>
      </p:sp>
      <p:sp>
        <p:nvSpPr>
          <p:cNvPr id="62" name="AutoShape 4">
            <a:hlinkClick r:id="rId2" action="ppaction://hlinksldjump"/>
          </p:cNvPr>
          <p:cNvSpPr>
            <a:spLocks noChangeArrowheads="1"/>
          </p:cNvSpPr>
          <p:nvPr/>
        </p:nvSpPr>
        <p:spPr bwMode="auto">
          <a:xfrm>
            <a:off x="2367961" y="4699491"/>
            <a:ext cx="1539729" cy="976115"/>
          </a:xfrm>
          <a:prstGeom prst="rightArrow">
            <a:avLst>
              <a:gd name="adj1" fmla="val 67625"/>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a:latin typeface="+mj-lt"/>
              </a:rPr>
              <a:t>Förberedelse</a:t>
            </a:r>
          </a:p>
        </p:txBody>
      </p:sp>
      <p:sp>
        <p:nvSpPr>
          <p:cNvPr id="63" name="AutoShape 4">
            <a:hlinkClick r:id="rId2" action="ppaction://hlinksldjump"/>
          </p:cNvPr>
          <p:cNvSpPr>
            <a:spLocks noChangeArrowheads="1"/>
          </p:cNvSpPr>
          <p:nvPr/>
        </p:nvSpPr>
        <p:spPr bwMode="auto">
          <a:xfrm>
            <a:off x="3907690" y="4699491"/>
            <a:ext cx="1503375" cy="976115"/>
          </a:xfrm>
          <a:prstGeom prst="rightArrow">
            <a:avLst>
              <a:gd name="adj1" fmla="val 67625"/>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smtClean="0">
                <a:latin typeface="+mj-lt"/>
              </a:rPr>
              <a:t>Planering</a:t>
            </a:r>
            <a:endParaRPr lang="sv-SE" altLang="sv-SE" sz="1600" b="1" dirty="0">
              <a:latin typeface="+mj-lt"/>
            </a:endParaRPr>
          </a:p>
        </p:txBody>
      </p:sp>
      <p:sp>
        <p:nvSpPr>
          <p:cNvPr id="64" name="AutoShape 4">
            <a:hlinkClick r:id="rId2" action="ppaction://hlinksldjump"/>
          </p:cNvPr>
          <p:cNvSpPr>
            <a:spLocks noChangeArrowheads="1"/>
          </p:cNvSpPr>
          <p:nvPr/>
        </p:nvSpPr>
        <p:spPr bwMode="auto">
          <a:xfrm>
            <a:off x="5411065" y="4699491"/>
            <a:ext cx="3189995" cy="976115"/>
          </a:xfrm>
          <a:prstGeom prst="rightArrow">
            <a:avLst>
              <a:gd name="adj1" fmla="val 67625"/>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smtClean="0">
                <a:latin typeface="+mj-lt"/>
              </a:rPr>
              <a:t>Genomförande</a:t>
            </a:r>
            <a:endParaRPr lang="sv-SE" altLang="sv-SE" sz="1600" b="1" dirty="0">
              <a:latin typeface="+mj-lt"/>
            </a:endParaRPr>
          </a:p>
        </p:txBody>
      </p:sp>
      <p:sp>
        <p:nvSpPr>
          <p:cNvPr id="65" name="AutoShape 4">
            <a:hlinkClick r:id="rId2" action="ppaction://hlinksldjump"/>
          </p:cNvPr>
          <p:cNvSpPr>
            <a:spLocks noChangeArrowheads="1"/>
          </p:cNvSpPr>
          <p:nvPr/>
        </p:nvSpPr>
        <p:spPr bwMode="auto">
          <a:xfrm>
            <a:off x="8601060" y="4699491"/>
            <a:ext cx="1309373" cy="976115"/>
          </a:xfrm>
          <a:prstGeom prst="rightArrow">
            <a:avLst>
              <a:gd name="adj1" fmla="val 67625"/>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smtClean="0">
                <a:latin typeface="+mj-lt"/>
              </a:rPr>
              <a:t>Avslut</a:t>
            </a:r>
            <a:endParaRPr lang="sv-SE" altLang="sv-SE" sz="1600" b="1" dirty="0">
              <a:latin typeface="+mj-lt"/>
            </a:endParaRPr>
          </a:p>
        </p:txBody>
      </p:sp>
      <p:sp>
        <p:nvSpPr>
          <p:cNvPr id="7" name="Ellips 6"/>
          <p:cNvSpPr>
            <a:spLocks noChangeAspect="1"/>
          </p:cNvSpPr>
          <p:nvPr/>
        </p:nvSpPr>
        <p:spPr>
          <a:xfrm>
            <a:off x="2114693" y="4398526"/>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100" dirty="0" smtClean="0">
                <a:latin typeface="+mj-lt"/>
              </a:rPr>
              <a:t>BP0</a:t>
            </a:r>
            <a:endParaRPr lang="sv-SE" sz="1100" dirty="0">
              <a:latin typeface="+mj-lt"/>
            </a:endParaRPr>
          </a:p>
        </p:txBody>
      </p:sp>
      <p:sp>
        <p:nvSpPr>
          <p:cNvPr id="34" name="Ellips 33"/>
          <p:cNvSpPr>
            <a:spLocks noChangeAspect="1"/>
          </p:cNvSpPr>
          <p:nvPr/>
        </p:nvSpPr>
        <p:spPr>
          <a:xfrm>
            <a:off x="3702766" y="4398526"/>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100" dirty="0" smtClean="0">
                <a:latin typeface="+mj-lt"/>
              </a:rPr>
              <a:t>BP1</a:t>
            </a:r>
            <a:endParaRPr lang="sv-SE" sz="1100" dirty="0">
              <a:latin typeface="+mj-lt"/>
            </a:endParaRPr>
          </a:p>
        </p:txBody>
      </p:sp>
      <p:sp>
        <p:nvSpPr>
          <p:cNvPr id="35" name="Ellips 34"/>
          <p:cNvSpPr>
            <a:spLocks noChangeAspect="1"/>
          </p:cNvSpPr>
          <p:nvPr/>
        </p:nvSpPr>
        <p:spPr>
          <a:xfrm>
            <a:off x="5204345" y="4398526"/>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100" dirty="0" smtClean="0">
                <a:latin typeface="+mj-lt"/>
              </a:rPr>
              <a:t>BP2</a:t>
            </a:r>
            <a:endParaRPr lang="sv-SE" sz="1100" dirty="0">
              <a:latin typeface="+mj-lt"/>
            </a:endParaRPr>
          </a:p>
        </p:txBody>
      </p:sp>
      <p:sp>
        <p:nvSpPr>
          <p:cNvPr id="36" name="Ellips 35"/>
          <p:cNvSpPr>
            <a:spLocks noChangeAspect="1"/>
          </p:cNvSpPr>
          <p:nvPr/>
        </p:nvSpPr>
        <p:spPr>
          <a:xfrm>
            <a:off x="8349134" y="4398526"/>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100" dirty="0" smtClean="0">
                <a:latin typeface="+mj-lt"/>
              </a:rPr>
              <a:t>BP3</a:t>
            </a:r>
            <a:endParaRPr lang="sv-SE" sz="1100" dirty="0">
              <a:latin typeface="+mj-lt"/>
            </a:endParaRPr>
          </a:p>
        </p:txBody>
      </p:sp>
      <p:sp>
        <p:nvSpPr>
          <p:cNvPr id="37" name="Ellips 36"/>
          <p:cNvSpPr>
            <a:spLocks noChangeAspect="1"/>
          </p:cNvSpPr>
          <p:nvPr/>
        </p:nvSpPr>
        <p:spPr>
          <a:xfrm>
            <a:off x="9675014" y="4398526"/>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100" dirty="0" smtClean="0">
                <a:latin typeface="+mj-lt"/>
              </a:rPr>
              <a:t>BP4</a:t>
            </a:r>
            <a:endParaRPr lang="sv-SE" sz="1100" dirty="0">
              <a:latin typeface="+mj-lt"/>
            </a:endParaRPr>
          </a:p>
        </p:txBody>
      </p:sp>
      <p:cxnSp>
        <p:nvCxnSpPr>
          <p:cNvPr id="9" name="Rak koppling 8"/>
          <p:cNvCxnSpPr>
            <a:stCxn id="68" idx="3"/>
            <a:endCxn id="34" idx="0"/>
          </p:cNvCxnSpPr>
          <p:nvPr/>
        </p:nvCxnSpPr>
        <p:spPr>
          <a:xfrm>
            <a:off x="3599656" y="3199424"/>
            <a:ext cx="301110" cy="1199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73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dsvalls kommun - 16_9">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2. Björnstigen">
  <a:themeElements>
    <a:clrScheme name="Sundsvalls kommun - Björnstigen">
      <a:dk1>
        <a:srgbClr val="000000"/>
      </a:dk1>
      <a:lt1>
        <a:srgbClr val="FFFFFF"/>
      </a:lt1>
      <a:dk2>
        <a:srgbClr val="485258"/>
      </a:dk2>
      <a:lt2>
        <a:srgbClr val="B6C0C6"/>
      </a:lt2>
      <a:accent1>
        <a:srgbClr val="9260A0"/>
      </a:accent1>
      <a:accent2>
        <a:srgbClr val="F08A00"/>
      </a:accent2>
      <a:accent3>
        <a:srgbClr val="6AB023"/>
      </a:accent3>
      <a:accent4>
        <a:srgbClr val="77BEE5"/>
      </a:accent4>
      <a:accent5>
        <a:srgbClr val="5B1F78"/>
      </a:accent5>
      <a:accent6>
        <a:srgbClr val="D2C5DF"/>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3. Grönsta">
  <a:themeElements>
    <a:clrScheme name="Sundsvalls kommun - Grönsta">
      <a:dk1>
        <a:srgbClr val="000000"/>
      </a:dk1>
      <a:lt1>
        <a:srgbClr val="FFFFFF"/>
      </a:lt1>
      <a:dk2>
        <a:srgbClr val="485258"/>
      </a:dk2>
      <a:lt2>
        <a:srgbClr val="B6C0C6"/>
      </a:lt2>
      <a:accent1>
        <a:srgbClr val="6AB023"/>
      </a:accent1>
      <a:accent2>
        <a:srgbClr val="F08A00"/>
      </a:accent2>
      <a:accent3>
        <a:srgbClr val="0064AD"/>
      </a:accent3>
      <a:accent4>
        <a:srgbClr val="5B1F78"/>
      </a:accent4>
      <a:accent5>
        <a:srgbClr val="00733B"/>
      </a:accent5>
      <a:accent6>
        <a:srgbClr val="CEE2B9"/>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04. Juniskär">
  <a:themeElements>
    <a:clrScheme name="Sundsvalls kommun - Juniskär">
      <a:dk1>
        <a:srgbClr val="000000"/>
      </a:dk1>
      <a:lt1>
        <a:srgbClr val="FFFFFF"/>
      </a:lt1>
      <a:dk2>
        <a:srgbClr val="485258"/>
      </a:dk2>
      <a:lt2>
        <a:srgbClr val="B6C0C6"/>
      </a:lt2>
      <a:accent1>
        <a:srgbClr val="D85194"/>
      </a:accent1>
      <a:accent2>
        <a:srgbClr val="77BEE5"/>
      </a:accent2>
      <a:accent3>
        <a:srgbClr val="F08A00"/>
      </a:accent3>
      <a:accent4>
        <a:srgbClr val="6AB023"/>
      </a:accent4>
      <a:accent5>
        <a:srgbClr val="A90074"/>
      </a:accent5>
      <a:accent6>
        <a:srgbClr val="F6BDC1"/>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05. Solum">
  <a:themeElements>
    <a:clrScheme name="Sundsvalls kommun - Solum">
      <a:dk1>
        <a:srgbClr val="000000"/>
      </a:dk1>
      <a:lt1>
        <a:srgbClr val="FFFFFF"/>
      </a:lt1>
      <a:dk2>
        <a:srgbClr val="485258"/>
      </a:dk2>
      <a:lt2>
        <a:srgbClr val="B6C0C6"/>
      </a:lt2>
      <a:accent1>
        <a:srgbClr val="F08A00"/>
      </a:accent1>
      <a:accent2>
        <a:srgbClr val="9F2914"/>
      </a:accent2>
      <a:accent3>
        <a:srgbClr val="00733B"/>
      </a:accent3>
      <a:accent4>
        <a:srgbClr val="0064AD"/>
      </a:accent4>
      <a:accent5>
        <a:srgbClr val="D64C13"/>
      </a:accent5>
      <a:accent6>
        <a:srgbClr val="FCD7AE"/>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06. Vattjom">
  <a:themeElements>
    <a:clrScheme name="Sundsvalls kommun - Vattjom">
      <a:dk1>
        <a:srgbClr val="000000"/>
      </a:dk1>
      <a:lt1>
        <a:srgbClr val="FFFFFF"/>
      </a:lt1>
      <a:dk2>
        <a:srgbClr val="485258"/>
      </a:dk2>
      <a:lt2>
        <a:srgbClr val="B6C0C6"/>
      </a:lt2>
      <a:accent1>
        <a:srgbClr val="77BEE5"/>
      </a:accent1>
      <a:accent2>
        <a:srgbClr val="00733B"/>
      </a:accent2>
      <a:accent3>
        <a:srgbClr val="5B1F78"/>
      </a:accent3>
      <a:accent4>
        <a:srgbClr val="E5352D"/>
      </a:accent4>
      <a:accent5>
        <a:srgbClr val="0064AD"/>
      </a:accent5>
      <a:accent6>
        <a:srgbClr val="D4DEEF"/>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07. Svartvik">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Sundsvalls kommun - 16_9</Template>
  <TotalTime>884</TotalTime>
  <Words>1453</Words>
  <Application>Microsoft Office PowerPoint</Application>
  <PresentationFormat>Bredbild</PresentationFormat>
  <Paragraphs>157</Paragraphs>
  <Slides>19</Slides>
  <Notes>8</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19</vt:i4>
      </vt:variant>
    </vt:vector>
  </HeadingPairs>
  <TitlesOfParts>
    <vt:vector size="30" baseType="lpstr">
      <vt:lpstr>Arial</vt:lpstr>
      <vt:lpstr>Calibri</vt:lpstr>
      <vt:lpstr>Raleway</vt:lpstr>
      <vt:lpstr>Times New Roman</vt:lpstr>
      <vt:lpstr>Sundsvalls kommun - 16_9</vt:lpstr>
      <vt:lpstr>02. Björnstigen</vt:lpstr>
      <vt:lpstr>03. Grönsta</vt:lpstr>
      <vt:lpstr>04. Juniskär</vt:lpstr>
      <vt:lpstr>05. Solum</vt:lpstr>
      <vt:lpstr>06. Vattjom</vt:lpstr>
      <vt:lpstr>07. Svartvik</vt:lpstr>
      <vt:lpstr>Förändringsledning –  varför, vad och hur hänger det ihop?</vt:lpstr>
      <vt:lpstr>Vad då förändringsledning?</vt:lpstr>
      <vt:lpstr>Två perspektiv att hantera</vt:lpstr>
      <vt:lpstr>Nyttorealisering vid verksamhetsutveckling</vt:lpstr>
      <vt:lpstr>Faktorer som påverkar nyttorealiseringen</vt:lpstr>
      <vt:lpstr>Strukturerat förändringsarbete  – vad handlar det om?</vt:lpstr>
      <vt:lpstr>Vilka vinster ger ett strukturerat förändringsarbete?</vt:lpstr>
      <vt:lpstr>Fungerar förändringsledning då?</vt:lpstr>
      <vt:lpstr>PowerPoint-presentation</vt:lpstr>
      <vt:lpstr>Vad är skillnaden mellan förändringsledning och projektledning?</vt:lpstr>
      <vt:lpstr>Olika funktioner i förändringsarbetet</vt:lpstr>
      <vt:lpstr>Förändringsstödets uppdrag</vt:lpstr>
      <vt:lpstr>PowerPoint-presentation</vt:lpstr>
      <vt:lpstr>Varför en modell?</vt:lpstr>
      <vt:lpstr>Modell för individens förändringsresa Fas 1: Förstå och bearbeta</vt:lpstr>
      <vt:lpstr>Modell för individens förändringsresa Fas 2: Lära och träna</vt:lpstr>
      <vt:lpstr>Modell för individens förändringsresa Fas 3: Göra och förbättra</vt:lpstr>
      <vt:lpstr>Vad krävs för en förändring?</vt:lpstr>
      <vt:lpstr>Förändringshistorik</vt:lpstr>
    </vt:vector>
  </TitlesOfParts>
  <Company>Sundsvalls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Projektmodell i Sundsvall</dc:title>
  <dc:creator>Thomas Persson</dc:creator>
  <cp:lastModifiedBy>Persson Thomas</cp:lastModifiedBy>
  <cp:revision>139</cp:revision>
  <dcterms:created xsi:type="dcterms:W3CDTF">2017-11-20T07:44:56Z</dcterms:created>
  <dcterms:modified xsi:type="dcterms:W3CDTF">2020-03-10T15:19:17Z</dcterms:modified>
</cp:coreProperties>
</file>