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698" r:id="rId3"/>
    <p:sldMasterId id="2147483717" r:id="rId4"/>
    <p:sldMasterId id="2147483736" r:id="rId5"/>
    <p:sldMasterId id="2147483755" r:id="rId6"/>
    <p:sldMasterId id="2147483774" r:id="rId7"/>
  </p:sldMasterIdLst>
  <p:notesMasterIdLst>
    <p:notesMasterId r:id="rId26"/>
  </p:notesMasterIdLst>
  <p:sldIdLst>
    <p:sldId id="271" r:id="rId8"/>
    <p:sldId id="275" r:id="rId9"/>
    <p:sldId id="274" r:id="rId10"/>
    <p:sldId id="278" r:id="rId11"/>
    <p:sldId id="282" r:id="rId12"/>
    <p:sldId id="279" r:id="rId13"/>
    <p:sldId id="291" r:id="rId14"/>
    <p:sldId id="289" r:id="rId15"/>
    <p:sldId id="280" r:id="rId16"/>
    <p:sldId id="281" r:id="rId17"/>
    <p:sldId id="286" r:id="rId18"/>
    <p:sldId id="288" r:id="rId19"/>
    <p:sldId id="287" r:id="rId20"/>
    <p:sldId id="285" r:id="rId21"/>
    <p:sldId id="284" r:id="rId22"/>
    <p:sldId id="283" r:id="rId23"/>
    <p:sldId id="292" r:id="rId24"/>
    <p:sldId id="290"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48E851ED-2D26-4E8F-AC6E-2380953D96DC}">
          <p14:sldIdLst>
            <p14:sldId id="271"/>
            <p14:sldId id="275"/>
            <p14:sldId id="274"/>
            <p14:sldId id="278"/>
            <p14:sldId id="282"/>
            <p14:sldId id="279"/>
            <p14:sldId id="291"/>
            <p14:sldId id="289"/>
            <p14:sldId id="280"/>
            <p14:sldId id="281"/>
            <p14:sldId id="286"/>
            <p14:sldId id="288"/>
            <p14:sldId id="287"/>
            <p14:sldId id="285"/>
            <p14:sldId id="284"/>
            <p14:sldId id="283"/>
            <p14:sldId id="292"/>
            <p14:sldId id="2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EE0"/>
    <a:srgbClr val="CCECFF"/>
    <a:srgbClr val="FFE8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95" autoAdjust="0"/>
  </p:normalViewPr>
  <p:slideViewPr>
    <p:cSldViewPr snapToGrid="0">
      <p:cViewPr varScale="1">
        <p:scale>
          <a:sx n="103" d="100"/>
          <a:sy n="103" d="100"/>
        </p:scale>
        <p:origin x="144"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296DC5-DEF7-42A5-BF2A-4B365ABAD340}" type="datetimeFigureOut">
              <a:rPr lang="sv-SE" smtClean="0"/>
              <a:t>2020-06-29</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4F1BD3-CCC6-4CA5-B659-D1A0D6AA83DE}" type="slidenum">
              <a:rPr lang="sv-SE" smtClean="0"/>
              <a:t>‹#›</a:t>
            </a:fld>
            <a:endParaRPr lang="sv-SE"/>
          </a:p>
        </p:txBody>
      </p:sp>
    </p:spTree>
    <p:extLst>
      <p:ext uri="{BB962C8B-B14F-4D97-AF65-F5344CB8AC3E}">
        <p14:creationId xmlns:p14="http://schemas.microsoft.com/office/powerpoint/2010/main" val="410001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2551457-00E2-4553-81DE-1F0926A85B5D}" type="slidenum">
              <a:rPr lang="sv-SE" smtClean="0"/>
              <a:t>3</a:t>
            </a:fld>
            <a:endParaRPr lang="sv-SE"/>
          </a:p>
        </p:txBody>
      </p:sp>
    </p:spTree>
    <p:extLst>
      <p:ext uri="{BB962C8B-B14F-4D97-AF65-F5344CB8AC3E}">
        <p14:creationId xmlns:p14="http://schemas.microsoft.com/office/powerpoint/2010/main" val="50915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2551457-00E2-4553-81DE-1F0926A85B5D}" type="slidenum">
              <a:rPr lang="sv-SE" smtClean="0"/>
              <a:t>9</a:t>
            </a:fld>
            <a:endParaRPr lang="sv-SE"/>
          </a:p>
        </p:txBody>
      </p:sp>
    </p:spTree>
    <p:extLst>
      <p:ext uri="{BB962C8B-B14F-4D97-AF65-F5344CB8AC3E}">
        <p14:creationId xmlns:p14="http://schemas.microsoft.com/office/powerpoint/2010/main" val="3332127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2551457-00E2-4553-81DE-1F0926A85B5D}" type="slidenum">
              <a:rPr lang="sv-SE" smtClean="0"/>
              <a:t>10</a:t>
            </a:fld>
            <a:endParaRPr lang="sv-SE"/>
          </a:p>
        </p:txBody>
      </p:sp>
    </p:spTree>
    <p:extLst>
      <p:ext uri="{BB962C8B-B14F-4D97-AF65-F5344CB8AC3E}">
        <p14:creationId xmlns:p14="http://schemas.microsoft.com/office/powerpoint/2010/main" val="168475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2551457-00E2-4553-81DE-1F0926A85B5D}" type="slidenum">
              <a:rPr lang="sv-SE" smtClean="0"/>
              <a:t>11</a:t>
            </a:fld>
            <a:endParaRPr lang="sv-SE"/>
          </a:p>
        </p:txBody>
      </p:sp>
    </p:spTree>
    <p:extLst>
      <p:ext uri="{BB962C8B-B14F-4D97-AF65-F5344CB8AC3E}">
        <p14:creationId xmlns:p14="http://schemas.microsoft.com/office/powerpoint/2010/main" val="2402841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2551457-00E2-4553-81DE-1F0926A85B5D}" type="slidenum">
              <a:rPr lang="sv-SE" smtClean="0"/>
              <a:t>12</a:t>
            </a:fld>
            <a:endParaRPr lang="sv-SE"/>
          </a:p>
        </p:txBody>
      </p:sp>
    </p:spTree>
    <p:extLst>
      <p:ext uri="{BB962C8B-B14F-4D97-AF65-F5344CB8AC3E}">
        <p14:creationId xmlns:p14="http://schemas.microsoft.com/office/powerpoint/2010/main" val="2080935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02551457-00E2-4553-81DE-1F0926A85B5D}" type="slidenum">
              <a:rPr lang="sv-SE" smtClean="0"/>
              <a:t>13</a:t>
            </a:fld>
            <a:endParaRPr lang="sv-SE"/>
          </a:p>
        </p:txBody>
      </p:sp>
    </p:spTree>
    <p:extLst>
      <p:ext uri="{BB962C8B-B14F-4D97-AF65-F5344CB8AC3E}">
        <p14:creationId xmlns:p14="http://schemas.microsoft.com/office/powerpoint/2010/main" val="287844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Raleway" panose="020B0503030101060003" pitchFamily="34" charset="0"/>
            </a:endParaRPr>
          </a:p>
        </p:txBody>
      </p:sp>
      <p:sp>
        <p:nvSpPr>
          <p:cNvPr id="4" name="Platshållare för bildnummer 3"/>
          <p:cNvSpPr>
            <a:spLocks noGrp="1"/>
          </p:cNvSpPr>
          <p:nvPr>
            <p:ph type="sldNum" sz="quarter" idx="10"/>
          </p:nvPr>
        </p:nvSpPr>
        <p:spPr/>
        <p:txBody>
          <a:bodyPr/>
          <a:lstStyle/>
          <a:p>
            <a:fld id="{6E53EC45-14EE-F04A-86CC-2F1441AC9C30}" type="slidenum">
              <a:rPr lang="sv-SE" smtClean="0"/>
              <a:t>14</a:t>
            </a:fld>
            <a:endParaRPr lang="sv-SE"/>
          </a:p>
        </p:txBody>
      </p:sp>
    </p:spTree>
    <p:extLst>
      <p:ext uri="{BB962C8B-B14F-4D97-AF65-F5344CB8AC3E}">
        <p14:creationId xmlns:p14="http://schemas.microsoft.com/office/powerpoint/2010/main" val="1333556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Raleway" panose="020B0503030101060003" pitchFamily="34" charset="0"/>
            </a:endParaRPr>
          </a:p>
        </p:txBody>
      </p:sp>
      <p:sp>
        <p:nvSpPr>
          <p:cNvPr id="4" name="Platshållare för bildnummer 3"/>
          <p:cNvSpPr>
            <a:spLocks noGrp="1"/>
          </p:cNvSpPr>
          <p:nvPr>
            <p:ph type="sldNum" sz="quarter" idx="10"/>
          </p:nvPr>
        </p:nvSpPr>
        <p:spPr/>
        <p:txBody>
          <a:bodyPr/>
          <a:lstStyle/>
          <a:p>
            <a:fld id="{6E53EC45-14EE-F04A-86CC-2F1441AC9C30}" type="slidenum">
              <a:rPr lang="sv-SE" smtClean="0"/>
              <a:t>16</a:t>
            </a:fld>
            <a:endParaRPr lang="sv-SE"/>
          </a:p>
        </p:txBody>
      </p:sp>
    </p:spTree>
    <p:extLst>
      <p:ext uri="{BB962C8B-B14F-4D97-AF65-F5344CB8AC3E}">
        <p14:creationId xmlns:p14="http://schemas.microsoft.com/office/powerpoint/2010/main" val="4090142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dirty="0" smtClean="0">
                <a:latin typeface="Arial" panose="020B0604020202020204" pitchFamily="34" charset="0"/>
                <a:cs typeface="Arial" panose="020B0604020202020204" pitchFamily="34" charset="0"/>
              </a:rPr>
              <a:t>Aktiviteter</a:t>
            </a:r>
          </a:p>
          <a:p>
            <a:r>
              <a:rPr lang="sv-SE" sz="1200" dirty="0" smtClean="0">
                <a:latin typeface="Arial" panose="020B0604020202020204" pitchFamily="34" charset="0"/>
                <a:cs typeface="Arial" panose="020B0604020202020204" pitchFamily="34" charset="0"/>
              </a:rPr>
              <a:t>Initial </a:t>
            </a:r>
            <a:r>
              <a:rPr lang="sv-SE" sz="1200" b="1" dirty="0" smtClean="0">
                <a:latin typeface="Arial" panose="020B0604020202020204" pitchFamily="34" charset="0"/>
                <a:cs typeface="Arial" panose="020B0604020202020204" pitchFamily="34" charset="0"/>
              </a:rPr>
              <a:t>nyttoanalys</a:t>
            </a:r>
            <a:r>
              <a:rPr lang="sv-SE" sz="1200" dirty="0" smtClean="0">
                <a:latin typeface="Arial" panose="020B0604020202020204" pitchFamily="34" charset="0"/>
                <a:cs typeface="Arial" panose="020B0604020202020204" pitchFamily="34" charset="0"/>
              </a:rPr>
              <a:t>:</a:t>
            </a:r>
          </a:p>
          <a:p>
            <a:pPr marL="88900" indent="-88900">
              <a:buFont typeface="Arial" panose="020B0604020202020204" pitchFamily="34" charset="0"/>
              <a:buChar char="•"/>
            </a:pPr>
            <a:r>
              <a:rPr lang="sv-SE" sz="1200" dirty="0" smtClean="0">
                <a:latin typeface="Arial" panose="020B0604020202020204" pitchFamily="34" charset="0"/>
                <a:cs typeface="Arial" panose="020B0604020202020204" pitchFamily="34" charset="0"/>
              </a:rPr>
              <a:t>Identifiera vilka nyttor vi vill uppnå och kvantifiera ekonomiska nyttor. Kan inkludera uppskattning av befintlig situation (”nollmätning”), alternativt önskad förbättring (”deltat”).</a:t>
            </a:r>
          </a:p>
          <a:p>
            <a:pPr marL="87313" indent="-87313">
              <a:buFont typeface="Arial" panose="020B0604020202020204" pitchFamily="34" charset="0"/>
              <a:buChar char="•"/>
            </a:pPr>
            <a:r>
              <a:rPr lang="sv-SE" sz="1200" dirty="0" smtClean="0">
                <a:latin typeface="Arial" panose="020B0604020202020204" pitchFamily="34" charset="0"/>
                <a:cs typeface="Arial" panose="020B0604020202020204" pitchFamily="34" charset="0"/>
              </a:rPr>
              <a:t>Ta fram första grov plan för nyttorealisering.</a:t>
            </a:r>
          </a:p>
          <a:p>
            <a:pPr marL="87313" indent="-87313">
              <a:buFont typeface="Arial" panose="020B0604020202020204" pitchFamily="34" charset="0"/>
              <a:buChar char="•"/>
            </a:pPr>
            <a:r>
              <a:rPr lang="sv-SE" sz="1200" dirty="0" smtClean="0">
                <a:latin typeface="Arial" panose="020B0604020202020204" pitchFamily="34" charset="0"/>
                <a:cs typeface="Arial" panose="020B0604020202020204" pitchFamily="34" charset="0"/>
              </a:rPr>
              <a:t>Utse nyttorealiseringsansvarig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Raleway" panose="020B0503030101060003" pitchFamily="34" charset="0"/>
            </a:endParaRPr>
          </a:p>
          <a:p>
            <a:r>
              <a:rPr lang="sv-SE" sz="1200" b="1" dirty="0" smtClean="0">
                <a:latin typeface="Arial" panose="020B0604020202020204" pitchFamily="34" charset="0"/>
                <a:cs typeface="Arial" panose="020B0604020202020204" pitchFamily="34" charset="0"/>
              </a:rPr>
              <a:t>Uppstartsmöte</a:t>
            </a:r>
            <a:r>
              <a:rPr lang="sv-SE" sz="1200" dirty="0" smtClean="0">
                <a:latin typeface="Arial" panose="020B0604020202020204" pitchFamily="34" charset="0"/>
                <a:cs typeface="Arial" panose="020B0604020202020204" pitchFamily="34" charset="0"/>
              </a:rPr>
              <a:t> med PL och verksamhet:</a:t>
            </a:r>
          </a:p>
          <a:p>
            <a:pPr marL="88900" indent="-88900">
              <a:buFont typeface="Arial" panose="020B0604020202020204" pitchFamily="34" charset="0"/>
              <a:buChar char="•"/>
            </a:pPr>
            <a:r>
              <a:rPr lang="sv-SE" sz="1200" dirty="0" smtClean="0">
                <a:latin typeface="Arial" panose="020B0604020202020204" pitchFamily="34" charset="0"/>
                <a:cs typeface="Arial" panose="020B0604020202020204" pitchFamily="34" charset="0"/>
              </a:rPr>
              <a:t>Boka in möte för slutrapport, samt</a:t>
            </a:r>
          </a:p>
          <a:p>
            <a:pPr marL="88900" indent="-88900">
              <a:buFont typeface="Arial" panose="020B0604020202020204" pitchFamily="34" charset="0"/>
              <a:buChar char="•"/>
            </a:pPr>
            <a:r>
              <a:rPr lang="sv-SE" sz="1200" dirty="0" smtClean="0">
                <a:latin typeface="Arial" panose="020B0604020202020204" pitchFamily="34" charset="0"/>
                <a:cs typeface="Arial" panose="020B0604020202020204" pitchFamily="34" charset="0"/>
              </a:rPr>
              <a:t>Tidpunkt för Nyttorealisering uppstart</a:t>
            </a:r>
          </a:p>
          <a:p>
            <a:pPr marL="88900" indent="-88900">
              <a:buFont typeface="Arial" panose="020B0604020202020204" pitchFamily="34" charset="0"/>
              <a:buChar char="•"/>
            </a:pPr>
            <a:endParaRPr lang="sv-SE" sz="1200" dirty="0" smtClean="0">
              <a:latin typeface="Arial" panose="020B0604020202020204" pitchFamily="34" charset="0"/>
              <a:cs typeface="Arial" panose="020B0604020202020204" pitchFamily="34" charset="0"/>
            </a:endParaRPr>
          </a:p>
          <a:p>
            <a:r>
              <a:rPr lang="sv-SE" sz="1200" b="1" dirty="0" smtClean="0">
                <a:latin typeface="Arial" panose="020B0604020202020204" pitchFamily="34" charset="0"/>
                <a:cs typeface="Arial" panose="020B0604020202020204" pitchFamily="34" charset="0"/>
              </a:rPr>
              <a:t>Slutrapportering</a:t>
            </a:r>
          </a:p>
          <a:p>
            <a:endParaRPr lang="sv-SE" sz="1200" b="1" dirty="0" smtClean="0">
              <a:latin typeface="Arial" panose="020B0604020202020204" pitchFamily="34" charset="0"/>
              <a:cs typeface="Arial" panose="020B0604020202020204" pitchFamily="34" charset="0"/>
            </a:endParaRPr>
          </a:p>
          <a:p>
            <a:r>
              <a:rPr lang="sv-SE" sz="1200" b="1" dirty="0" smtClean="0">
                <a:latin typeface="Arial" panose="020B0604020202020204" pitchFamily="34" charset="0"/>
                <a:cs typeface="Arial" panose="020B0604020202020204" pitchFamily="34" charset="0"/>
              </a:rPr>
              <a:t>Nyttorealisering uppstart</a:t>
            </a:r>
            <a:r>
              <a:rPr lang="sv-SE" sz="1200" dirty="0" smtClean="0">
                <a:latin typeface="Arial" panose="020B0604020202020204" pitchFamily="34" charset="0"/>
                <a:cs typeface="Arial" panose="020B0604020202020204" pitchFamily="34" charset="0"/>
              </a:rPr>
              <a:t>:</a:t>
            </a:r>
          </a:p>
          <a:p>
            <a:pPr marL="90488" indent="-90488">
              <a:buFont typeface="Arial" panose="020B0604020202020204" pitchFamily="34" charset="0"/>
              <a:buChar char="•"/>
            </a:pPr>
            <a:r>
              <a:rPr lang="sv-SE" sz="1200" dirty="0" smtClean="0">
                <a:latin typeface="Arial" panose="020B0604020202020204" pitchFamily="34" charset="0"/>
                <a:cs typeface="Arial" panose="020B0604020202020204" pitchFamily="34" charset="0"/>
              </a:rPr>
              <a:t>Fastställ plan utifrån slutrapport m.m.</a:t>
            </a:r>
          </a:p>
          <a:p>
            <a:pPr marL="90488" indent="-90488">
              <a:buFont typeface="Arial" panose="020B0604020202020204" pitchFamily="34" charset="0"/>
              <a:buChar char="•"/>
            </a:pPr>
            <a:r>
              <a:rPr lang="sv-SE" sz="1200" dirty="0" smtClean="0">
                <a:latin typeface="Arial" panose="020B0604020202020204" pitchFamily="34" charset="0"/>
                <a:cs typeface="Arial" panose="020B0604020202020204" pitchFamily="34" charset="0"/>
              </a:rPr>
              <a:t>Påbörja arbetet.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Raleway" panose="020B0503030101060003" pitchFamily="34" charset="0"/>
            </a:endParaRPr>
          </a:p>
          <a:p>
            <a:r>
              <a:rPr lang="sv-SE" sz="1200" dirty="0" smtClean="0">
                <a:latin typeface="Arial" panose="020B0604020202020204" pitchFamily="34" charset="0"/>
                <a:cs typeface="Arial" panose="020B0604020202020204" pitchFamily="34" charset="0"/>
              </a:rPr>
              <a:t>Fördjupad </a:t>
            </a:r>
            <a:r>
              <a:rPr lang="sv-SE" sz="1200" b="1" dirty="0" smtClean="0">
                <a:latin typeface="Arial" panose="020B0604020202020204" pitchFamily="34" charset="0"/>
                <a:cs typeface="Arial" panose="020B0604020202020204" pitchFamily="34" charset="0"/>
              </a:rPr>
              <a:t>nyttoanalys</a:t>
            </a:r>
            <a:r>
              <a:rPr lang="sv-SE" sz="1200" dirty="0" smtClean="0">
                <a:latin typeface="Arial" panose="020B0604020202020204" pitchFamily="34" charset="0"/>
                <a:cs typeface="Arial" panose="020B0604020202020204" pitchFamily="34" charset="0"/>
              </a:rPr>
              <a:t>: </a:t>
            </a:r>
          </a:p>
          <a:p>
            <a:pPr marL="88900" indent="-88900">
              <a:buFont typeface="Arial" panose="020B0604020202020204" pitchFamily="34" charset="0"/>
              <a:buChar char="•"/>
            </a:pPr>
            <a:r>
              <a:rPr lang="sv-SE" sz="1200" dirty="0" smtClean="0">
                <a:latin typeface="Arial" panose="020B0604020202020204" pitchFamily="34" charset="0"/>
                <a:cs typeface="Arial" panose="020B0604020202020204" pitchFamily="34" charset="0"/>
              </a:rPr>
              <a:t>Beskriv och kvantifiera önskade nyttor, sätt mål.</a:t>
            </a:r>
          </a:p>
          <a:p>
            <a:pPr marL="88900" indent="-88900">
              <a:buFont typeface="Arial" panose="020B0604020202020204" pitchFamily="34" charset="0"/>
              <a:buChar char="•"/>
            </a:pPr>
            <a:r>
              <a:rPr lang="sv-SE" sz="1200" dirty="0" smtClean="0">
                <a:latin typeface="Arial" panose="020B0604020202020204" pitchFamily="34" charset="0"/>
                <a:cs typeface="Arial" panose="020B0604020202020204" pitchFamily="34" charset="0"/>
              </a:rPr>
              <a:t>Planera när och hur vi mäter, samt vem.</a:t>
            </a:r>
          </a:p>
          <a:p>
            <a:pPr marL="88900" indent="-88900">
              <a:buFont typeface="Arial" panose="020B0604020202020204" pitchFamily="34" charset="0"/>
              <a:buChar char="•"/>
            </a:pPr>
            <a:r>
              <a:rPr lang="sv-SE" sz="1200" dirty="0" smtClean="0">
                <a:latin typeface="Arial" panose="020B0604020202020204" pitchFamily="34" charset="0"/>
                <a:cs typeface="Arial" panose="020B0604020202020204" pitchFamily="34" charset="0"/>
              </a:rPr>
              <a:t>Planera ”nollmätning”.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Raleway" panose="020B0503030101060003" pitchFamily="34" charset="0"/>
            </a:endParaRPr>
          </a:p>
          <a:p>
            <a:r>
              <a:rPr lang="sv-SE" sz="1200" b="1" dirty="0" smtClean="0">
                <a:latin typeface="Arial" panose="020B0604020202020204" pitchFamily="34" charset="0"/>
                <a:cs typeface="Arial" panose="020B0604020202020204" pitchFamily="34" charset="0"/>
              </a:rPr>
              <a:t>Nollmätning:</a:t>
            </a:r>
          </a:p>
          <a:p>
            <a:pPr marL="88900" indent="-88900">
              <a:buFont typeface="Arial" panose="020B0604020202020204" pitchFamily="34" charset="0"/>
              <a:buChar char="•"/>
            </a:pPr>
            <a:r>
              <a:rPr lang="sv-SE" sz="1200" dirty="0" smtClean="0">
                <a:latin typeface="Arial" panose="020B0604020202020204" pitchFamily="34" charset="0"/>
                <a:cs typeface="Arial" panose="020B0604020202020204" pitchFamily="34" charset="0"/>
              </a:rPr>
              <a:t>Genomför nollmätning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Raleway" panose="020B0503030101060003" pitchFamily="34" charset="0"/>
            </a:endParaRPr>
          </a:p>
          <a:p>
            <a:r>
              <a:rPr lang="sv-SE" sz="1200" b="1" dirty="0" smtClean="0">
                <a:latin typeface="Arial" panose="020B0604020202020204" pitchFamily="34" charset="0"/>
                <a:cs typeface="Arial" panose="020B0604020202020204" pitchFamily="34" charset="0"/>
              </a:rPr>
              <a:t>Planera insatser:</a:t>
            </a:r>
          </a:p>
          <a:p>
            <a:r>
              <a:rPr lang="sv-SE" sz="1200" dirty="0" smtClean="0">
                <a:latin typeface="Arial" panose="020B0604020202020204" pitchFamily="34" charset="0"/>
                <a:cs typeface="Arial" panose="020B0604020202020204" pitchFamily="34" charset="0"/>
              </a:rPr>
              <a:t>Planera aktiviteter för att </a:t>
            </a:r>
          </a:p>
          <a:p>
            <a:r>
              <a:rPr lang="sv-SE" sz="1200" dirty="0" smtClean="0">
                <a:latin typeface="Arial" panose="020B0604020202020204" pitchFamily="34" charset="0"/>
                <a:cs typeface="Arial" panose="020B0604020202020204" pitchFamily="34" charset="0"/>
              </a:rPr>
              <a:t>uppnå önskade nyttor, och tillgodogöra oss dessa.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Raleway" panose="020B050303010106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smtClean="0">
                <a:latin typeface="Arial" panose="020B0604020202020204" pitchFamily="34" charset="0"/>
                <a:cs typeface="Arial" panose="020B0604020202020204" pitchFamily="34" charset="0"/>
              </a:rPr>
              <a:t>Löpande</a:t>
            </a:r>
            <a:r>
              <a:rPr lang="sv-SE" sz="1200" dirty="0" smtClean="0">
                <a:latin typeface="Arial" panose="020B0604020202020204" pitchFamily="34" charset="0"/>
                <a:cs typeface="Arial" panose="020B0604020202020204" pitchFamily="34" charset="0"/>
              </a:rPr>
              <a:t> </a:t>
            </a:r>
            <a:r>
              <a:rPr lang="sv-SE" sz="1200" b="1" dirty="0" smtClean="0">
                <a:latin typeface="Arial" panose="020B0604020202020204" pitchFamily="34" charset="0"/>
                <a:cs typeface="Arial" panose="020B0604020202020204" pitchFamily="34" charset="0"/>
              </a:rPr>
              <a:t>avstämningsmöten</a:t>
            </a:r>
            <a:r>
              <a:rPr lang="sv-SE" sz="1200" dirty="0" smtClean="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smtClean="0">
                <a:latin typeface="Arial" panose="020B0604020202020204" pitchFamily="34" charset="0"/>
                <a:cs typeface="Arial" panose="020B0604020202020204" pitchFamily="34" charset="0"/>
              </a:rPr>
              <a:t>Uppföljning av aktiviteter och mätning av nyttor.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Arial" panose="020B0604020202020204" pitchFamily="34" charset="0"/>
              <a:cs typeface="Arial" panose="020B0604020202020204" pitchFamily="34" charset="0"/>
            </a:endParaRPr>
          </a:p>
          <a:p>
            <a:r>
              <a:rPr lang="sv-SE" sz="1200" b="1" dirty="0" smtClean="0">
                <a:latin typeface="Arial" panose="020B0604020202020204" pitchFamily="34" charset="0"/>
                <a:cs typeface="Arial" panose="020B0604020202020204" pitchFamily="34" charset="0"/>
              </a:rPr>
              <a:t>WS Att leda mot effekt</a:t>
            </a:r>
            <a:r>
              <a:rPr lang="sv-SE" sz="1200" dirty="0" smtClean="0">
                <a:latin typeface="Arial" panose="020B0604020202020204" pitchFamily="34" charset="0"/>
                <a:cs typeface="Arial" panose="020B0604020202020204" pitchFamily="34" charset="0"/>
              </a:rPr>
              <a:t>: </a:t>
            </a:r>
          </a:p>
          <a:p>
            <a:pPr marL="84138" indent="-84138">
              <a:buFont typeface="Arial" panose="020B0604020202020204" pitchFamily="34" charset="0"/>
              <a:buChar char="•"/>
            </a:pPr>
            <a:r>
              <a:rPr lang="sv-SE" sz="1200" dirty="0" smtClean="0">
                <a:latin typeface="Arial" panose="020B0604020202020204" pitchFamily="34" charset="0"/>
                <a:cs typeface="Arial" panose="020B0604020202020204" pitchFamily="34" charset="0"/>
              </a:rPr>
              <a:t>Definiera utmaningen och det önskade tillståndet. </a:t>
            </a:r>
          </a:p>
          <a:p>
            <a:pPr marL="84138" indent="-84138">
              <a:buFont typeface="Arial" panose="020B0604020202020204" pitchFamily="34" charset="0"/>
              <a:buChar char="•"/>
            </a:pPr>
            <a:r>
              <a:rPr lang="sv-SE" sz="1200" dirty="0" smtClean="0">
                <a:latin typeface="Arial" panose="020B0604020202020204" pitchFamily="34" charset="0"/>
                <a:cs typeface="Arial" panose="020B0604020202020204" pitchFamily="34" charset="0"/>
              </a:rPr>
              <a:t>Ta fram förändrings-budskap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Arial" panose="020B0604020202020204" pitchFamily="34" charset="0"/>
              <a:cs typeface="Arial" panose="020B0604020202020204" pitchFamily="34" charset="0"/>
            </a:endParaRPr>
          </a:p>
          <a:p>
            <a:r>
              <a:rPr lang="sv-SE" sz="1200" b="1" dirty="0" smtClean="0">
                <a:latin typeface="Arial" panose="020B0604020202020204" pitchFamily="34" charset="0"/>
                <a:cs typeface="Arial" panose="020B0604020202020204" pitchFamily="34" charset="0"/>
              </a:rPr>
              <a:t>WS Förändringsanalys 1</a:t>
            </a:r>
            <a:r>
              <a:rPr lang="sv-SE" sz="1200" dirty="0" smtClean="0">
                <a:latin typeface="Arial" panose="020B0604020202020204" pitchFamily="34" charset="0"/>
                <a:cs typeface="Arial" panose="020B0604020202020204" pitchFamily="34" charset="0"/>
              </a:rPr>
              <a:t>: </a:t>
            </a:r>
          </a:p>
          <a:p>
            <a:r>
              <a:rPr lang="sv-SE" sz="1200" dirty="0" smtClean="0">
                <a:latin typeface="Arial" panose="020B0604020202020204" pitchFamily="34" charset="0"/>
                <a:cs typeface="Arial" panose="020B0604020202020204" pitchFamily="34" charset="0"/>
              </a:rPr>
              <a:t>Bedömning av</a:t>
            </a:r>
          </a:p>
          <a:p>
            <a:pPr marL="84138" indent="-84138">
              <a:buFont typeface="Arial" panose="020B0604020202020204" pitchFamily="34" charset="0"/>
              <a:buChar char="•"/>
            </a:pPr>
            <a:r>
              <a:rPr lang="sv-SE" sz="1200" dirty="0" smtClean="0">
                <a:latin typeface="Arial" panose="020B0604020202020204" pitchFamily="34" charset="0"/>
                <a:cs typeface="Arial" panose="020B0604020202020204" pitchFamily="34" charset="0"/>
              </a:rPr>
              <a:t>Förändringens komplexitet</a:t>
            </a:r>
          </a:p>
          <a:p>
            <a:pPr marL="84138" indent="-84138">
              <a:buFont typeface="Arial" panose="020B0604020202020204" pitchFamily="34" charset="0"/>
              <a:buChar char="•"/>
            </a:pPr>
            <a:r>
              <a:rPr lang="sv-SE" sz="1200" dirty="0" smtClean="0">
                <a:latin typeface="Arial" panose="020B0604020202020204" pitchFamily="34" charset="0"/>
                <a:cs typeface="Arial" panose="020B0604020202020204" pitchFamily="34" charset="0"/>
              </a:rPr>
              <a:t>Organisationens förutsättningar och förmåga att hantera förändringar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Arial" panose="020B0604020202020204" pitchFamily="34" charset="0"/>
              <a:cs typeface="Arial" panose="020B0604020202020204" pitchFamily="34" charset="0"/>
            </a:endParaRPr>
          </a:p>
          <a:p>
            <a:r>
              <a:rPr lang="sv-SE" sz="1200" b="1" dirty="0" smtClean="0">
                <a:latin typeface="Arial" panose="020B0604020202020204" pitchFamily="34" charset="0"/>
                <a:cs typeface="Arial" panose="020B0604020202020204" pitchFamily="34" charset="0"/>
              </a:rPr>
              <a:t>WS Förändringsanalys 2:</a:t>
            </a:r>
            <a:r>
              <a:rPr lang="sv-SE" sz="1200" dirty="0" smtClean="0">
                <a:latin typeface="Arial" panose="020B0604020202020204" pitchFamily="34" charset="0"/>
                <a:cs typeface="Arial" panose="020B0604020202020204" pitchFamily="34" charset="0"/>
              </a:rPr>
              <a:t> </a:t>
            </a:r>
          </a:p>
          <a:p>
            <a:r>
              <a:rPr lang="sv-SE" sz="1200" dirty="0" smtClean="0">
                <a:latin typeface="Arial" panose="020B0604020202020204" pitchFamily="34" charset="0"/>
                <a:cs typeface="Arial" panose="020B0604020202020204" pitchFamily="34" charset="0"/>
              </a:rPr>
              <a:t>Kartlägga konkreta förändringsaktiviteter gällande beteenden och strukturer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Raleway" panose="020B050303010106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dirty="0" smtClean="0">
                <a:latin typeface="Raleway" panose="020B0503030101060003" pitchFamily="34" charset="0"/>
              </a:rPr>
              <a:t>Artefakter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smtClean="0">
                <a:solidFill>
                  <a:srgbClr val="000000"/>
                </a:solidFill>
                <a:latin typeface="Arial" panose="020B0604020202020204" pitchFamily="34" charset="0"/>
                <a:cs typeface="Arial" panose="020B0604020202020204" pitchFamily="34" charset="0"/>
              </a:rPr>
              <a:t>Projektdirektivet</a:t>
            </a:r>
            <a:r>
              <a:rPr lang="sv-SE" sz="1200" baseline="30000" dirty="0" smtClean="0">
                <a:solidFill>
                  <a:srgbClr val="000000"/>
                </a:solidFill>
                <a:latin typeface="Arial" panose="020B0604020202020204" pitchFamily="34" charset="0"/>
                <a:cs typeface="Arial" panose="020B0604020202020204" pitchFamily="34" charset="0"/>
                <a:sym typeface="Symbol" panose="05050102010706020507" pitchFamily="18" charset="2"/>
              </a:rPr>
              <a:t>)</a:t>
            </a:r>
            <a:r>
              <a:rPr lang="sv-SE" sz="1200" dirty="0" smtClean="0">
                <a:solidFill>
                  <a:srgbClr val="000000"/>
                </a:solidFill>
                <a:latin typeface="Arial" panose="020B0604020202020204" pitchFamily="34" charset="0"/>
                <a:cs typeface="Arial" panose="020B0604020202020204" pitchFamily="34" charset="0"/>
                <a:sym typeface="Symbol" panose="05050102010706020507" pitchFamily="18" charset="2"/>
              </a:rPr>
              <a:t> </a:t>
            </a:r>
            <a:r>
              <a:rPr lang="sv-SE" sz="1200" dirty="0" smtClean="0">
                <a:latin typeface="Arial" panose="020B0604020202020204" pitchFamily="34" charset="0"/>
                <a:cs typeface="Arial" panose="020B0604020202020204" pitchFamily="34" charset="0"/>
              </a:rPr>
              <a:t>beskriver översiktligt effektmål, samt hur effekterna ska uppnås. Ansvarig: VAC</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Arial" panose="020B0604020202020204" pitchFamily="34" charset="0"/>
              <a:cs typeface="Arial" panose="020B0604020202020204" pitchFamily="34" charset="0"/>
            </a:endParaRPr>
          </a:p>
          <a:p>
            <a:r>
              <a:rPr lang="sv-SE" sz="1200" b="1" dirty="0" smtClean="0">
                <a:solidFill>
                  <a:srgbClr val="000000"/>
                </a:solidFill>
                <a:latin typeface="Arial" panose="020B0604020202020204" pitchFamily="34" charset="0"/>
                <a:cs typeface="Arial" panose="020B0604020202020204" pitchFamily="34" charset="0"/>
              </a:rPr>
              <a:t>Projektplanen</a:t>
            </a:r>
            <a:r>
              <a:rPr lang="sv-SE" sz="1200" baseline="30000" dirty="0" smtClean="0">
                <a:solidFill>
                  <a:srgbClr val="000000"/>
                </a:solidFill>
                <a:latin typeface="Arial" panose="020B0604020202020204" pitchFamily="34" charset="0"/>
                <a:cs typeface="Arial" panose="020B0604020202020204" pitchFamily="34" charset="0"/>
                <a:sym typeface="Symbol" panose="05050102010706020507" pitchFamily="18" charset="2"/>
              </a:rPr>
              <a:t>) </a:t>
            </a:r>
            <a:r>
              <a:rPr lang="sv-SE" sz="1200" dirty="0" smtClean="0">
                <a:solidFill>
                  <a:srgbClr val="000000"/>
                </a:solidFill>
                <a:latin typeface="Arial" panose="020B0604020202020204" pitchFamily="34" charset="0"/>
                <a:cs typeface="Arial" panose="020B0604020202020204" pitchFamily="34" charset="0"/>
                <a:sym typeface="Symbol" panose="05050102010706020507" pitchFamily="18" charset="2"/>
              </a:rPr>
              <a:t>repeterar </a:t>
            </a:r>
            <a:r>
              <a:rPr lang="sv-SE" sz="1200" dirty="0" smtClean="0">
                <a:latin typeface="Arial" panose="020B0604020202020204" pitchFamily="34" charset="0"/>
                <a:cs typeface="Arial" panose="020B0604020202020204" pitchFamily="34" charset="0"/>
              </a:rPr>
              <a:t>effektmålen. Ansvarig: PL</a:t>
            </a:r>
          </a:p>
          <a:p>
            <a:endParaRPr lang="sv-SE" sz="1200" dirty="0" smtClean="0">
              <a:latin typeface="Arial" panose="020B0604020202020204" pitchFamily="34" charset="0"/>
              <a:cs typeface="Arial" panose="020B0604020202020204" pitchFamily="34" charset="0"/>
            </a:endParaRPr>
          </a:p>
          <a:p>
            <a:r>
              <a:rPr lang="sv-SE" sz="1200" b="1" dirty="0" smtClean="0">
                <a:solidFill>
                  <a:srgbClr val="000000"/>
                </a:solidFill>
                <a:latin typeface="Arial" panose="020B0604020202020204" pitchFamily="34" charset="0"/>
                <a:cs typeface="Arial" panose="020B0604020202020204" pitchFamily="34" charset="0"/>
              </a:rPr>
              <a:t>Slutrapporten</a:t>
            </a:r>
            <a:r>
              <a:rPr lang="sv-SE" sz="1200" baseline="30000" dirty="0" smtClean="0">
                <a:solidFill>
                  <a:srgbClr val="000000"/>
                </a:solidFill>
                <a:latin typeface="Arial" panose="020B0604020202020204" pitchFamily="34" charset="0"/>
                <a:cs typeface="Arial" panose="020B0604020202020204" pitchFamily="34" charset="0"/>
                <a:sym typeface="Symbol" panose="05050102010706020507" pitchFamily="18" charset="2"/>
              </a:rPr>
              <a:t>)</a:t>
            </a:r>
            <a:r>
              <a:rPr lang="sv-SE" sz="1200" dirty="0" smtClean="0">
                <a:solidFill>
                  <a:srgbClr val="000000"/>
                </a:solidFill>
                <a:latin typeface="Arial" panose="020B0604020202020204" pitchFamily="34" charset="0"/>
                <a:cs typeface="Arial" panose="020B0604020202020204" pitchFamily="34" charset="0"/>
                <a:sym typeface="Symbol" panose="05050102010706020507" pitchFamily="18" charset="2"/>
              </a:rPr>
              <a:t> ger </a:t>
            </a:r>
            <a:r>
              <a:rPr lang="sv-SE" sz="1200" dirty="0" smtClean="0">
                <a:latin typeface="Arial" panose="020B0604020202020204" pitchFamily="34" charset="0"/>
                <a:cs typeface="Arial" panose="020B0604020202020204" pitchFamily="34" charset="0"/>
              </a:rPr>
              <a:t>en indikation på hur väl effektmålen kommer kunna uppnås.</a:t>
            </a:r>
            <a:r>
              <a:rPr lang="sv-SE" sz="1200" baseline="0" dirty="0" smtClean="0">
                <a:latin typeface="Arial" panose="020B0604020202020204" pitchFamily="34" charset="0"/>
                <a:cs typeface="Arial" panose="020B0604020202020204" pitchFamily="34" charset="0"/>
              </a:rPr>
              <a:t> </a:t>
            </a:r>
            <a:r>
              <a:rPr lang="sv-SE" sz="1200" dirty="0" smtClean="0">
                <a:latin typeface="Arial" panose="020B0604020202020204" pitchFamily="34" charset="0"/>
                <a:cs typeface="Arial" panose="020B0604020202020204" pitchFamily="34" charset="0"/>
              </a:rPr>
              <a:t>Ansvarig: PL</a:t>
            </a:r>
          </a:p>
          <a:p>
            <a:endParaRPr lang="sv-SE" sz="120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smtClean="0">
              <a:latin typeface="Raleway" panose="020B0503030101060003" pitchFamily="34" charset="0"/>
            </a:endParaRPr>
          </a:p>
        </p:txBody>
      </p:sp>
      <p:sp>
        <p:nvSpPr>
          <p:cNvPr id="4" name="Platshållare för bildnummer 3"/>
          <p:cNvSpPr>
            <a:spLocks noGrp="1"/>
          </p:cNvSpPr>
          <p:nvPr>
            <p:ph type="sldNum" sz="quarter" idx="10"/>
          </p:nvPr>
        </p:nvSpPr>
        <p:spPr/>
        <p:txBody>
          <a:bodyPr/>
          <a:lstStyle/>
          <a:p>
            <a:fld id="{6E53EC45-14EE-F04A-86CC-2F1441AC9C30}" type="slidenum">
              <a:rPr lang="sv-SE" smtClean="0"/>
              <a:t>17</a:t>
            </a:fld>
            <a:endParaRPr lang="sv-SE"/>
          </a:p>
        </p:txBody>
      </p:sp>
    </p:spTree>
    <p:extLst>
      <p:ext uri="{BB962C8B-B14F-4D97-AF65-F5344CB8AC3E}">
        <p14:creationId xmlns:p14="http://schemas.microsoft.com/office/powerpoint/2010/main" val="1213041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5" y="2382"/>
            <a:ext cx="12225864" cy="6877048"/>
          </a:xfrm>
          <a:prstGeom prst="rect">
            <a:avLst/>
          </a:prstGeom>
        </p:spPr>
      </p:pic>
      <p:sp>
        <p:nvSpPr>
          <p:cNvPr id="2" name="Rubrik 1"/>
          <p:cNvSpPr>
            <a:spLocks noGrp="1"/>
          </p:cNvSpPr>
          <p:nvPr>
            <p:ph type="ctrTitle"/>
          </p:nvPr>
        </p:nvSpPr>
        <p:spPr>
          <a:xfrm>
            <a:off x="1113600" y="1407600"/>
            <a:ext cx="103008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13600" y="2908800"/>
            <a:ext cx="103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102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5916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282812"/>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23101"/>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823587"/>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110485"/>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11048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a:xfrm>
            <a:off x="1104000" y="273050"/>
            <a:ext cx="3504000"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1"/>
            <a:ext cx="6624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1104000" y="1435100"/>
            <a:ext cx="3504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08999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a:xfrm>
            <a:off x="2389717" y="4050568"/>
            <a:ext cx="73152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2389717" y="612788"/>
            <a:ext cx="73152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461730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89227"/>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380" y="718"/>
            <a:ext cx="6859247" cy="6859247"/>
          </a:xfrm>
          <a:prstGeom prst="rect">
            <a:avLst/>
          </a:prstGeom>
        </p:spPr>
      </p:pic>
      <p:sp>
        <p:nvSpPr>
          <p:cNvPr id="2" name="Rubrik 1"/>
          <p:cNvSpPr>
            <a:spLocks noGrp="1"/>
          </p:cNvSpPr>
          <p:nvPr>
            <p:ph type="title"/>
          </p:nvPr>
        </p:nvSpPr>
        <p:spPr>
          <a:xfrm>
            <a:off x="1775520" y="745200"/>
            <a:ext cx="963888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775520" y="2142013"/>
            <a:ext cx="96388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7487"/>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380" y="718"/>
            <a:ext cx="6859247" cy="6859247"/>
          </a:xfrm>
          <a:prstGeom prst="rect">
            <a:avLst/>
          </a:prstGeom>
        </p:spPr>
      </p:pic>
      <p:sp>
        <p:nvSpPr>
          <p:cNvPr id="2" name="Lodrät rubrik 1"/>
          <p:cNvSpPr>
            <a:spLocks noGrp="1"/>
          </p:cNvSpPr>
          <p:nvPr>
            <p:ph type="title" orient="vert"/>
          </p:nvPr>
        </p:nvSpPr>
        <p:spPr>
          <a:xfrm>
            <a:off x="8839200" y="274651"/>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791744" y="274651"/>
            <a:ext cx="4844256"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300855"/>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5" y="2385"/>
            <a:ext cx="12225861" cy="6877047"/>
          </a:xfrm>
          <a:prstGeom prst="rect">
            <a:avLst/>
          </a:prstGeom>
        </p:spPr>
      </p:pic>
      <p:sp>
        <p:nvSpPr>
          <p:cNvPr id="2" name="Rubrik 1"/>
          <p:cNvSpPr>
            <a:spLocks noGrp="1"/>
          </p:cNvSpPr>
          <p:nvPr>
            <p:ph type="ctrTitle"/>
          </p:nvPr>
        </p:nvSpPr>
        <p:spPr>
          <a:xfrm>
            <a:off x="1113600" y="1407600"/>
            <a:ext cx="103008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13600" y="2908800"/>
            <a:ext cx="103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149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553600"/>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5" y="2385"/>
            <a:ext cx="12225861" cy="6877047"/>
          </a:xfrm>
          <a:prstGeom prst="rect">
            <a:avLst/>
          </a:prstGeom>
        </p:spPr>
      </p:pic>
      <p:sp>
        <p:nvSpPr>
          <p:cNvPr id="2" name="Rubrik 1"/>
          <p:cNvSpPr>
            <a:spLocks noGrp="1"/>
          </p:cNvSpPr>
          <p:nvPr>
            <p:ph type="title"/>
          </p:nvPr>
        </p:nvSpPr>
        <p:spPr>
          <a:xfrm>
            <a:off x="1113600" y="1407600"/>
            <a:ext cx="103008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572166"/>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5" y="2385"/>
            <a:ext cx="12225861" cy="6877047"/>
          </a:xfrm>
          <a:prstGeom prst="rect">
            <a:avLst/>
          </a:prstGeom>
        </p:spPr>
      </p:pic>
      <p:sp>
        <p:nvSpPr>
          <p:cNvPr id="2" name="Rubrik 1"/>
          <p:cNvSpPr>
            <a:spLocks noGrp="1"/>
          </p:cNvSpPr>
          <p:nvPr>
            <p:ph type="title"/>
          </p:nvPr>
        </p:nvSpPr>
        <p:spPr>
          <a:xfrm>
            <a:off x="1113600" y="1407600"/>
            <a:ext cx="103008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Tree>
    <p:extLst>
      <p:ext uri="{BB962C8B-B14F-4D97-AF65-F5344CB8AC3E}">
        <p14:creationId xmlns:p14="http://schemas.microsoft.com/office/powerpoint/2010/main" val="2683595609"/>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23867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77214869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a:xfrm>
            <a:off x="1113600" y="12888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075785"/>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a:xfrm>
            <a:off x="1113600" y="7164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6" name="Platshållare för bild 8"/>
          <p:cNvSpPr>
            <a:spLocks noGrp="1" noChangeAspect="1"/>
          </p:cNvSpPr>
          <p:nvPr>
            <p:ph type="pic" sz="quarter" idx="10"/>
          </p:nvPr>
        </p:nvSpPr>
        <p:spPr>
          <a:xfrm>
            <a:off x="1286933" y="1626355"/>
            <a:ext cx="96012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16186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a:xfrm>
            <a:off x="1113600" y="716400"/>
            <a:ext cx="103008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136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6144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005574"/>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a:xfrm>
            <a:off x="1113600" y="540000"/>
            <a:ext cx="103008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1136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136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6144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6144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4143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59042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3987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97465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430419"/>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717115"/>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358176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a:xfrm>
            <a:off x="1104000" y="273050"/>
            <a:ext cx="3504000"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1"/>
            <a:ext cx="6624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1104000" y="1435100"/>
            <a:ext cx="3504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726524"/>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77"/>
            <a:ext cx="12191997" cy="6857999"/>
          </a:xfrm>
          <a:prstGeom prst="rect">
            <a:avLst/>
          </a:prstGeom>
        </p:spPr>
      </p:pic>
      <p:sp>
        <p:nvSpPr>
          <p:cNvPr id="2" name="Rubrik 1"/>
          <p:cNvSpPr>
            <a:spLocks noGrp="1"/>
          </p:cNvSpPr>
          <p:nvPr>
            <p:ph type="title"/>
          </p:nvPr>
        </p:nvSpPr>
        <p:spPr>
          <a:xfrm>
            <a:off x="2389717" y="4050568"/>
            <a:ext cx="73152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2389717" y="612790"/>
            <a:ext cx="73152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461730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655090"/>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377" y="718"/>
            <a:ext cx="6859246" cy="6859247"/>
          </a:xfrm>
          <a:prstGeom prst="rect">
            <a:avLst/>
          </a:prstGeom>
        </p:spPr>
      </p:pic>
      <p:sp>
        <p:nvSpPr>
          <p:cNvPr id="2" name="Rubrik 1"/>
          <p:cNvSpPr>
            <a:spLocks noGrp="1"/>
          </p:cNvSpPr>
          <p:nvPr>
            <p:ph type="title"/>
          </p:nvPr>
        </p:nvSpPr>
        <p:spPr>
          <a:xfrm>
            <a:off x="1775520" y="745200"/>
            <a:ext cx="963888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775520" y="2142015"/>
            <a:ext cx="96388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222725"/>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377" y="718"/>
            <a:ext cx="6859246" cy="6859247"/>
          </a:xfrm>
          <a:prstGeom prst="rect">
            <a:avLst/>
          </a:prstGeom>
        </p:spPr>
      </p:pic>
      <p:sp>
        <p:nvSpPr>
          <p:cNvPr id="2" name="Lodrät rubrik 1"/>
          <p:cNvSpPr>
            <a:spLocks noGrp="1"/>
          </p:cNvSpPr>
          <p:nvPr>
            <p:ph type="title" orient="vert"/>
          </p:nvPr>
        </p:nvSpPr>
        <p:spPr>
          <a:xfrm>
            <a:off x="8839200" y="274653"/>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791744" y="274653"/>
            <a:ext cx="4844256"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470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7386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07779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a:xfrm>
            <a:off x="1104000" y="273050"/>
            <a:ext cx="3504000"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4766733" y="273051"/>
            <a:ext cx="6624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1104000" y="1435100"/>
            <a:ext cx="3504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22062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a:xfrm>
            <a:off x="2389717" y="4050568"/>
            <a:ext cx="73152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2389717" y="612776"/>
            <a:ext cx="73152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461730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0517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77" y="-1246"/>
            <a:ext cx="6859246" cy="6859245"/>
          </a:xfrm>
          <a:prstGeom prst="rect">
            <a:avLst/>
          </a:prstGeom>
        </p:spPr>
      </p:pic>
      <p:sp>
        <p:nvSpPr>
          <p:cNvPr id="2" name="Rubrik 1"/>
          <p:cNvSpPr>
            <a:spLocks noGrp="1"/>
          </p:cNvSpPr>
          <p:nvPr>
            <p:ph type="title"/>
          </p:nvPr>
        </p:nvSpPr>
        <p:spPr>
          <a:xfrm>
            <a:off x="1775520" y="745200"/>
            <a:ext cx="963888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775520" y="2142001"/>
            <a:ext cx="96388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5635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77" y="-1246"/>
            <a:ext cx="6859246" cy="6859245"/>
          </a:xfrm>
          <a:prstGeom prst="rect">
            <a:avLst/>
          </a:prstGeom>
        </p:spPr>
      </p:pic>
      <p:sp>
        <p:nvSpPr>
          <p:cNvPr id="2" name="Lodrät rubrik 1"/>
          <p:cNvSpPr>
            <a:spLocks noGrp="1"/>
          </p:cNvSpPr>
          <p:nvPr>
            <p:ph type="title" orient="vert"/>
          </p:nvPr>
        </p:nvSpPr>
        <p:spPr>
          <a:xfrm>
            <a:off x="8839200" y="274639"/>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791744" y="274639"/>
            <a:ext cx="4844256"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06749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5" y="2382"/>
            <a:ext cx="12225864" cy="6877048"/>
          </a:xfrm>
          <a:prstGeom prst="rect">
            <a:avLst/>
          </a:prstGeom>
        </p:spPr>
      </p:pic>
      <p:sp>
        <p:nvSpPr>
          <p:cNvPr id="2" name="Rubrik 1"/>
          <p:cNvSpPr>
            <a:spLocks noGrp="1"/>
          </p:cNvSpPr>
          <p:nvPr>
            <p:ph type="ctrTitle"/>
          </p:nvPr>
        </p:nvSpPr>
        <p:spPr>
          <a:xfrm>
            <a:off x="1113600" y="1407600"/>
            <a:ext cx="103008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13600" y="2908800"/>
            <a:ext cx="103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8928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5" y="2383"/>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560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7370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spTree>
    <p:extLst>
      <p:ext uri="{BB962C8B-B14F-4D97-AF65-F5344CB8AC3E}">
        <p14:creationId xmlns:p14="http://schemas.microsoft.com/office/powerpoint/2010/main" val="28495800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7258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05817115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a:xfrm>
            <a:off x="1113600" y="12888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42166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6" name="Platshållare för bild 8"/>
          <p:cNvSpPr>
            <a:spLocks noGrp="1" noChangeAspect="1"/>
          </p:cNvSpPr>
          <p:nvPr>
            <p:ph type="pic" sz="quarter" idx="10"/>
          </p:nvPr>
        </p:nvSpPr>
        <p:spPr>
          <a:xfrm>
            <a:off x="1286933" y="1626355"/>
            <a:ext cx="96012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46935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03445"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576053" y="1700813"/>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03753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a:xfrm>
            <a:off x="1113600" y="540000"/>
            <a:ext cx="10300800" cy="860400"/>
          </a:xfrm>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03979"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03979"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576053"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576053"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9719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dirty="0"/>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394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0054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5" y="2383"/>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spTree>
    <p:extLst>
      <p:ext uri="{BB962C8B-B14F-4D97-AF65-F5344CB8AC3E}">
        <p14:creationId xmlns:p14="http://schemas.microsoft.com/office/powerpoint/2010/main" val="21253544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4496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791945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72076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a:xfrm>
            <a:off x="1103445" y="273050"/>
            <a:ext cx="3504000"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4766733" y="273051"/>
            <a:ext cx="6624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1103445" y="1435100"/>
            <a:ext cx="3504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98515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2377"/>
            <a:ext cx="12191999" cy="6857999"/>
          </a:xfrm>
          <a:prstGeom prst="rect">
            <a:avLst/>
          </a:prstGeom>
        </p:spPr>
      </p:pic>
      <p:sp>
        <p:nvSpPr>
          <p:cNvPr id="2" name="Rubrik 1"/>
          <p:cNvSpPr>
            <a:spLocks noGrp="1"/>
          </p:cNvSpPr>
          <p:nvPr>
            <p:ph type="title"/>
          </p:nvPr>
        </p:nvSpPr>
        <p:spPr>
          <a:xfrm>
            <a:off x="2389717" y="4050568"/>
            <a:ext cx="73152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2389717" y="612780"/>
            <a:ext cx="73152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461730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35322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497" y="-1"/>
            <a:ext cx="6858003" cy="6858003"/>
          </a:xfrm>
          <a:prstGeom prst="rect">
            <a:avLst/>
          </a:prstGeom>
        </p:spPr>
      </p:pic>
      <p:sp>
        <p:nvSpPr>
          <p:cNvPr id="2" name="Rubrik 1"/>
          <p:cNvSpPr>
            <a:spLocks noGrp="1"/>
          </p:cNvSpPr>
          <p:nvPr>
            <p:ph type="title"/>
          </p:nvPr>
        </p:nvSpPr>
        <p:spPr>
          <a:xfrm>
            <a:off x="1775520" y="745200"/>
            <a:ext cx="963888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775520" y="2142005"/>
            <a:ext cx="96388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75543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497" y="-1"/>
            <a:ext cx="6858003" cy="6858003"/>
          </a:xfrm>
          <a:prstGeom prst="rect">
            <a:avLst/>
          </a:prstGeom>
        </p:spPr>
      </p:pic>
      <p:sp>
        <p:nvSpPr>
          <p:cNvPr id="2" name="Lodrät rubrik 1"/>
          <p:cNvSpPr>
            <a:spLocks noGrp="1"/>
          </p:cNvSpPr>
          <p:nvPr>
            <p:ph type="title" orient="vert"/>
          </p:nvPr>
        </p:nvSpPr>
        <p:spPr>
          <a:xfrm>
            <a:off x="8839200" y="274643"/>
            <a:ext cx="2743200" cy="5851525"/>
          </a:xfrm>
        </p:spPr>
        <p:txBody>
          <a:bodyPr vert="eaVert"/>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3791744" y="274643"/>
            <a:ext cx="4844256"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52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520" y="5953"/>
            <a:ext cx="12225864" cy="6877048"/>
          </a:xfrm>
          <a:prstGeom prst="rect">
            <a:avLst/>
          </a:prstGeom>
        </p:spPr>
      </p:pic>
      <p:sp>
        <p:nvSpPr>
          <p:cNvPr id="2" name="Rubrik 1"/>
          <p:cNvSpPr>
            <a:spLocks noGrp="1"/>
          </p:cNvSpPr>
          <p:nvPr>
            <p:ph type="ctrTitle"/>
          </p:nvPr>
        </p:nvSpPr>
        <p:spPr>
          <a:xfrm>
            <a:off x="1113600" y="1407600"/>
            <a:ext cx="103008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13600" y="2908800"/>
            <a:ext cx="103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7"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3575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6" y="2385"/>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9429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196" y="2385"/>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spTree>
    <p:extLst>
      <p:ext uri="{BB962C8B-B14F-4D97-AF65-F5344CB8AC3E}">
        <p14:creationId xmlns:p14="http://schemas.microsoft.com/office/powerpoint/2010/main" val="4328572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4880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07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64026880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a:xfrm>
            <a:off x="1113600" y="12888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09623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6" name="Platshållare för bild 8"/>
          <p:cNvSpPr>
            <a:spLocks noGrp="1" noChangeAspect="1"/>
          </p:cNvSpPr>
          <p:nvPr>
            <p:ph type="pic" sz="quarter" idx="10"/>
          </p:nvPr>
        </p:nvSpPr>
        <p:spPr>
          <a:xfrm>
            <a:off x="1286933" y="1626355"/>
            <a:ext cx="96012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92967"/>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16679"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601453"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35674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a:xfrm>
            <a:off x="1113600" y="540000"/>
            <a:ext cx="103008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128845"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28845"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614153"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614153"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4498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09777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97036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20199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2019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1491124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a:xfrm>
            <a:off x="1104000" y="273050"/>
            <a:ext cx="3504000"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4766733" y="273051"/>
            <a:ext cx="6624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1104000" y="1435100"/>
            <a:ext cx="3504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74301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377"/>
            <a:ext cx="12191999" cy="6857999"/>
          </a:xfrm>
          <a:prstGeom prst="rect">
            <a:avLst/>
          </a:prstGeom>
        </p:spPr>
      </p:pic>
      <p:sp>
        <p:nvSpPr>
          <p:cNvPr id="2" name="Rubrik 1"/>
          <p:cNvSpPr>
            <a:spLocks noGrp="1"/>
          </p:cNvSpPr>
          <p:nvPr>
            <p:ph type="title"/>
          </p:nvPr>
        </p:nvSpPr>
        <p:spPr>
          <a:xfrm>
            <a:off x="2389717" y="4050568"/>
            <a:ext cx="73152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2389717" y="612782"/>
            <a:ext cx="73152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461730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77037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701" y="3"/>
            <a:ext cx="6858000" cy="6858000"/>
          </a:xfrm>
          <a:prstGeom prst="rect">
            <a:avLst/>
          </a:prstGeom>
        </p:spPr>
      </p:pic>
      <p:sp>
        <p:nvSpPr>
          <p:cNvPr id="2" name="Rubrik 1"/>
          <p:cNvSpPr>
            <a:spLocks noGrp="1"/>
          </p:cNvSpPr>
          <p:nvPr>
            <p:ph type="title"/>
          </p:nvPr>
        </p:nvSpPr>
        <p:spPr>
          <a:xfrm>
            <a:off x="1775520" y="745200"/>
            <a:ext cx="963888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775520" y="2142007"/>
            <a:ext cx="96388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62680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701" y="3"/>
            <a:ext cx="6858000" cy="6858000"/>
          </a:xfrm>
          <a:prstGeom prst="rect">
            <a:avLst/>
          </a:prstGeom>
        </p:spPr>
      </p:pic>
      <p:sp>
        <p:nvSpPr>
          <p:cNvPr id="2" name="Lodrät rubrik 1"/>
          <p:cNvSpPr>
            <a:spLocks noGrp="1"/>
          </p:cNvSpPr>
          <p:nvPr>
            <p:ph type="title" orient="vert"/>
          </p:nvPr>
        </p:nvSpPr>
        <p:spPr>
          <a:xfrm>
            <a:off x="8839200" y="274645"/>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791744" y="274645"/>
            <a:ext cx="4844256"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31279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5" y="2382"/>
            <a:ext cx="12225864" cy="6877048"/>
          </a:xfrm>
          <a:prstGeom prst="rect">
            <a:avLst/>
          </a:prstGeom>
        </p:spPr>
      </p:pic>
      <p:sp>
        <p:nvSpPr>
          <p:cNvPr id="2" name="Rubrik 1"/>
          <p:cNvSpPr>
            <a:spLocks noGrp="1"/>
          </p:cNvSpPr>
          <p:nvPr>
            <p:ph type="ctrTitle"/>
          </p:nvPr>
        </p:nvSpPr>
        <p:spPr>
          <a:xfrm>
            <a:off x="1113600" y="1407600"/>
            <a:ext cx="103008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13600" y="2908800"/>
            <a:ext cx="103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7"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07330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pic>
        <p:nvPicPr>
          <p:cNvPr id="7"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31330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vert="horz" lIns="91440" tIns="45720" rIns="91440" bIns="45720" rtlCol="0" anchor="b">
            <a:normAutofit/>
          </a:bodyPr>
          <a:lstStyle>
            <a:lvl1pPr>
              <a:defRPr lang="sv-SE" dirty="0">
                <a:solidFill>
                  <a:schemeClr val="bg1"/>
                </a:solidFill>
              </a:defRPr>
            </a:lvl1pPr>
          </a:lstStyle>
          <a:p>
            <a:pPr lvl="0"/>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vert="horz" lIns="91440" tIns="45720" rIns="91440" bIns="45720" rtlCol="0">
            <a:normAutofit/>
          </a:bodyPr>
          <a:lstStyle>
            <a:lvl1pPr>
              <a:defRPr lang="sv-SE" smtClean="0">
                <a:solidFill>
                  <a:schemeClr val="bg1"/>
                </a:solidFill>
              </a:defRPr>
            </a:lvl1pPr>
          </a:lstStyle>
          <a:p>
            <a:pPr lvl="0"/>
            <a:r>
              <a:rPr lang="sv-SE" smtClean="0"/>
              <a:t>Klicka här för att ändra format på bakgrundstexten</a:t>
            </a:r>
          </a:p>
        </p:txBody>
      </p:sp>
    </p:spTree>
    <p:extLst>
      <p:ext uri="{BB962C8B-B14F-4D97-AF65-F5344CB8AC3E}">
        <p14:creationId xmlns:p14="http://schemas.microsoft.com/office/powerpoint/2010/main" val="31990499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5311"/>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2474755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a:xfrm>
            <a:off x="1113600" y="12888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1530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a:xfrm>
            <a:off x="1113600" y="12888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68871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6" name="Platshållare för bild 8"/>
          <p:cNvSpPr>
            <a:spLocks noGrp="1" noChangeAspect="1"/>
          </p:cNvSpPr>
          <p:nvPr>
            <p:ph type="pic" sz="quarter" idx="10"/>
          </p:nvPr>
        </p:nvSpPr>
        <p:spPr>
          <a:xfrm>
            <a:off x="1286933" y="1626355"/>
            <a:ext cx="96012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08327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136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6144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78325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a:xfrm>
            <a:off x="1113600" y="540000"/>
            <a:ext cx="103008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1136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136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6144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6144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60979"/>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49785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57078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005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60058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a:xfrm>
            <a:off x="1104000" y="273050"/>
            <a:ext cx="3504000"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1"/>
            <a:ext cx="6624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1104000" y="1435100"/>
            <a:ext cx="3504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4849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6" name="Platshållare för bild 8"/>
          <p:cNvSpPr>
            <a:spLocks noGrp="1" noChangeAspect="1"/>
          </p:cNvSpPr>
          <p:nvPr>
            <p:ph type="pic" sz="quarter" idx="10"/>
          </p:nvPr>
        </p:nvSpPr>
        <p:spPr>
          <a:xfrm>
            <a:off x="1286933" y="1626354"/>
            <a:ext cx="96012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58108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2377"/>
            <a:ext cx="12191999" cy="6857999"/>
          </a:xfrm>
          <a:prstGeom prst="rect">
            <a:avLst/>
          </a:prstGeom>
        </p:spPr>
      </p:pic>
      <p:sp>
        <p:nvSpPr>
          <p:cNvPr id="2" name="Rubrik 1"/>
          <p:cNvSpPr>
            <a:spLocks noGrp="1"/>
          </p:cNvSpPr>
          <p:nvPr>
            <p:ph type="title"/>
          </p:nvPr>
        </p:nvSpPr>
        <p:spPr>
          <a:xfrm>
            <a:off x="2389717" y="4050568"/>
            <a:ext cx="73152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2389717" y="612784"/>
            <a:ext cx="73152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461730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7418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303" y="0"/>
            <a:ext cx="6859246" cy="6859245"/>
          </a:xfrm>
          <a:prstGeom prst="rect">
            <a:avLst/>
          </a:prstGeom>
        </p:spPr>
      </p:pic>
      <p:sp>
        <p:nvSpPr>
          <p:cNvPr id="2" name="Rubrik 1"/>
          <p:cNvSpPr>
            <a:spLocks noGrp="1"/>
          </p:cNvSpPr>
          <p:nvPr>
            <p:ph type="title"/>
          </p:nvPr>
        </p:nvSpPr>
        <p:spPr>
          <a:xfrm>
            <a:off x="1775520" y="745200"/>
            <a:ext cx="963888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775520" y="2142009"/>
            <a:ext cx="96388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595577"/>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3303" y="0"/>
            <a:ext cx="6859246" cy="6859245"/>
          </a:xfrm>
          <a:prstGeom prst="rect">
            <a:avLst/>
          </a:prstGeom>
        </p:spPr>
      </p:pic>
      <p:sp>
        <p:nvSpPr>
          <p:cNvPr id="2" name="Lodrät rubrik 1"/>
          <p:cNvSpPr>
            <a:spLocks noGrp="1"/>
          </p:cNvSpPr>
          <p:nvPr>
            <p:ph type="title" orient="vert"/>
          </p:nvPr>
        </p:nvSpPr>
        <p:spPr>
          <a:xfrm>
            <a:off x="8839200" y="274647"/>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791744" y="274647"/>
            <a:ext cx="4844256"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86780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ctrTitle"/>
          </p:nvPr>
        </p:nvSpPr>
        <p:spPr>
          <a:xfrm>
            <a:off x="1113600" y="1407600"/>
            <a:ext cx="103008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13600" y="2908800"/>
            <a:ext cx="103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81374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1792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Tree>
    <p:extLst>
      <p:ext uri="{BB962C8B-B14F-4D97-AF65-F5344CB8AC3E}">
        <p14:creationId xmlns:p14="http://schemas.microsoft.com/office/powerpoint/2010/main" val="1261031010"/>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48445"/>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621645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a:xfrm>
            <a:off x="1113600" y="12888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5993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6" name="Platshållare för bild 8"/>
          <p:cNvSpPr>
            <a:spLocks noGrp="1" noChangeAspect="1"/>
          </p:cNvSpPr>
          <p:nvPr>
            <p:ph type="pic" sz="quarter" idx="10"/>
          </p:nvPr>
        </p:nvSpPr>
        <p:spPr>
          <a:xfrm>
            <a:off x="1286933" y="1626355"/>
            <a:ext cx="96012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969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136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6144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063036"/>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136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6144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514313"/>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a:xfrm>
            <a:off x="1113600" y="540000"/>
            <a:ext cx="103008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1136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136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6144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6144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14482"/>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p:txBody>
          <a:bodyPr/>
          <a:lstStyle/>
          <a:p>
            <a:r>
              <a:rPr lang="sv-SE" smtClean="0"/>
              <a:t>Klicka här för att ändra format</a:t>
            </a:r>
            <a:endParaRPr lang="sv-SE"/>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42310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pic>
        <p:nvPicPr>
          <p:cNvPr id="4"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823587"/>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1_Tom">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96618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2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966182"/>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1_SvartFoto">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20945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a:xfrm>
            <a:off x="1104000" y="273050"/>
            <a:ext cx="3504000"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4766733" y="273051"/>
            <a:ext cx="6624000" cy="51831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1104000" y="1435100"/>
            <a:ext cx="3504000" cy="403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08999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2377"/>
            <a:ext cx="12191999" cy="6857999"/>
          </a:xfrm>
          <a:prstGeom prst="rect">
            <a:avLst/>
          </a:prstGeom>
        </p:spPr>
      </p:pic>
      <p:sp>
        <p:nvSpPr>
          <p:cNvPr id="2" name="Rubrik 1"/>
          <p:cNvSpPr>
            <a:spLocks noGrp="1"/>
          </p:cNvSpPr>
          <p:nvPr>
            <p:ph type="title"/>
          </p:nvPr>
        </p:nvSpPr>
        <p:spPr>
          <a:xfrm>
            <a:off x="2389717" y="4050568"/>
            <a:ext cx="7315200" cy="566738"/>
          </a:xfrm>
        </p:spPr>
        <p:txBody>
          <a:bodyPr anchor="b"/>
          <a:lstStyle>
            <a:lvl1pPr algn="l">
              <a:defRPr sz="2000" b="1"/>
            </a:lvl1pPr>
          </a:lstStyle>
          <a:p>
            <a:r>
              <a:rPr lang="sv-SE" smtClean="0"/>
              <a:t>Klicka här för att ändra format</a:t>
            </a:r>
            <a:endParaRPr lang="sv-SE" dirty="0"/>
          </a:p>
        </p:txBody>
      </p:sp>
      <p:sp>
        <p:nvSpPr>
          <p:cNvPr id="3" name="Platshållare för bild 2"/>
          <p:cNvSpPr>
            <a:spLocks noGrp="1"/>
          </p:cNvSpPr>
          <p:nvPr>
            <p:ph type="pic" idx="1"/>
          </p:nvPr>
        </p:nvSpPr>
        <p:spPr>
          <a:xfrm>
            <a:off x="2389717" y="612786"/>
            <a:ext cx="7315200" cy="339228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2389717" y="4617306"/>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38922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469" y="0"/>
            <a:ext cx="6859247" cy="6859247"/>
          </a:xfrm>
          <a:prstGeom prst="rect">
            <a:avLst/>
          </a:prstGeom>
        </p:spPr>
      </p:pic>
      <p:sp>
        <p:nvSpPr>
          <p:cNvPr id="2" name="Rubrik 1"/>
          <p:cNvSpPr>
            <a:spLocks noGrp="1"/>
          </p:cNvSpPr>
          <p:nvPr>
            <p:ph type="title"/>
          </p:nvPr>
        </p:nvSpPr>
        <p:spPr>
          <a:xfrm>
            <a:off x="1775520" y="745200"/>
            <a:ext cx="9638880" cy="1382400"/>
          </a:xfrm>
        </p:spPr>
        <p:txBody>
          <a:body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1775520" y="2142011"/>
            <a:ext cx="96388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9748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77"/>
            <a:ext cx="12191999" cy="6857999"/>
          </a:xfrm>
          <a:prstGeom prst="rect">
            <a:avLst/>
          </a:prstGeom>
        </p:spPr>
      </p:pic>
      <p:sp>
        <p:nvSpPr>
          <p:cNvPr id="2" name="Rubrik 1"/>
          <p:cNvSpPr>
            <a:spLocks noGrp="1"/>
          </p:cNvSpPr>
          <p:nvPr>
            <p:ph type="title"/>
          </p:nvPr>
        </p:nvSpPr>
        <p:spPr>
          <a:xfrm>
            <a:off x="1113600" y="540000"/>
            <a:ext cx="10300800" cy="860400"/>
          </a:xfrm>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136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13600" y="2174876"/>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6144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614400" y="2174876"/>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72074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2469" y="0"/>
            <a:ext cx="6859247" cy="6859247"/>
          </a:xfrm>
          <a:prstGeom prst="rect">
            <a:avLst/>
          </a:prstGeom>
        </p:spPr>
      </p:pic>
      <p:sp>
        <p:nvSpPr>
          <p:cNvPr id="2" name="Lodrät rubrik 1"/>
          <p:cNvSpPr>
            <a:spLocks noGrp="1"/>
          </p:cNvSpPr>
          <p:nvPr>
            <p:ph type="title" orient="vert"/>
          </p:nvPr>
        </p:nvSpPr>
        <p:spPr>
          <a:xfrm>
            <a:off x="8839200" y="274649"/>
            <a:ext cx="27432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3791744" y="274649"/>
            <a:ext cx="4844256"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rot="5400000">
            <a:off x="-131363" y="1095082"/>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300855"/>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ctrTitle"/>
          </p:nvPr>
        </p:nvSpPr>
        <p:spPr>
          <a:xfrm>
            <a:off x="1113600" y="1407600"/>
            <a:ext cx="10300800" cy="1382400"/>
          </a:xfrm>
        </p:spPr>
        <p:txBody>
          <a:bodyPr/>
          <a:lstStyle>
            <a:lvl1pPr algn="l">
              <a:defRPr>
                <a:solidFill>
                  <a:schemeClr val="bg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1113600" y="2908800"/>
            <a:ext cx="103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813744"/>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pic>
        <p:nvPicPr>
          <p:cNvPr id="6" name="Picture 2" descr="D:\Projekt - Sundsvall\Grafiskt material\Loggor\04 Logga.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74415" y="5475696"/>
            <a:ext cx="1796339"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17929"/>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Avsnittsrubrik(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4" y="2385"/>
            <a:ext cx="12225863" cy="6877047"/>
          </a:xfrm>
          <a:prstGeom prst="rect">
            <a:avLst/>
          </a:prstGeom>
        </p:spPr>
      </p:pic>
      <p:sp>
        <p:nvSpPr>
          <p:cNvPr id="2" name="Rubrik 1"/>
          <p:cNvSpPr>
            <a:spLocks noGrp="1"/>
          </p:cNvSpPr>
          <p:nvPr>
            <p:ph type="title"/>
          </p:nvPr>
        </p:nvSpPr>
        <p:spPr>
          <a:xfrm>
            <a:off x="1113600" y="1407600"/>
            <a:ext cx="10300800" cy="1382400"/>
          </a:xfrm>
        </p:spPr>
        <p:txBody>
          <a:bodyPr anchor="b"/>
          <a:lstStyle>
            <a:lvl1pPr algn="l">
              <a:defRPr sz="4000" b="1" cap="all">
                <a:solidFill>
                  <a:schemeClr val="bg1"/>
                </a:solidFill>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1113600" y="2908800"/>
            <a:ext cx="10300800" cy="1753200"/>
          </a:xfrm>
        </p:spPr>
        <p:txBody>
          <a:bodyPr anchor="t"/>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Tree>
    <p:extLst>
      <p:ext uri="{BB962C8B-B14F-4D97-AF65-F5344CB8AC3E}">
        <p14:creationId xmlns:p14="http://schemas.microsoft.com/office/powerpoint/2010/main" val="126103101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8"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48445"/>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Rubrik och innehåll(Ingen Logga)">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p:txBody>
          <a:bodyPr/>
          <a:lstStyle>
            <a:lvl1pPr>
              <a:defRPr>
                <a:solidFill>
                  <a:schemeClr val="tx1"/>
                </a:solidFill>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56216453"/>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Rubrik och innehåll(1 ra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a:xfrm>
            <a:off x="1113600" y="12888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3" name="Platshållare för innehåll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35993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1_Rubrik och innehåll(1 rad)">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lvl1pPr>
              <a:defRPr>
                <a:solidFill>
                  <a:schemeClr val="tx1"/>
                </a:solidFill>
              </a:defRPr>
            </a:lvl1pPr>
          </a:lstStyle>
          <a:p>
            <a:r>
              <a:rPr lang="sv-SE" smtClean="0"/>
              <a:t>Klicka här för att ändra format</a:t>
            </a:r>
            <a:endParaRPr lang="sv-SE" dirty="0"/>
          </a:p>
        </p:txBody>
      </p:sp>
      <p:sp>
        <p:nvSpPr>
          <p:cNvPr id="6" name="Platshållare för bild 8"/>
          <p:cNvSpPr>
            <a:spLocks noGrp="1" noChangeAspect="1"/>
          </p:cNvSpPr>
          <p:nvPr>
            <p:ph type="pic" sz="quarter" idx="10"/>
          </p:nvPr>
        </p:nvSpPr>
        <p:spPr>
          <a:xfrm>
            <a:off x="1286933" y="1626355"/>
            <a:ext cx="9601200" cy="3669547"/>
          </a:xfrm>
          <a:solidFill>
            <a:srgbClr val="1D2325"/>
          </a:solidFill>
        </p:spPr>
        <p:txBody>
          <a:bodyPr wrap="square" anchor="t" anchorCtr="1"/>
          <a:lstStyle>
            <a:lvl1pPr marL="0">
              <a:lnSpc>
                <a:spcPts val="2160"/>
              </a:lnSpc>
              <a:spcBef>
                <a:spcPts val="1680"/>
              </a:spcBef>
              <a:defRPr>
                <a:solidFill>
                  <a:srgbClr val="596D74"/>
                </a:solidFill>
              </a:defRPr>
            </a:lvl1pPr>
          </a:lstStyle>
          <a:p>
            <a:r>
              <a:rPr lang="sv-SE" smtClean="0"/>
              <a:t>Klicka på ikonen för att lägga till en bild</a:t>
            </a:r>
            <a:endParaRPr lang="sv-SE" dirty="0"/>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96997"/>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a:xfrm>
            <a:off x="1113600" y="716400"/>
            <a:ext cx="10300800" cy="8604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11136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614400" y="1700807"/>
            <a:ext cx="4800000" cy="36724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514313"/>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377"/>
            <a:ext cx="12191999" cy="6857999"/>
          </a:xfrm>
          <a:prstGeom prst="rect">
            <a:avLst/>
          </a:prstGeom>
        </p:spPr>
      </p:pic>
      <p:sp>
        <p:nvSpPr>
          <p:cNvPr id="2" name="Rubrik 1"/>
          <p:cNvSpPr>
            <a:spLocks noGrp="1"/>
          </p:cNvSpPr>
          <p:nvPr>
            <p:ph type="title"/>
          </p:nvPr>
        </p:nvSpPr>
        <p:spPr>
          <a:xfrm>
            <a:off x="1113600" y="540000"/>
            <a:ext cx="10300800" cy="8604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11136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136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614400" y="1535113"/>
            <a:ext cx="48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614400" y="2174878"/>
            <a:ext cx="4800000" cy="33423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074415" y="5475696"/>
            <a:ext cx="1796338" cy="10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2144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heme" Target="../theme/theme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theme" Target="../theme/theme6.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19" Type="http://schemas.openxmlformats.org/officeDocument/2006/relationships/theme" Target="../theme/theme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13600" y="745200"/>
            <a:ext cx="103008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13600" y="2142000"/>
            <a:ext cx="103008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ED01AC40-106C-479C-837C-FC5DBFF071A1}" type="datetimeFigureOut">
              <a:rPr lang="sv-SE" smtClean="0"/>
              <a:t>2020-06-29</a:t>
            </a:fld>
            <a:endParaRPr lang="sv-SE"/>
          </a:p>
        </p:txBody>
      </p:sp>
      <p:sp>
        <p:nvSpPr>
          <p:cNvPr id="5" name="Platshållare för sidfo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4AC45130-9EDC-4574-B284-4B713FBC99A3}" type="slidenum">
              <a:rPr lang="sv-SE" smtClean="0"/>
              <a:t>‹#›</a:t>
            </a:fld>
            <a:endParaRPr lang="sv-SE"/>
          </a:p>
        </p:txBody>
      </p:sp>
      <p:sp>
        <p:nvSpPr>
          <p:cNvPr id="7" name="Vänster klammerparentes 6"/>
          <p:cNvSpPr/>
          <p:nvPr/>
        </p:nvSpPr>
        <p:spPr>
          <a:xfrm rot="5400000">
            <a:off x="6154187" y="-5274167"/>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6181845" y="1821842"/>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5034407"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5062066"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766311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13600" y="745200"/>
            <a:ext cx="103008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13600" y="2142001"/>
            <a:ext cx="103008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7F307ACA-847B-478A-A060-1A210CF1BB57}" type="datetimeFigureOut">
              <a:rPr lang="sv-SE" smtClean="0"/>
              <a:t>2020-06-29</a:t>
            </a:fld>
            <a:endParaRPr lang="sv-SE"/>
          </a:p>
        </p:txBody>
      </p:sp>
      <p:sp>
        <p:nvSpPr>
          <p:cNvPr id="5" name="Platshållare för sidfot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8D07744-EBCB-4EDA-A159-1C95FB26FD29}" type="slidenum">
              <a:rPr lang="sv-SE" smtClean="0"/>
              <a:t>‹#›</a:t>
            </a:fld>
            <a:endParaRPr lang="sv-SE"/>
          </a:p>
        </p:txBody>
      </p:sp>
      <p:sp>
        <p:nvSpPr>
          <p:cNvPr id="8" name="Vänster klammerparentes 7"/>
          <p:cNvSpPr/>
          <p:nvPr/>
        </p:nvSpPr>
        <p:spPr>
          <a:xfrm rot="5400000">
            <a:off x="6154187" y="-5274167"/>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0" name="Vänster klammerparentes 9"/>
          <p:cNvSpPr/>
          <p:nvPr/>
        </p:nvSpPr>
        <p:spPr>
          <a:xfrm rot="16200000" flipV="1">
            <a:off x="6181845" y="1821842"/>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7" name="textruta 6"/>
          <p:cNvSpPr txBox="1"/>
          <p:nvPr/>
        </p:nvSpPr>
        <p:spPr>
          <a:xfrm>
            <a:off x="5034409"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1" name="textruta 10"/>
          <p:cNvSpPr txBox="1"/>
          <p:nvPr/>
        </p:nvSpPr>
        <p:spPr>
          <a:xfrm>
            <a:off x="5062067"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339599815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13600" y="745200"/>
            <a:ext cx="103008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13600" y="2142000"/>
            <a:ext cx="103008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E2AC23AB-90D1-4A6C-A088-DEFBF25B9408}" type="datetimeFigureOut">
              <a:rPr lang="sv-SE" smtClean="0"/>
              <a:t>2020-06-29</a:t>
            </a:fld>
            <a:endParaRPr lang="sv-SE"/>
          </a:p>
        </p:txBody>
      </p:sp>
      <p:sp>
        <p:nvSpPr>
          <p:cNvPr id="5" name="Platshållare för sidfot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DD012AAC-CA5D-4785-B09E-0F6059D6D81C}" type="slidenum">
              <a:rPr lang="sv-SE" smtClean="0"/>
              <a:t>‹#›</a:t>
            </a:fld>
            <a:endParaRPr lang="sv-SE"/>
          </a:p>
        </p:txBody>
      </p:sp>
      <p:sp>
        <p:nvSpPr>
          <p:cNvPr id="7" name="Vänster klammerparentes 6"/>
          <p:cNvSpPr/>
          <p:nvPr/>
        </p:nvSpPr>
        <p:spPr>
          <a:xfrm rot="5400000">
            <a:off x="6154187" y="-5274167"/>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6181845" y="1821842"/>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5034410"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5062069"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363438346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13600" y="745200"/>
            <a:ext cx="103008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13600" y="2142000"/>
            <a:ext cx="103008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2020-06-29</a:t>
            </a:fld>
            <a:endParaRPr lang="sv-SE"/>
          </a:p>
        </p:txBody>
      </p:sp>
      <p:sp>
        <p:nvSpPr>
          <p:cNvPr id="5" name="Platshållare för sidfot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6154187" y="-5274167"/>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6181845" y="1821842"/>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5034411"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5062070"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41484512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13600" y="745200"/>
            <a:ext cx="103008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13600" y="2142000"/>
            <a:ext cx="103008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2020-06-29</a:t>
            </a:fld>
            <a:endParaRPr lang="sv-SE"/>
          </a:p>
        </p:txBody>
      </p:sp>
      <p:sp>
        <p:nvSpPr>
          <p:cNvPr id="5" name="Platshållare för sidfot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6154187" y="-5274167"/>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6181845" y="1821842"/>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5034413"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5062071"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14327503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13600" y="745200"/>
            <a:ext cx="103008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13600" y="2142000"/>
            <a:ext cx="103008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2020-06-29</a:t>
            </a:fld>
            <a:endParaRPr lang="sv-SE"/>
          </a:p>
        </p:txBody>
      </p:sp>
      <p:sp>
        <p:nvSpPr>
          <p:cNvPr id="5" name="Platshållare för sidfot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6154187" y="-5274167"/>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6181845" y="1821842"/>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5034414"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5062073"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114327503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13600" y="745200"/>
            <a:ext cx="10300800" cy="1382400"/>
          </a:xfrm>
          <a:prstGeom prst="rect">
            <a:avLst/>
          </a:prstGeom>
        </p:spPr>
        <p:txBody>
          <a:bodyPr vert="horz" lIns="91440" tIns="45720" rIns="91440" bIns="45720" rtlCol="0" anchor="b">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1113600" y="2142000"/>
            <a:ext cx="10300800" cy="31680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solidFill>
                <a:latin typeface="+mj-lt"/>
              </a:defRPr>
            </a:lvl1pPr>
          </a:lstStyle>
          <a:p>
            <a:fld id="{D3829BDD-98CB-4ADB-9D66-72C717DD8513}" type="datetimeFigureOut">
              <a:rPr lang="sv-SE" smtClean="0"/>
              <a:t>2020-06-29</a:t>
            </a:fld>
            <a:endParaRPr lang="sv-SE"/>
          </a:p>
        </p:txBody>
      </p:sp>
      <p:sp>
        <p:nvSpPr>
          <p:cNvPr id="5" name="Platshållare för sidfot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solidFill>
                <a:latin typeface="+mj-lt"/>
              </a:defRPr>
            </a:lvl1pPr>
          </a:lstStyle>
          <a:p>
            <a:endParaRPr lang="sv-SE"/>
          </a:p>
        </p:txBody>
      </p:sp>
      <p:sp>
        <p:nvSpPr>
          <p:cNvPr id="6" name="Platshållare för bildnumm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661A5243-6FFF-4987-A7EF-3ED00D526A15}" type="slidenum">
              <a:rPr lang="sv-SE" smtClean="0"/>
              <a:t>‹#›</a:t>
            </a:fld>
            <a:endParaRPr lang="sv-SE"/>
          </a:p>
        </p:txBody>
      </p:sp>
      <p:sp>
        <p:nvSpPr>
          <p:cNvPr id="7" name="Vänster klammerparentes 6"/>
          <p:cNvSpPr/>
          <p:nvPr/>
        </p:nvSpPr>
        <p:spPr>
          <a:xfrm rot="5400000">
            <a:off x="6154187" y="-5274167"/>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8" name="Vänster klammerparentes 7"/>
          <p:cNvSpPr/>
          <p:nvPr/>
        </p:nvSpPr>
        <p:spPr>
          <a:xfrm rot="16200000" flipV="1">
            <a:off x="6181845" y="1821842"/>
            <a:ext cx="144000" cy="10300800"/>
          </a:xfrm>
          <a:prstGeom prst="leftBrac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9" name="textruta 8"/>
          <p:cNvSpPr txBox="1"/>
          <p:nvPr/>
        </p:nvSpPr>
        <p:spPr>
          <a:xfrm>
            <a:off x="5034415" y="-461664"/>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
        <p:nvSpPr>
          <p:cNvPr id="10" name="textruta 9"/>
          <p:cNvSpPr txBox="1"/>
          <p:nvPr/>
        </p:nvSpPr>
        <p:spPr>
          <a:xfrm>
            <a:off x="5062074" y="7046758"/>
            <a:ext cx="1787669" cy="261610"/>
          </a:xfrm>
          <a:prstGeom prst="rect">
            <a:avLst/>
          </a:prstGeom>
          <a:noFill/>
        </p:spPr>
        <p:txBody>
          <a:bodyPr wrap="none" rtlCol="0">
            <a:spAutoFit/>
          </a:bodyPr>
          <a:lstStyle/>
          <a:p>
            <a:r>
              <a:rPr lang="sv-SE" sz="1100" dirty="0" smtClean="0">
                <a:solidFill>
                  <a:schemeClr val="bg1">
                    <a:lumMod val="65000"/>
                  </a:schemeClr>
                </a:solidFill>
              </a:rPr>
              <a:t>Allt</a:t>
            </a:r>
            <a:r>
              <a:rPr lang="sv-SE" sz="1100" baseline="0" dirty="0" smtClean="0">
                <a:solidFill>
                  <a:schemeClr val="bg1">
                    <a:lumMod val="65000"/>
                  </a:schemeClr>
                </a:solidFill>
              </a:rPr>
              <a:t> innehåll innanför ramen</a:t>
            </a:r>
            <a:endParaRPr lang="sv-SE" sz="1100" dirty="0">
              <a:solidFill>
                <a:schemeClr val="bg1">
                  <a:lumMod val="65000"/>
                </a:schemeClr>
              </a:solidFill>
            </a:endParaRPr>
          </a:p>
        </p:txBody>
      </p:sp>
    </p:spTree>
    <p:extLst>
      <p:ext uri="{BB962C8B-B14F-4D97-AF65-F5344CB8AC3E}">
        <p14:creationId xmlns:p14="http://schemas.microsoft.com/office/powerpoint/2010/main" val="304611114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Lst>
  <p:timing>
    <p:tnLst>
      <p:par>
        <p:cTn id="1" dur="indefinite" restart="never" nodeType="tmRoot"/>
      </p:par>
    </p:tnLst>
  </p:timing>
  <p:txStyles>
    <p:titleStyle>
      <a:lvl1pPr algn="l" defTabSz="914400" rtl="0" eaLnBrk="1" latinLnBrk="0" hangingPunct="1">
        <a:spcBef>
          <a:spcPct val="0"/>
        </a:spcBef>
        <a:buNone/>
        <a:defRPr sz="4800" b="1" kern="1200">
          <a:solidFill>
            <a:schemeClr val="tx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chor="t">
            <a:normAutofit/>
          </a:bodyPr>
          <a:lstStyle/>
          <a:p>
            <a:r>
              <a:rPr lang="sv-SE" sz="5300" dirty="0" smtClean="0"/>
              <a:t>Nyttorealisering</a:t>
            </a:r>
            <a:endParaRPr lang="sv-SE" sz="3600" dirty="0"/>
          </a:p>
        </p:txBody>
      </p:sp>
      <p:sp>
        <p:nvSpPr>
          <p:cNvPr id="3" name="Underrubrik 2"/>
          <p:cNvSpPr>
            <a:spLocks noGrp="1"/>
          </p:cNvSpPr>
          <p:nvPr>
            <p:ph type="subTitle" idx="1"/>
          </p:nvPr>
        </p:nvSpPr>
        <p:spPr>
          <a:xfrm>
            <a:off x="1113600" y="3302012"/>
            <a:ext cx="10300800" cy="1610590"/>
          </a:xfrm>
        </p:spPr>
        <p:txBody>
          <a:bodyPr/>
          <a:lstStyle/>
          <a:p>
            <a:r>
              <a:rPr lang="sv-SE" dirty="0" smtClean="0"/>
              <a:t>Kommunstyrelsekontoret, Avdelningen för Digitalisering och Innovation</a:t>
            </a:r>
          </a:p>
          <a:p>
            <a:endParaRPr lang="sv-SE" dirty="0" smtClean="0"/>
          </a:p>
          <a:p>
            <a:r>
              <a:rPr lang="sv-SE" dirty="0" smtClean="0"/>
              <a:t>Version </a:t>
            </a:r>
            <a:r>
              <a:rPr lang="sv-SE" dirty="0" smtClean="0"/>
              <a:t>1.1</a:t>
            </a:r>
            <a:endParaRPr lang="sv-SE" dirty="0" smtClean="0"/>
          </a:p>
          <a:p>
            <a:r>
              <a:rPr lang="sv-SE" dirty="0" smtClean="0"/>
              <a:t>2020-06-29</a:t>
            </a:r>
            <a:endParaRPr lang="sv-SE" dirty="0"/>
          </a:p>
        </p:txBody>
      </p:sp>
    </p:spTree>
    <p:extLst>
      <p:ext uri="{BB962C8B-B14F-4D97-AF65-F5344CB8AC3E}">
        <p14:creationId xmlns:p14="http://schemas.microsoft.com/office/powerpoint/2010/main" val="243582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80000" y="360000"/>
            <a:ext cx="7600949" cy="707886"/>
          </a:xfrm>
          <a:prstGeom prst="rect">
            <a:avLst/>
          </a:prstGeom>
        </p:spPr>
        <p:txBody>
          <a:bodyPr wrap="square">
            <a:spAutoFit/>
          </a:bodyPr>
          <a:lstStyle/>
          <a:p>
            <a:r>
              <a:rPr lang="sv-SE" sz="4000" b="1" dirty="0" smtClean="0">
                <a:latin typeface="+mj-lt"/>
                <a:ea typeface="+mj-ea"/>
                <a:cs typeface="+mj-cs"/>
              </a:rPr>
              <a:t>Effekt</a:t>
            </a:r>
            <a:r>
              <a:rPr lang="sv-SE" sz="4000" b="1" dirty="0">
                <a:latin typeface="+mj-lt"/>
                <a:ea typeface="+mj-ea"/>
                <a:cs typeface="+mj-cs"/>
              </a:rPr>
              <a:t> </a:t>
            </a:r>
            <a:r>
              <a:rPr lang="sv-SE" sz="4000" b="1" dirty="0" smtClean="0">
                <a:latin typeface="+mj-lt"/>
                <a:ea typeface="+mj-ea"/>
                <a:cs typeface="+mj-cs"/>
              </a:rPr>
              <a:t>- Nytta? (1/2)</a:t>
            </a:r>
            <a:endParaRPr lang="sv-SE" sz="4000" b="1" dirty="0">
              <a:latin typeface="+mj-lt"/>
              <a:ea typeface="+mj-ea"/>
              <a:cs typeface="+mj-cs"/>
            </a:endParaRPr>
          </a:p>
        </p:txBody>
      </p:sp>
      <p:sp>
        <p:nvSpPr>
          <p:cNvPr id="6" name="Rektangel med rundade hörn 5"/>
          <p:cNvSpPr/>
          <p:nvPr/>
        </p:nvSpPr>
        <p:spPr>
          <a:xfrm>
            <a:off x="1815530" y="4604077"/>
            <a:ext cx="1800225" cy="914400"/>
          </a:xfrm>
          <a:prstGeom prst="roundRect">
            <a:avLst/>
          </a:prstGeom>
          <a:solidFill>
            <a:schemeClr val="accent2">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latin typeface="+mj-lt"/>
              </a:rPr>
              <a:t>Verksamhetens strategiska mål</a:t>
            </a:r>
          </a:p>
        </p:txBody>
      </p:sp>
      <p:sp>
        <p:nvSpPr>
          <p:cNvPr id="7" name="7-uddig stjärna 6"/>
          <p:cNvSpPr/>
          <p:nvPr/>
        </p:nvSpPr>
        <p:spPr>
          <a:xfrm>
            <a:off x="4666131" y="4224740"/>
            <a:ext cx="1493902" cy="1012492"/>
          </a:xfrm>
          <a:prstGeom prst="star7">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latin typeface="+mj-lt"/>
              </a:rPr>
              <a:t>Effekt 1</a:t>
            </a:r>
            <a:endParaRPr lang="sv-SE" sz="1600" b="1" dirty="0">
              <a:solidFill>
                <a:schemeClr val="tx1"/>
              </a:solidFill>
              <a:latin typeface="+mj-lt"/>
            </a:endParaRPr>
          </a:p>
        </p:txBody>
      </p:sp>
      <p:sp>
        <p:nvSpPr>
          <p:cNvPr id="8" name="Rektangel 7"/>
          <p:cNvSpPr/>
          <p:nvPr/>
        </p:nvSpPr>
        <p:spPr>
          <a:xfrm>
            <a:off x="4189459" y="3688583"/>
            <a:ext cx="1270000" cy="360000"/>
          </a:xfrm>
          <a:prstGeom prst="rect">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latin typeface="+mj-lt"/>
              </a:rPr>
              <a:t>Nytta 1</a:t>
            </a:r>
            <a:endParaRPr lang="sv-SE" sz="1600" b="1" dirty="0">
              <a:solidFill>
                <a:schemeClr val="tx1"/>
              </a:solidFill>
              <a:latin typeface="+mj-lt"/>
            </a:endParaRPr>
          </a:p>
        </p:txBody>
      </p:sp>
      <p:sp>
        <p:nvSpPr>
          <p:cNvPr id="20" name="Rektangel 19"/>
          <p:cNvSpPr/>
          <p:nvPr/>
        </p:nvSpPr>
        <p:spPr>
          <a:xfrm>
            <a:off x="5681397" y="2857695"/>
            <a:ext cx="1270000" cy="360000"/>
          </a:xfrm>
          <a:prstGeom prst="rect">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latin typeface="+mj-lt"/>
              </a:rPr>
              <a:t>Nytta 3</a:t>
            </a:r>
            <a:endParaRPr lang="sv-SE" sz="1600" b="1" dirty="0">
              <a:solidFill>
                <a:schemeClr val="tx1"/>
              </a:solidFill>
              <a:latin typeface="+mj-lt"/>
            </a:endParaRPr>
          </a:p>
        </p:txBody>
      </p:sp>
      <p:sp>
        <p:nvSpPr>
          <p:cNvPr id="21" name="Rektangel 20"/>
          <p:cNvSpPr/>
          <p:nvPr/>
        </p:nvSpPr>
        <p:spPr>
          <a:xfrm>
            <a:off x="4880474" y="3268059"/>
            <a:ext cx="1270000" cy="360000"/>
          </a:xfrm>
          <a:prstGeom prst="rect">
            <a:avLst/>
          </a:prstGeom>
          <a:solidFill>
            <a:schemeClr val="bg1">
              <a:lumMod val="8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latin typeface="+mj-lt"/>
              </a:rPr>
              <a:t>Nytta 2</a:t>
            </a:r>
            <a:endParaRPr lang="sv-SE" sz="1600" b="1" dirty="0">
              <a:solidFill>
                <a:schemeClr val="tx1"/>
              </a:solidFill>
              <a:latin typeface="+mj-lt"/>
            </a:endParaRPr>
          </a:p>
        </p:txBody>
      </p:sp>
      <p:cxnSp>
        <p:nvCxnSpPr>
          <p:cNvPr id="11" name="Rak pilkoppling 10"/>
          <p:cNvCxnSpPr>
            <a:stCxn id="27" idx="1"/>
            <a:endCxn id="7" idx="1"/>
          </p:cNvCxnSpPr>
          <p:nvPr/>
        </p:nvCxnSpPr>
        <p:spPr>
          <a:xfrm flipH="1">
            <a:off x="6160037" y="4579605"/>
            <a:ext cx="2170015" cy="29627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Rak pilkoppling 12"/>
          <p:cNvCxnSpPr>
            <a:stCxn id="31" idx="1"/>
            <a:endCxn id="7" idx="1"/>
          </p:cNvCxnSpPr>
          <p:nvPr/>
        </p:nvCxnSpPr>
        <p:spPr>
          <a:xfrm flipH="1" flipV="1">
            <a:off x="6160037" y="4875880"/>
            <a:ext cx="2170015" cy="176263"/>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ak pilkoppling 29"/>
          <p:cNvCxnSpPr>
            <a:stCxn id="31" idx="1"/>
            <a:endCxn id="35" idx="1"/>
          </p:cNvCxnSpPr>
          <p:nvPr/>
        </p:nvCxnSpPr>
        <p:spPr>
          <a:xfrm flipH="1">
            <a:off x="6588689" y="5052143"/>
            <a:ext cx="1741363" cy="440237"/>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ruta 46"/>
          <p:cNvSpPr txBox="1"/>
          <p:nvPr/>
        </p:nvSpPr>
        <p:spPr>
          <a:xfrm>
            <a:off x="8330052" y="4017211"/>
            <a:ext cx="1290320" cy="276999"/>
          </a:xfrm>
          <a:prstGeom prst="rect">
            <a:avLst/>
          </a:prstGeom>
          <a:noFill/>
        </p:spPr>
        <p:txBody>
          <a:bodyPr wrap="square" rtlCol="0">
            <a:spAutoFit/>
          </a:bodyPr>
          <a:lstStyle/>
          <a:p>
            <a:r>
              <a:rPr lang="sv-SE" sz="1200" b="1" dirty="0" smtClean="0">
                <a:latin typeface="+mj-lt"/>
              </a:rPr>
              <a:t>Möjliggörare</a:t>
            </a:r>
            <a:endParaRPr lang="sv-SE" sz="1200" b="1" dirty="0">
              <a:latin typeface="+mj-lt"/>
            </a:endParaRPr>
          </a:p>
        </p:txBody>
      </p:sp>
      <p:sp>
        <p:nvSpPr>
          <p:cNvPr id="27" name="Rektangel 26"/>
          <p:cNvSpPr/>
          <p:nvPr/>
        </p:nvSpPr>
        <p:spPr>
          <a:xfrm>
            <a:off x="8330052" y="4399605"/>
            <a:ext cx="1270000" cy="360000"/>
          </a:xfrm>
          <a:prstGeom prst="rect">
            <a:avLst/>
          </a:prstGeom>
          <a:solidFill>
            <a:schemeClr val="accent2">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latin typeface="+mj-lt"/>
              </a:rPr>
              <a:t>Projekt A</a:t>
            </a:r>
          </a:p>
        </p:txBody>
      </p:sp>
      <p:sp>
        <p:nvSpPr>
          <p:cNvPr id="29" name="Rektangel 28"/>
          <p:cNvSpPr/>
          <p:nvPr/>
        </p:nvSpPr>
        <p:spPr>
          <a:xfrm>
            <a:off x="8330052" y="5338477"/>
            <a:ext cx="1270000" cy="360000"/>
          </a:xfrm>
          <a:prstGeom prst="rect">
            <a:avLst/>
          </a:prstGeom>
          <a:solidFill>
            <a:schemeClr val="accent2">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latin typeface="+mj-lt"/>
              </a:rPr>
              <a:t>Uppdrag C</a:t>
            </a:r>
            <a:endParaRPr lang="sv-SE" sz="1600" b="1" dirty="0">
              <a:solidFill>
                <a:schemeClr val="tx1"/>
              </a:solidFill>
              <a:latin typeface="+mj-lt"/>
            </a:endParaRPr>
          </a:p>
        </p:txBody>
      </p:sp>
      <p:sp>
        <p:nvSpPr>
          <p:cNvPr id="31" name="Rektangel 30"/>
          <p:cNvSpPr/>
          <p:nvPr/>
        </p:nvSpPr>
        <p:spPr>
          <a:xfrm>
            <a:off x="8330052" y="4872143"/>
            <a:ext cx="1270000" cy="360000"/>
          </a:xfrm>
          <a:prstGeom prst="rect">
            <a:avLst/>
          </a:prstGeom>
          <a:solidFill>
            <a:schemeClr val="accent2">
              <a:lumMod val="20000"/>
              <a:lumOff val="8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latin typeface="+mj-lt"/>
              </a:rPr>
              <a:t>Projekt </a:t>
            </a:r>
            <a:r>
              <a:rPr lang="sv-SE" sz="1600" b="1" dirty="0" smtClean="0">
                <a:solidFill>
                  <a:schemeClr val="tx1"/>
                </a:solidFill>
                <a:latin typeface="+mj-lt"/>
              </a:rPr>
              <a:t>B</a:t>
            </a:r>
            <a:endParaRPr lang="sv-SE" sz="1600" b="1" dirty="0">
              <a:solidFill>
                <a:schemeClr val="tx1"/>
              </a:solidFill>
              <a:latin typeface="+mj-lt"/>
            </a:endParaRPr>
          </a:p>
        </p:txBody>
      </p:sp>
      <p:sp>
        <p:nvSpPr>
          <p:cNvPr id="35" name="7-uddig stjärna 34"/>
          <p:cNvSpPr/>
          <p:nvPr/>
        </p:nvSpPr>
        <p:spPr>
          <a:xfrm>
            <a:off x="5094783" y="4841240"/>
            <a:ext cx="1493902" cy="1012492"/>
          </a:xfrm>
          <a:prstGeom prst="star7">
            <a:avLst/>
          </a:prstGeom>
          <a:solidFill>
            <a:schemeClr val="bg1">
              <a:lumMod val="7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smtClean="0">
                <a:solidFill>
                  <a:schemeClr val="tx1"/>
                </a:solidFill>
                <a:latin typeface="+mj-lt"/>
              </a:rPr>
              <a:t>Effekt 2</a:t>
            </a:r>
            <a:endParaRPr lang="sv-SE" sz="1600" b="1" dirty="0">
              <a:solidFill>
                <a:schemeClr val="tx1"/>
              </a:solidFill>
              <a:latin typeface="+mj-lt"/>
            </a:endParaRPr>
          </a:p>
        </p:txBody>
      </p:sp>
      <p:cxnSp>
        <p:nvCxnSpPr>
          <p:cNvPr id="40" name="Rak pilkoppling 39"/>
          <p:cNvCxnSpPr>
            <a:stCxn id="29" idx="1"/>
            <a:endCxn id="35" idx="1"/>
          </p:cNvCxnSpPr>
          <p:nvPr/>
        </p:nvCxnSpPr>
        <p:spPr>
          <a:xfrm flipH="1" flipV="1">
            <a:off x="6588689" y="5492380"/>
            <a:ext cx="1741363" cy="26097"/>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Rak pilkoppling 18"/>
          <p:cNvCxnSpPr>
            <a:stCxn id="7" idx="4"/>
            <a:endCxn id="6" idx="3"/>
          </p:cNvCxnSpPr>
          <p:nvPr/>
        </p:nvCxnSpPr>
        <p:spPr>
          <a:xfrm flipH="1">
            <a:off x="3615755" y="4875880"/>
            <a:ext cx="1050372" cy="185397"/>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ak pilkoppling 21"/>
          <p:cNvCxnSpPr>
            <a:stCxn id="35" idx="4"/>
          </p:cNvCxnSpPr>
          <p:nvPr/>
        </p:nvCxnSpPr>
        <p:spPr>
          <a:xfrm flipH="1" flipV="1">
            <a:off x="3615755" y="5265749"/>
            <a:ext cx="1479024" cy="22663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ak pilkoppling 31"/>
          <p:cNvCxnSpPr>
            <a:stCxn id="35" idx="6"/>
            <a:endCxn id="20" idx="2"/>
          </p:cNvCxnSpPr>
          <p:nvPr/>
        </p:nvCxnSpPr>
        <p:spPr>
          <a:xfrm flipV="1">
            <a:off x="5841734" y="3217695"/>
            <a:ext cx="474663" cy="1623545"/>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Rak pilkoppling 35"/>
          <p:cNvCxnSpPr>
            <a:stCxn id="35" idx="6"/>
            <a:endCxn id="21" idx="2"/>
          </p:cNvCxnSpPr>
          <p:nvPr/>
        </p:nvCxnSpPr>
        <p:spPr>
          <a:xfrm flipH="1" flipV="1">
            <a:off x="5515474" y="3628059"/>
            <a:ext cx="326260" cy="1213181"/>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Rak pilkoppling 37"/>
          <p:cNvCxnSpPr>
            <a:stCxn id="7" idx="6"/>
            <a:endCxn id="8" idx="2"/>
          </p:cNvCxnSpPr>
          <p:nvPr/>
        </p:nvCxnSpPr>
        <p:spPr>
          <a:xfrm flipH="1" flipV="1">
            <a:off x="4824459" y="4048583"/>
            <a:ext cx="588623" cy="176157"/>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ruta 38"/>
          <p:cNvSpPr txBox="1"/>
          <p:nvPr/>
        </p:nvSpPr>
        <p:spPr>
          <a:xfrm>
            <a:off x="6593857" y="3926334"/>
            <a:ext cx="1427928" cy="461665"/>
          </a:xfrm>
          <a:prstGeom prst="rect">
            <a:avLst/>
          </a:prstGeom>
          <a:noFill/>
        </p:spPr>
        <p:txBody>
          <a:bodyPr wrap="square" rtlCol="0">
            <a:spAutoFit/>
          </a:bodyPr>
          <a:lstStyle/>
          <a:p>
            <a:r>
              <a:rPr lang="sv-SE" sz="1200" dirty="0" smtClean="0">
                <a:latin typeface="+mj-lt"/>
              </a:rPr>
              <a:t>Exempel: Ökad produktivitet</a:t>
            </a:r>
            <a:endParaRPr lang="sv-SE" sz="1200" dirty="0">
              <a:latin typeface="+mj-lt"/>
            </a:endParaRPr>
          </a:p>
        </p:txBody>
      </p:sp>
      <p:sp>
        <p:nvSpPr>
          <p:cNvPr id="42" name="textruta 41"/>
          <p:cNvSpPr txBox="1"/>
          <p:nvPr/>
        </p:nvSpPr>
        <p:spPr>
          <a:xfrm>
            <a:off x="6665710" y="5859994"/>
            <a:ext cx="2382201" cy="461665"/>
          </a:xfrm>
          <a:prstGeom prst="rect">
            <a:avLst/>
          </a:prstGeom>
          <a:noFill/>
        </p:spPr>
        <p:txBody>
          <a:bodyPr wrap="square" rtlCol="0">
            <a:spAutoFit/>
          </a:bodyPr>
          <a:lstStyle/>
          <a:p>
            <a:r>
              <a:rPr lang="sv-SE" sz="1200" dirty="0" smtClean="0">
                <a:latin typeface="+mj-lt"/>
              </a:rPr>
              <a:t>Exempel: Bättre arbetsmiljö ger Minskad personalomsättning</a:t>
            </a:r>
            <a:endParaRPr lang="sv-SE" sz="1200" dirty="0">
              <a:latin typeface="+mj-lt"/>
            </a:endParaRPr>
          </a:p>
        </p:txBody>
      </p:sp>
      <p:cxnSp>
        <p:nvCxnSpPr>
          <p:cNvPr id="43" name="Rak koppling 42"/>
          <p:cNvCxnSpPr>
            <a:stCxn id="7" idx="0"/>
            <a:endCxn id="39" idx="1"/>
          </p:cNvCxnSpPr>
          <p:nvPr/>
        </p:nvCxnSpPr>
        <p:spPr>
          <a:xfrm flipV="1">
            <a:off x="6012091" y="4157167"/>
            <a:ext cx="581766" cy="26811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Rak koppling 44"/>
          <p:cNvCxnSpPr>
            <a:stCxn id="42" idx="1"/>
            <a:endCxn id="35" idx="2"/>
          </p:cNvCxnSpPr>
          <p:nvPr/>
        </p:nvCxnSpPr>
        <p:spPr>
          <a:xfrm flipH="1" flipV="1">
            <a:off x="6174157" y="5853737"/>
            <a:ext cx="491553" cy="23709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1" name="textruta 70"/>
          <p:cNvSpPr txBox="1"/>
          <p:nvPr/>
        </p:nvSpPr>
        <p:spPr>
          <a:xfrm>
            <a:off x="1880043" y="3858788"/>
            <a:ext cx="1677034" cy="461665"/>
          </a:xfrm>
          <a:prstGeom prst="rect">
            <a:avLst/>
          </a:prstGeom>
          <a:noFill/>
        </p:spPr>
        <p:txBody>
          <a:bodyPr wrap="square" rtlCol="0">
            <a:spAutoFit/>
          </a:bodyPr>
          <a:lstStyle/>
          <a:p>
            <a:r>
              <a:rPr lang="sv-SE" sz="1200" dirty="0" smtClean="0">
                <a:latin typeface="+mj-lt"/>
              </a:rPr>
              <a:t>Exempel: Reducerad personalkostnad</a:t>
            </a:r>
            <a:endParaRPr lang="sv-SE" sz="1200" dirty="0">
              <a:latin typeface="+mj-lt"/>
            </a:endParaRPr>
          </a:p>
        </p:txBody>
      </p:sp>
      <p:sp>
        <p:nvSpPr>
          <p:cNvPr id="72" name="textruta 71"/>
          <p:cNvSpPr txBox="1"/>
          <p:nvPr/>
        </p:nvSpPr>
        <p:spPr>
          <a:xfrm>
            <a:off x="7285484" y="2907209"/>
            <a:ext cx="2314568" cy="461665"/>
          </a:xfrm>
          <a:prstGeom prst="rect">
            <a:avLst/>
          </a:prstGeom>
          <a:noFill/>
        </p:spPr>
        <p:txBody>
          <a:bodyPr wrap="square" rtlCol="0">
            <a:spAutoFit/>
          </a:bodyPr>
          <a:lstStyle/>
          <a:p>
            <a:r>
              <a:rPr lang="sv-SE" sz="1200" dirty="0" smtClean="0">
                <a:latin typeface="+mj-lt"/>
              </a:rPr>
              <a:t>Exempel: Lägre rekryteringskostnader</a:t>
            </a:r>
            <a:endParaRPr lang="sv-SE" sz="1200" dirty="0">
              <a:latin typeface="+mj-lt"/>
            </a:endParaRPr>
          </a:p>
        </p:txBody>
      </p:sp>
      <p:sp>
        <p:nvSpPr>
          <p:cNvPr id="76" name="textruta 75"/>
          <p:cNvSpPr txBox="1"/>
          <p:nvPr/>
        </p:nvSpPr>
        <p:spPr>
          <a:xfrm>
            <a:off x="2127869" y="3101743"/>
            <a:ext cx="2091624" cy="461665"/>
          </a:xfrm>
          <a:prstGeom prst="rect">
            <a:avLst/>
          </a:prstGeom>
          <a:noFill/>
        </p:spPr>
        <p:txBody>
          <a:bodyPr wrap="square" rtlCol="0">
            <a:spAutoFit/>
          </a:bodyPr>
          <a:lstStyle/>
          <a:p>
            <a:r>
              <a:rPr lang="sv-SE" sz="1200" dirty="0" smtClean="0">
                <a:latin typeface="+mj-lt"/>
              </a:rPr>
              <a:t>Exempel: Lägre kostnader för inhyrd personal</a:t>
            </a:r>
            <a:endParaRPr lang="sv-SE" sz="1200" dirty="0">
              <a:latin typeface="+mj-lt"/>
            </a:endParaRPr>
          </a:p>
        </p:txBody>
      </p:sp>
      <p:cxnSp>
        <p:nvCxnSpPr>
          <p:cNvPr id="77" name="Rak koppling 76"/>
          <p:cNvCxnSpPr>
            <a:stCxn id="20" idx="3"/>
            <a:endCxn id="72" idx="1"/>
          </p:cNvCxnSpPr>
          <p:nvPr/>
        </p:nvCxnSpPr>
        <p:spPr>
          <a:xfrm>
            <a:off x="6951397" y="3037695"/>
            <a:ext cx="334087" cy="10034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Rak koppling 79"/>
          <p:cNvCxnSpPr>
            <a:stCxn id="76" idx="3"/>
            <a:endCxn id="21" idx="1"/>
          </p:cNvCxnSpPr>
          <p:nvPr/>
        </p:nvCxnSpPr>
        <p:spPr>
          <a:xfrm>
            <a:off x="4219493" y="3332576"/>
            <a:ext cx="660981" cy="1154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Rak koppling 86"/>
          <p:cNvCxnSpPr>
            <a:stCxn id="8" idx="1"/>
            <a:endCxn id="71" idx="3"/>
          </p:cNvCxnSpPr>
          <p:nvPr/>
        </p:nvCxnSpPr>
        <p:spPr>
          <a:xfrm flipH="1">
            <a:off x="3557077" y="3868583"/>
            <a:ext cx="632382" cy="22103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textruta 32"/>
          <p:cNvSpPr txBox="1"/>
          <p:nvPr/>
        </p:nvSpPr>
        <p:spPr>
          <a:xfrm>
            <a:off x="1099609" y="1215174"/>
            <a:ext cx="10435166" cy="1754326"/>
          </a:xfrm>
          <a:prstGeom prst="rect">
            <a:avLst/>
          </a:prstGeom>
          <a:noFill/>
        </p:spPr>
        <p:txBody>
          <a:bodyPr wrap="square" rtlCol="0">
            <a:spAutoFit/>
          </a:bodyPr>
          <a:lstStyle/>
          <a:p>
            <a:r>
              <a:rPr lang="sv-SE" dirty="0" smtClean="0">
                <a:latin typeface="+mj-lt"/>
              </a:rPr>
              <a:t>Vad är egentligen värdet för oss? Då det finns värde på olika nivåer, kan vi under arbetet med att fastställa mål behöva särskilja på </a:t>
            </a:r>
            <a:r>
              <a:rPr lang="sv-SE" dirty="0">
                <a:latin typeface="+mj-lt"/>
              </a:rPr>
              <a:t>Effekt och Nytta. En </a:t>
            </a:r>
            <a:r>
              <a:rPr lang="sv-SE" dirty="0" smtClean="0">
                <a:latin typeface="+mj-lt"/>
              </a:rPr>
              <a:t>effekt </a:t>
            </a:r>
            <a:r>
              <a:rPr lang="sv-SE" dirty="0">
                <a:latin typeface="+mj-lt"/>
              </a:rPr>
              <a:t>visar en riktning </a:t>
            </a:r>
            <a:r>
              <a:rPr lang="sv-SE" dirty="0" smtClean="0">
                <a:latin typeface="+mj-lt"/>
              </a:rPr>
              <a:t>(i linje </a:t>
            </a:r>
            <a:r>
              <a:rPr lang="sv-SE" dirty="0">
                <a:latin typeface="+mj-lt"/>
              </a:rPr>
              <a:t>med verksamhetens strategiska </a:t>
            </a:r>
            <a:r>
              <a:rPr lang="sv-SE" dirty="0" smtClean="0">
                <a:latin typeface="+mj-lt"/>
              </a:rPr>
              <a:t>mål). </a:t>
            </a:r>
            <a:r>
              <a:rPr lang="sv-SE" dirty="0">
                <a:latin typeface="+mj-lt"/>
              </a:rPr>
              <a:t>En </a:t>
            </a:r>
            <a:r>
              <a:rPr lang="sv-SE" dirty="0" smtClean="0">
                <a:latin typeface="+mj-lt"/>
              </a:rPr>
              <a:t>nytta </a:t>
            </a:r>
            <a:r>
              <a:rPr lang="sv-SE" dirty="0">
                <a:latin typeface="+mj-lt"/>
              </a:rPr>
              <a:t>visar värdet för oss. En </a:t>
            </a:r>
            <a:r>
              <a:rPr lang="sv-SE" dirty="0" smtClean="0">
                <a:latin typeface="+mj-lt"/>
              </a:rPr>
              <a:t>effekt </a:t>
            </a:r>
            <a:r>
              <a:rPr lang="sv-SE" dirty="0">
                <a:latin typeface="+mj-lt"/>
              </a:rPr>
              <a:t>kan ha flera </a:t>
            </a:r>
            <a:r>
              <a:rPr lang="sv-SE" dirty="0" smtClean="0">
                <a:latin typeface="+mj-lt"/>
              </a:rPr>
              <a:t>nyttor</a:t>
            </a:r>
            <a:r>
              <a:rPr lang="sv-SE" dirty="0">
                <a:latin typeface="+mj-lt"/>
              </a:rPr>
              <a:t>. E</a:t>
            </a:r>
            <a:r>
              <a:rPr lang="sv-SE" dirty="0" smtClean="0">
                <a:latin typeface="+mj-lt"/>
              </a:rPr>
              <a:t>ffekter </a:t>
            </a:r>
            <a:r>
              <a:rPr lang="sv-SE" dirty="0">
                <a:latin typeface="+mj-lt"/>
              </a:rPr>
              <a:t>och </a:t>
            </a:r>
            <a:r>
              <a:rPr lang="sv-SE" dirty="0" smtClean="0">
                <a:latin typeface="+mj-lt"/>
              </a:rPr>
              <a:t>nyttor </a:t>
            </a:r>
            <a:r>
              <a:rPr lang="sv-SE" dirty="0">
                <a:latin typeface="+mj-lt"/>
              </a:rPr>
              <a:t>kvantifieras för att kunna mätas. Som möjliggörare för </a:t>
            </a:r>
            <a:r>
              <a:rPr lang="sv-SE" dirty="0" smtClean="0">
                <a:latin typeface="+mj-lt"/>
              </a:rPr>
              <a:t>effekter </a:t>
            </a:r>
            <a:r>
              <a:rPr lang="sv-SE" dirty="0">
                <a:latin typeface="+mj-lt"/>
              </a:rPr>
              <a:t>och </a:t>
            </a:r>
            <a:r>
              <a:rPr lang="sv-SE" dirty="0" smtClean="0">
                <a:latin typeface="+mj-lt"/>
              </a:rPr>
              <a:t>nyttor </a:t>
            </a:r>
            <a:r>
              <a:rPr lang="sv-SE" dirty="0">
                <a:latin typeface="+mj-lt"/>
              </a:rPr>
              <a:t>genomförs en </a:t>
            </a:r>
            <a:r>
              <a:rPr lang="sv-SE" dirty="0" smtClean="0">
                <a:latin typeface="+mj-lt"/>
              </a:rPr>
              <a:t>eller flera aktiviteter, t.ex. projekt</a:t>
            </a:r>
            <a:r>
              <a:rPr lang="sv-SE" dirty="0">
                <a:latin typeface="+mj-lt"/>
              </a:rPr>
              <a:t>. Projektmålen anger </a:t>
            </a:r>
            <a:r>
              <a:rPr lang="sv-SE" dirty="0" smtClean="0">
                <a:latin typeface="+mj-lt"/>
              </a:rPr>
              <a:t>då vad </a:t>
            </a:r>
            <a:r>
              <a:rPr lang="sv-SE" dirty="0">
                <a:latin typeface="+mj-lt"/>
              </a:rPr>
              <a:t>projektet ska </a:t>
            </a:r>
            <a:r>
              <a:rPr lang="sv-SE" dirty="0" smtClean="0">
                <a:latin typeface="+mj-lt"/>
              </a:rPr>
              <a:t>uppnå för att möjliggöra önskade effekter och nyttor. </a:t>
            </a:r>
            <a:endParaRPr lang="sv-SE" dirty="0">
              <a:latin typeface="+mj-lt"/>
            </a:endParaRPr>
          </a:p>
        </p:txBody>
      </p:sp>
      <p:sp>
        <p:nvSpPr>
          <p:cNvPr id="34" name="textruta 33"/>
          <p:cNvSpPr txBox="1"/>
          <p:nvPr/>
        </p:nvSpPr>
        <p:spPr>
          <a:xfrm>
            <a:off x="138681" y="4636644"/>
            <a:ext cx="1741362" cy="830997"/>
          </a:xfrm>
          <a:prstGeom prst="rect">
            <a:avLst/>
          </a:prstGeom>
          <a:noFill/>
        </p:spPr>
        <p:txBody>
          <a:bodyPr wrap="square" rtlCol="0">
            <a:spAutoFit/>
          </a:bodyPr>
          <a:lstStyle/>
          <a:p>
            <a:r>
              <a:rPr lang="sv-SE" sz="1200" dirty="0" smtClean="0">
                <a:latin typeface="+mj-lt"/>
              </a:rPr>
              <a:t>Exempel: ”Vi ska ha en ekonomi i balans, och vara regionens bästa arbetsgivare.”</a:t>
            </a:r>
            <a:endParaRPr lang="sv-SE" sz="1200" dirty="0">
              <a:latin typeface="+mj-lt"/>
            </a:endParaRPr>
          </a:p>
        </p:txBody>
      </p:sp>
    </p:spTree>
    <p:extLst>
      <p:ext uri="{BB962C8B-B14F-4D97-AF65-F5344CB8AC3E}">
        <p14:creationId xmlns:p14="http://schemas.microsoft.com/office/powerpoint/2010/main" val="2411905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80000" y="360000"/>
            <a:ext cx="7600949" cy="707886"/>
          </a:xfrm>
          <a:prstGeom prst="rect">
            <a:avLst/>
          </a:prstGeom>
        </p:spPr>
        <p:txBody>
          <a:bodyPr wrap="square">
            <a:spAutoFit/>
          </a:bodyPr>
          <a:lstStyle/>
          <a:p>
            <a:r>
              <a:rPr lang="sv-SE" sz="4000" b="1" dirty="0" smtClean="0">
                <a:latin typeface="+mj-lt"/>
                <a:ea typeface="+mj-ea"/>
                <a:cs typeface="+mj-cs"/>
              </a:rPr>
              <a:t>Effekt</a:t>
            </a:r>
            <a:r>
              <a:rPr lang="sv-SE" sz="4000" b="1" dirty="0">
                <a:latin typeface="+mj-lt"/>
                <a:ea typeface="+mj-ea"/>
                <a:cs typeface="+mj-cs"/>
              </a:rPr>
              <a:t> </a:t>
            </a:r>
            <a:r>
              <a:rPr lang="sv-SE" sz="4000" b="1" dirty="0" smtClean="0">
                <a:latin typeface="+mj-lt"/>
                <a:ea typeface="+mj-ea"/>
                <a:cs typeface="+mj-cs"/>
              </a:rPr>
              <a:t>- Nytta? (2/2)</a:t>
            </a:r>
            <a:endParaRPr lang="sv-SE" sz="4000" b="1" dirty="0">
              <a:latin typeface="+mj-lt"/>
              <a:ea typeface="+mj-ea"/>
              <a:cs typeface="+mj-cs"/>
            </a:endParaRPr>
          </a:p>
        </p:txBody>
      </p:sp>
      <p:graphicFrame>
        <p:nvGraphicFramePr>
          <p:cNvPr id="49" name="Tabell 48"/>
          <p:cNvGraphicFramePr>
            <a:graphicFrameLocks noGrp="1"/>
          </p:cNvGraphicFramePr>
          <p:nvPr>
            <p:extLst>
              <p:ext uri="{D42A27DB-BD31-4B8C-83A1-F6EECF244321}">
                <p14:modId xmlns:p14="http://schemas.microsoft.com/office/powerpoint/2010/main" val="685834245"/>
              </p:ext>
            </p:extLst>
          </p:nvPr>
        </p:nvGraphicFramePr>
        <p:xfrm>
          <a:off x="1080000" y="1618377"/>
          <a:ext cx="10054165" cy="4577080"/>
        </p:xfrm>
        <a:graphic>
          <a:graphicData uri="http://schemas.openxmlformats.org/drawingml/2006/table">
            <a:tbl>
              <a:tblPr firstRow="1" bandRow="1">
                <a:tableStyleId>{5C22544A-7EE6-4342-B048-85BDC9FD1C3A}</a:tableStyleId>
              </a:tblPr>
              <a:tblGrid>
                <a:gridCol w="3126242">
                  <a:extLst>
                    <a:ext uri="{9D8B030D-6E8A-4147-A177-3AD203B41FA5}">
                      <a16:colId xmlns:a16="http://schemas.microsoft.com/office/drawing/2014/main" val="3039532201"/>
                    </a:ext>
                  </a:extLst>
                </a:gridCol>
                <a:gridCol w="3377901">
                  <a:extLst>
                    <a:ext uri="{9D8B030D-6E8A-4147-A177-3AD203B41FA5}">
                      <a16:colId xmlns:a16="http://schemas.microsoft.com/office/drawing/2014/main" val="2856248106"/>
                    </a:ext>
                  </a:extLst>
                </a:gridCol>
                <a:gridCol w="3550022">
                  <a:extLst>
                    <a:ext uri="{9D8B030D-6E8A-4147-A177-3AD203B41FA5}">
                      <a16:colId xmlns:a16="http://schemas.microsoft.com/office/drawing/2014/main" val="355420997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baseline="0" dirty="0" smtClean="0">
                          <a:solidFill>
                            <a:schemeClr val="dk1"/>
                          </a:solidFill>
                          <a:latin typeface="+mj-lt"/>
                          <a:ea typeface="+mn-ea"/>
                          <a:cs typeface="+mn-cs"/>
                        </a:rPr>
                        <a:t>Projekt (möjliggörare)</a:t>
                      </a:r>
                    </a:p>
                  </a:txBody>
                  <a:tcPr/>
                </a:tc>
                <a:tc>
                  <a:txBody>
                    <a:bodyPr/>
                    <a:lstStyle/>
                    <a:p>
                      <a:r>
                        <a:rPr lang="sv-SE" sz="1200" kern="1200" baseline="0" dirty="0" smtClean="0">
                          <a:solidFill>
                            <a:schemeClr val="dk1"/>
                          </a:solidFill>
                          <a:latin typeface="+mj-lt"/>
                          <a:ea typeface="+mn-ea"/>
                          <a:cs typeface="+mn-cs"/>
                        </a:rPr>
                        <a:t>Effekt</a:t>
                      </a:r>
                      <a:endParaRPr lang="sv-SE" sz="1200" kern="1200" baseline="0" dirty="0">
                        <a:solidFill>
                          <a:schemeClr val="dk1"/>
                        </a:solidFill>
                        <a:latin typeface="+mj-lt"/>
                        <a:ea typeface="+mn-ea"/>
                        <a:cs typeface="+mn-cs"/>
                      </a:endParaRPr>
                    </a:p>
                  </a:txBody>
                  <a:tcPr/>
                </a:tc>
                <a:tc>
                  <a:txBody>
                    <a:bodyPr/>
                    <a:lstStyle/>
                    <a:p>
                      <a:r>
                        <a:rPr lang="sv-SE" sz="1200" b="1" kern="1200" baseline="0" dirty="0" smtClean="0">
                          <a:solidFill>
                            <a:schemeClr val="dk1"/>
                          </a:solidFill>
                          <a:latin typeface="+mj-lt"/>
                          <a:ea typeface="+mn-ea"/>
                          <a:cs typeface="+mn-cs"/>
                        </a:rPr>
                        <a:t>Nytta (värdet för oss)</a:t>
                      </a:r>
                    </a:p>
                  </a:txBody>
                  <a:tcPr/>
                </a:tc>
                <a:extLst>
                  <a:ext uri="{0D108BD9-81ED-4DB2-BD59-A6C34878D82A}">
                    <a16:rowId xmlns:a16="http://schemas.microsoft.com/office/drawing/2014/main" val="4033622655"/>
                  </a:ext>
                </a:extLst>
              </a:tr>
              <a:tr h="370840">
                <a:tc>
                  <a:txBody>
                    <a:bodyPr/>
                    <a:lstStyle/>
                    <a:p>
                      <a:r>
                        <a:rPr lang="sv-SE" sz="1200" b="1" kern="1200" baseline="0" dirty="0" smtClean="0">
                          <a:solidFill>
                            <a:schemeClr val="dk1"/>
                          </a:solidFill>
                          <a:latin typeface="+mj-lt"/>
                          <a:ea typeface="+mn-ea"/>
                          <a:cs typeface="+mn-cs"/>
                        </a:rPr>
                        <a:t>Projektmål:</a:t>
                      </a:r>
                    </a:p>
                    <a:p>
                      <a:r>
                        <a:rPr lang="sv-SE" sz="1200" kern="1200" baseline="0" dirty="0" smtClean="0">
                          <a:solidFill>
                            <a:schemeClr val="dk1"/>
                          </a:solidFill>
                          <a:latin typeface="+mj-lt"/>
                          <a:ea typeface="+mn-ea"/>
                          <a:cs typeface="+mn-cs"/>
                        </a:rPr>
                        <a:t>Nytt verksamhetssystem infört 2020-12-31.</a:t>
                      </a:r>
                    </a:p>
                    <a:p>
                      <a:r>
                        <a:rPr lang="sv-SE" sz="1200" kern="1200" baseline="0" dirty="0" smtClean="0">
                          <a:solidFill>
                            <a:schemeClr val="dk1"/>
                          </a:solidFill>
                          <a:latin typeface="+mj-lt"/>
                          <a:ea typeface="+mn-ea"/>
                          <a:cs typeface="+mn-cs"/>
                        </a:rPr>
                        <a:t>Berörd personal utbildad.</a:t>
                      </a:r>
                    </a:p>
                    <a:p>
                      <a:r>
                        <a:rPr lang="sv-SE" sz="1200" kern="1200" baseline="0" dirty="0" smtClean="0">
                          <a:solidFill>
                            <a:schemeClr val="dk1"/>
                          </a:solidFill>
                          <a:latin typeface="+mj-lt"/>
                          <a:ea typeface="+mn-ea"/>
                          <a:cs typeface="+mn-cs"/>
                        </a:rPr>
                        <a:t>Systemförvaltningsplan framtagen.</a:t>
                      </a:r>
                    </a:p>
                  </a:txBody>
                  <a:tcPr/>
                </a:tc>
                <a:tc>
                  <a:txBody>
                    <a:bodyPr/>
                    <a:lstStyle/>
                    <a:p>
                      <a:pPr rtl="0"/>
                      <a:r>
                        <a:rPr lang="sv-SE" sz="1200" b="1" i="0" u="none" strike="noStrike" kern="1200" baseline="0" dirty="0" smtClean="0">
                          <a:solidFill>
                            <a:srgbClr val="000000"/>
                          </a:solidFill>
                          <a:latin typeface="+mj-lt"/>
                        </a:rPr>
                        <a:t>Effekt 1: </a:t>
                      </a:r>
                    </a:p>
                    <a:p>
                      <a:pPr rtl="0"/>
                      <a:r>
                        <a:rPr lang="sv-SE" sz="1200" b="0" i="0" u="none" strike="noStrike" kern="1200" baseline="0" dirty="0" smtClean="0">
                          <a:solidFill>
                            <a:srgbClr val="000000"/>
                          </a:solidFill>
                          <a:latin typeface="+mj-lt"/>
                        </a:rPr>
                        <a:t>Ökad produktivitet</a:t>
                      </a:r>
                    </a:p>
                    <a:p>
                      <a:pPr rtl="0"/>
                      <a:r>
                        <a:rPr lang="sv-SE" sz="1200" b="1" i="0" u="none" strike="noStrike" kern="1200" baseline="0" dirty="0" smtClean="0">
                          <a:solidFill>
                            <a:srgbClr val="000000"/>
                          </a:solidFill>
                          <a:latin typeface="+mj-lt"/>
                        </a:rPr>
                        <a:t>Effektmål 1:</a:t>
                      </a:r>
                    </a:p>
                    <a:p>
                      <a:pPr rtl="0"/>
                      <a:r>
                        <a:rPr lang="sv-SE" sz="1200" b="0" i="0" u="none" strike="noStrike" kern="1200" baseline="0" dirty="0" smtClean="0">
                          <a:solidFill>
                            <a:srgbClr val="000000"/>
                          </a:solidFill>
                          <a:latin typeface="+mj-lt"/>
                        </a:rPr>
                        <a:t>Ökad ärendehantering från dagens 5 ärenden/medarbetare/dag till 7 ärenden/medarbetare/dag från 2021-01-01.</a:t>
                      </a:r>
                    </a:p>
                  </a:txBody>
                  <a:tcPr/>
                </a:tc>
                <a:tc>
                  <a:txBody>
                    <a:bodyPr/>
                    <a:lstStyle/>
                    <a:p>
                      <a:pPr rtl="0"/>
                      <a:r>
                        <a:rPr lang="sv-SE" sz="1200" b="1" i="0" u="none" strike="noStrike" kern="1200" baseline="0" dirty="0" smtClean="0">
                          <a:solidFill>
                            <a:srgbClr val="000000"/>
                          </a:solidFill>
                          <a:latin typeface="+mj-lt"/>
                        </a:rPr>
                        <a:t>Nytta 1:</a:t>
                      </a:r>
                    </a:p>
                    <a:p>
                      <a:pPr rtl="0"/>
                      <a:r>
                        <a:rPr lang="sv-SE" sz="1200" b="0" i="0" u="none" strike="noStrike" kern="1200" baseline="0" dirty="0" smtClean="0">
                          <a:solidFill>
                            <a:srgbClr val="000000"/>
                          </a:solidFill>
                          <a:latin typeface="+mj-lt"/>
                        </a:rPr>
                        <a:t>Reducerad personalkostnad </a:t>
                      </a:r>
                    </a:p>
                    <a:p>
                      <a:pPr rtl="0"/>
                      <a:r>
                        <a:rPr lang="sv-SE" sz="1200" b="1" i="0" u="none" strike="noStrike" kern="1200" baseline="0" dirty="0" smtClean="0">
                          <a:solidFill>
                            <a:srgbClr val="000000"/>
                          </a:solidFill>
                          <a:latin typeface="+mj-lt"/>
                        </a:rPr>
                        <a:t>Nyttomål 1: </a:t>
                      </a:r>
                    </a:p>
                    <a:p>
                      <a:pPr rtl="0"/>
                      <a:r>
                        <a:rPr lang="sv-SE" sz="1200" b="0" i="0" u="none" strike="noStrike" kern="1200" baseline="0" dirty="0" smtClean="0">
                          <a:solidFill>
                            <a:srgbClr val="000000"/>
                          </a:solidFill>
                          <a:latin typeface="+mj-lt"/>
                        </a:rPr>
                        <a:t>Lönekostnad 2 Mkr kan sparas in från 2021-01-01 då återrekrytering ej behöver ske vid två pensionsavgångar 2020.</a:t>
                      </a:r>
                    </a:p>
                    <a:p>
                      <a:pPr rtl="0"/>
                      <a:r>
                        <a:rPr lang="sv-SE" sz="1200" b="0" i="1" u="none" strike="noStrike" kern="1200" baseline="0" dirty="0" smtClean="0">
                          <a:solidFill>
                            <a:srgbClr val="000000"/>
                          </a:solidFill>
                          <a:latin typeface="+mj-lt"/>
                        </a:rPr>
                        <a:t>alt.</a:t>
                      </a:r>
                    </a:p>
                    <a:p>
                      <a:pPr rtl="0"/>
                      <a:r>
                        <a:rPr lang="sv-SE" sz="1200" b="1" i="0" u="none" strike="noStrike" kern="1200" baseline="0" dirty="0" smtClean="0">
                          <a:solidFill>
                            <a:srgbClr val="000000"/>
                          </a:solidFill>
                          <a:latin typeface="+mj-lt"/>
                          <a:ea typeface="+mn-ea"/>
                          <a:cs typeface="+mn-cs"/>
                        </a:rPr>
                        <a:t>Nytta 1:</a:t>
                      </a:r>
                    </a:p>
                    <a:p>
                      <a:pPr rtl="0"/>
                      <a:r>
                        <a:rPr lang="sv-SE" sz="1200" b="0" i="0" u="none" strike="noStrike" kern="1200" baseline="0" dirty="0" smtClean="0">
                          <a:solidFill>
                            <a:srgbClr val="000000"/>
                          </a:solidFill>
                          <a:latin typeface="+mj-lt"/>
                          <a:ea typeface="+mn-ea"/>
                          <a:cs typeface="+mn-cs"/>
                        </a:rPr>
                        <a:t>Frigjord tid</a:t>
                      </a:r>
                    </a:p>
                    <a:p>
                      <a:pPr rtl="0"/>
                      <a:r>
                        <a:rPr lang="sv-SE" sz="1200" b="1" i="0" u="none" strike="noStrike" kern="1200" baseline="0" dirty="0" smtClean="0">
                          <a:solidFill>
                            <a:srgbClr val="000000"/>
                          </a:solidFill>
                          <a:latin typeface="+mj-lt"/>
                          <a:ea typeface="+mn-ea"/>
                          <a:cs typeface="+mn-cs"/>
                        </a:rPr>
                        <a:t>Nyttomål 1: </a:t>
                      </a:r>
                    </a:p>
                    <a:p>
                      <a:pPr rtl="0"/>
                      <a:r>
                        <a:rPr lang="sv-SE" sz="1200" b="0" i="0" u="none" strike="noStrike" kern="1200" baseline="0" dirty="0" smtClean="0">
                          <a:solidFill>
                            <a:srgbClr val="000000"/>
                          </a:solidFill>
                          <a:latin typeface="+mj-lt"/>
                          <a:ea typeface="+mn-ea"/>
                          <a:cs typeface="+mn-cs"/>
                        </a:rPr>
                        <a:t>2500 timmar per år frigörs för mer värdeskapande uppgifter.</a:t>
                      </a:r>
                    </a:p>
                  </a:txBody>
                  <a:tcPr/>
                </a:tc>
                <a:extLst>
                  <a:ext uri="{0D108BD9-81ED-4DB2-BD59-A6C34878D82A}">
                    <a16:rowId xmlns:a16="http://schemas.microsoft.com/office/drawing/2014/main" val="4217330450"/>
                  </a:ext>
                </a:extLst>
              </a:tr>
              <a:tr h="370840">
                <a:tc>
                  <a:txBody>
                    <a:bodyPr/>
                    <a:lstStyle/>
                    <a:p>
                      <a:endParaRPr lang="sv-SE" sz="1200" kern="1200" baseline="0" dirty="0">
                        <a:solidFill>
                          <a:schemeClr val="dk1"/>
                        </a:solidFill>
                        <a:latin typeface="+mj-lt"/>
                        <a:ea typeface="+mn-ea"/>
                        <a:cs typeface="+mn-cs"/>
                      </a:endParaRPr>
                    </a:p>
                  </a:txBody>
                  <a:tcPr/>
                </a:tc>
                <a:tc>
                  <a:txBody>
                    <a:bodyPr/>
                    <a:lstStyle/>
                    <a:p>
                      <a:pPr rtl="0"/>
                      <a:r>
                        <a:rPr lang="sv-SE" sz="1200" b="1" i="0" u="none" strike="noStrike" kern="1200" baseline="0" dirty="0" smtClean="0">
                          <a:solidFill>
                            <a:srgbClr val="000000"/>
                          </a:solidFill>
                          <a:latin typeface="+mj-lt"/>
                        </a:rPr>
                        <a:t>Effekt 2: </a:t>
                      </a:r>
                    </a:p>
                    <a:p>
                      <a:pPr rtl="0"/>
                      <a:r>
                        <a:rPr lang="sv-SE" sz="1200" b="0" i="0" u="none" strike="noStrike" kern="1200" baseline="0" dirty="0" smtClean="0">
                          <a:solidFill>
                            <a:srgbClr val="000000"/>
                          </a:solidFill>
                          <a:latin typeface="+mj-lt"/>
                        </a:rPr>
                        <a:t>Mindre andel repetitivt arbete ger bättre arbetsmiljö ger lägre personalomsättning.</a:t>
                      </a:r>
                    </a:p>
                    <a:p>
                      <a:pPr rtl="0"/>
                      <a:r>
                        <a:rPr lang="sv-SE" sz="1200" b="1" i="0" u="none" strike="noStrike" kern="1200" baseline="0" dirty="0" smtClean="0">
                          <a:solidFill>
                            <a:srgbClr val="000000"/>
                          </a:solidFill>
                          <a:latin typeface="+mj-lt"/>
                        </a:rPr>
                        <a:t>Effektmål 2:</a:t>
                      </a:r>
                    </a:p>
                    <a:p>
                      <a:pPr rtl="0"/>
                      <a:r>
                        <a:rPr lang="sv-SE" sz="1200" b="0" i="0" u="none" strike="noStrike" kern="1200" baseline="0" dirty="0" smtClean="0">
                          <a:solidFill>
                            <a:srgbClr val="000000"/>
                          </a:solidFill>
                          <a:latin typeface="+mj-lt"/>
                        </a:rPr>
                        <a:t>Minskad personalomsättning – från 10% till 5%.</a:t>
                      </a:r>
                    </a:p>
                    <a:p>
                      <a:pPr rtl="0"/>
                      <a:endParaRPr lang="sv-SE" sz="1200" b="0" i="0" u="none" strike="noStrike" kern="1200" baseline="0" dirty="0" smtClean="0">
                        <a:solidFill>
                          <a:srgbClr val="000000"/>
                        </a:solidFill>
                        <a:latin typeface="+mj-lt"/>
                      </a:endParaRPr>
                    </a:p>
                  </a:txBody>
                  <a:tcPr/>
                </a:tc>
                <a:tc>
                  <a:txBody>
                    <a:bodyPr/>
                    <a:lstStyle/>
                    <a:p>
                      <a:pPr rtl="0"/>
                      <a:r>
                        <a:rPr lang="sv-SE" sz="1200" b="1" i="0" u="none" strike="noStrike" kern="1200" baseline="0" dirty="0" smtClean="0">
                          <a:solidFill>
                            <a:srgbClr val="000000"/>
                          </a:solidFill>
                          <a:latin typeface="+mj-lt"/>
                        </a:rPr>
                        <a:t>Nytta 2:</a:t>
                      </a:r>
                    </a:p>
                    <a:p>
                      <a:pPr rtl="0"/>
                      <a:r>
                        <a:rPr lang="sv-SE" sz="1200" b="0" i="0" u="none" strike="noStrike" kern="1200" baseline="0" dirty="0" smtClean="0">
                          <a:solidFill>
                            <a:srgbClr val="000000"/>
                          </a:solidFill>
                          <a:latin typeface="+mj-lt"/>
                        </a:rPr>
                        <a:t>Reducerad rekryteringskostnad.</a:t>
                      </a:r>
                    </a:p>
                    <a:p>
                      <a:pPr rtl="0"/>
                      <a:r>
                        <a:rPr lang="sv-SE" sz="1200" b="1" i="0" u="none" strike="noStrike" kern="1200" baseline="0" dirty="0" smtClean="0">
                          <a:solidFill>
                            <a:srgbClr val="000000"/>
                          </a:solidFill>
                          <a:latin typeface="+mj-lt"/>
                        </a:rPr>
                        <a:t>Nyttomål 2: </a:t>
                      </a:r>
                    </a:p>
                    <a:p>
                      <a:pPr rtl="0"/>
                      <a:r>
                        <a:rPr lang="sv-SE" sz="1200" b="0" i="0" u="none" strike="noStrike" kern="1200" baseline="0" dirty="0" smtClean="0">
                          <a:solidFill>
                            <a:srgbClr val="000000"/>
                          </a:solidFill>
                          <a:latin typeface="+mj-lt"/>
                        </a:rPr>
                        <a:t>500 000 kr kan sparas per år.</a:t>
                      </a:r>
                    </a:p>
                    <a:p>
                      <a:pPr rtl="0"/>
                      <a:r>
                        <a:rPr lang="sv-SE" sz="1200" b="1" i="0" u="none" strike="noStrike" kern="1200" baseline="0" dirty="0" smtClean="0">
                          <a:solidFill>
                            <a:srgbClr val="000000"/>
                          </a:solidFill>
                          <a:latin typeface="+mj-lt"/>
                        </a:rPr>
                        <a:t>Nytta 3:</a:t>
                      </a:r>
                    </a:p>
                    <a:p>
                      <a:pPr rtl="0"/>
                      <a:r>
                        <a:rPr lang="sv-SE" sz="1200" b="0" i="0" u="none" strike="noStrike" kern="1200" baseline="0" dirty="0" smtClean="0">
                          <a:solidFill>
                            <a:srgbClr val="000000"/>
                          </a:solidFill>
                          <a:latin typeface="+mj-lt"/>
                        </a:rPr>
                        <a:t>Lägre kostnad för inhyrd personal.</a:t>
                      </a:r>
                    </a:p>
                    <a:p>
                      <a:pPr rtl="0"/>
                      <a:r>
                        <a:rPr lang="sv-SE" sz="1200" b="1" i="0" u="none" strike="noStrike" kern="1200" baseline="0" dirty="0" smtClean="0">
                          <a:solidFill>
                            <a:srgbClr val="000000"/>
                          </a:solidFill>
                          <a:latin typeface="+mj-lt"/>
                        </a:rPr>
                        <a:t>Nyttomål 3:</a:t>
                      </a:r>
                    </a:p>
                    <a:p>
                      <a:pPr rtl="0"/>
                      <a:r>
                        <a:rPr lang="sv-SE" sz="1200" b="0" i="0" u="none" strike="noStrike" kern="1200" baseline="0" dirty="0" smtClean="0">
                          <a:solidFill>
                            <a:srgbClr val="000000"/>
                          </a:solidFill>
                          <a:latin typeface="+mj-lt"/>
                        </a:rPr>
                        <a:t>Genom att minska andelen inhyrd personal, under tiden tills ny personal börjat, görs en besparing på 500 000 kr per år.</a:t>
                      </a:r>
                    </a:p>
                  </a:txBody>
                  <a:tcPr/>
                </a:tc>
                <a:extLst>
                  <a:ext uri="{0D108BD9-81ED-4DB2-BD59-A6C34878D82A}">
                    <a16:rowId xmlns:a16="http://schemas.microsoft.com/office/drawing/2014/main" val="586418119"/>
                  </a:ext>
                </a:extLst>
              </a:tr>
            </a:tbl>
          </a:graphicData>
        </a:graphic>
      </p:graphicFrame>
      <p:sp>
        <p:nvSpPr>
          <p:cNvPr id="3" name="textruta 2"/>
          <p:cNvSpPr txBox="1"/>
          <p:nvPr/>
        </p:nvSpPr>
        <p:spPr>
          <a:xfrm>
            <a:off x="7893125" y="1007681"/>
            <a:ext cx="3668955" cy="276999"/>
          </a:xfrm>
          <a:prstGeom prst="rect">
            <a:avLst/>
          </a:prstGeom>
          <a:noFill/>
        </p:spPr>
        <p:txBody>
          <a:bodyPr wrap="square" rtlCol="0">
            <a:spAutoFit/>
          </a:bodyPr>
          <a:lstStyle/>
          <a:p>
            <a:r>
              <a:rPr lang="sv-SE" sz="1200" i="1" dirty="0" smtClean="0">
                <a:latin typeface="+mj-lt"/>
              </a:rPr>
              <a:t>Ibland kan effekten vara lättare att mäta än nyttan.</a:t>
            </a:r>
            <a:endParaRPr lang="sv-SE" sz="1200" i="1" dirty="0">
              <a:latin typeface="+mj-lt"/>
            </a:endParaRPr>
          </a:p>
        </p:txBody>
      </p:sp>
      <p:cxnSp>
        <p:nvCxnSpPr>
          <p:cNvPr id="6" name="Rak pilkoppling 5"/>
          <p:cNvCxnSpPr>
            <a:stCxn id="3" idx="3"/>
          </p:cNvCxnSpPr>
          <p:nvPr/>
        </p:nvCxnSpPr>
        <p:spPr>
          <a:xfrm flipH="1">
            <a:off x="10926544" y="1146181"/>
            <a:ext cx="635536" cy="26512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ak pilkoppling 8"/>
          <p:cNvCxnSpPr>
            <a:stCxn id="3" idx="1"/>
          </p:cNvCxnSpPr>
          <p:nvPr/>
        </p:nvCxnSpPr>
        <p:spPr>
          <a:xfrm flipH="1">
            <a:off x="6838877" y="1146181"/>
            <a:ext cx="1054248" cy="13711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873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080000" y="1527012"/>
            <a:ext cx="10207126" cy="1938992"/>
          </a:xfrm>
          <a:prstGeom prst="rect">
            <a:avLst/>
          </a:prstGeom>
          <a:noFill/>
        </p:spPr>
        <p:txBody>
          <a:bodyPr wrap="square" rtlCol="0">
            <a:spAutoFit/>
          </a:bodyPr>
          <a:lstStyle/>
          <a:p>
            <a:r>
              <a:rPr lang="sv-SE" sz="2000" dirty="0" smtClean="0">
                <a:latin typeface="+mj-lt"/>
              </a:rPr>
              <a:t>Nyttor och effekter är ibland direkta och ibland indirekta. En direkt nytta ger värde direkt, t.ex. sänkt kostnad. En indirekt nytta behöver tas om hand för att ge värde i nästa steg.</a:t>
            </a:r>
          </a:p>
          <a:p>
            <a:endParaRPr lang="sv-SE" sz="2000" dirty="0" smtClean="0">
              <a:latin typeface="+mj-lt"/>
            </a:endParaRPr>
          </a:p>
          <a:p>
            <a:r>
              <a:rPr lang="sv-SE" sz="2000" dirty="0" smtClean="0">
                <a:latin typeface="+mj-lt"/>
              </a:rPr>
              <a:t>Exempel:</a:t>
            </a:r>
          </a:p>
          <a:p>
            <a:pPr marL="285750" indent="-285750">
              <a:buFont typeface="Arial" panose="020B0604020202020204" pitchFamily="34" charset="0"/>
              <a:buChar char="•"/>
            </a:pPr>
            <a:r>
              <a:rPr lang="sv-SE" sz="2000" dirty="0" smtClean="0">
                <a:latin typeface="+mj-lt"/>
              </a:rPr>
              <a:t>”Frigjord tid” ger rent strikt inget direkt värde för oss. Det är de aktiviteter som den frigjorda tiden används till som kan ge ett värde.</a:t>
            </a:r>
          </a:p>
        </p:txBody>
      </p:sp>
      <p:sp>
        <p:nvSpPr>
          <p:cNvPr id="6" name="Rubrik 5"/>
          <p:cNvSpPr>
            <a:spLocks noGrp="1"/>
          </p:cNvSpPr>
          <p:nvPr>
            <p:ph type="title"/>
          </p:nvPr>
        </p:nvSpPr>
        <p:spPr>
          <a:xfrm>
            <a:off x="1080000" y="360000"/>
            <a:ext cx="10300800" cy="960800"/>
          </a:xfrm>
        </p:spPr>
        <p:txBody>
          <a:bodyPr anchor="t">
            <a:normAutofit/>
          </a:bodyPr>
          <a:lstStyle/>
          <a:p>
            <a:r>
              <a:rPr lang="sv-SE" sz="4000" dirty="0" smtClean="0"/>
              <a:t>Direkt – indirekt?</a:t>
            </a:r>
            <a:endParaRPr lang="sv-SE" sz="4000" dirty="0"/>
          </a:p>
        </p:txBody>
      </p:sp>
    </p:spTree>
    <p:extLst>
      <p:ext uri="{BB962C8B-B14F-4D97-AF65-F5344CB8AC3E}">
        <p14:creationId xmlns:p14="http://schemas.microsoft.com/office/powerpoint/2010/main" val="1578052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med rundade hörn 1"/>
          <p:cNvSpPr/>
          <p:nvPr/>
        </p:nvSpPr>
        <p:spPr>
          <a:xfrm>
            <a:off x="942975" y="1837627"/>
            <a:ext cx="10437825" cy="178599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1126837" y="1415500"/>
            <a:ext cx="10207126" cy="4062651"/>
          </a:xfrm>
          <a:prstGeom prst="rect">
            <a:avLst/>
          </a:prstGeom>
          <a:noFill/>
        </p:spPr>
        <p:txBody>
          <a:bodyPr wrap="square" rtlCol="0">
            <a:spAutoFit/>
          </a:bodyPr>
          <a:lstStyle/>
          <a:p>
            <a:r>
              <a:rPr lang="sv-SE" dirty="0" smtClean="0">
                <a:latin typeface="+mj-lt"/>
              </a:rPr>
              <a:t>Detta kan kanske upplevas ”rörigt”: Vad är effekt och vad är nytta? Direkt eller indirekt nytta? </a:t>
            </a:r>
            <a:endParaRPr lang="sv-SE" dirty="0">
              <a:latin typeface="+mj-lt"/>
            </a:endParaRPr>
          </a:p>
          <a:p>
            <a:endParaRPr lang="sv-SE" b="1" dirty="0" smtClean="0">
              <a:latin typeface="+mj-lt"/>
            </a:endParaRPr>
          </a:p>
          <a:p>
            <a:r>
              <a:rPr lang="sv-SE" b="1" dirty="0" smtClean="0">
                <a:latin typeface="+mj-lt"/>
              </a:rPr>
              <a:t>Fastna inte i resonemang om begrepp (nytta/effekt, direkt/indirekt)! </a:t>
            </a:r>
          </a:p>
          <a:p>
            <a:endParaRPr lang="sv-SE" b="1" dirty="0">
              <a:latin typeface="+mj-lt"/>
            </a:endParaRPr>
          </a:p>
          <a:p>
            <a:r>
              <a:rPr lang="sv-SE" b="1" dirty="0" smtClean="0">
                <a:latin typeface="+mj-lt"/>
              </a:rPr>
              <a:t>Med kännedom om att värde finns på olika nivåer och att de kan vara direkta eller indirekta, beskriv det som är viktigt för verksamheten att uppnå, hur det kan mätas, osv. </a:t>
            </a:r>
            <a:r>
              <a:rPr lang="sv-SE" b="1" dirty="0">
                <a:latin typeface="+mj-lt"/>
              </a:rPr>
              <a:t>(</a:t>
            </a:r>
            <a:r>
              <a:rPr lang="sv-SE" b="1" dirty="0" smtClean="0">
                <a:latin typeface="+mj-lt"/>
              </a:rPr>
              <a:t>oavsett om det är en nytta eller en effekt, etc.).</a:t>
            </a:r>
          </a:p>
          <a:p>
            <a:endParaRPr lang="sv-SE" b="1" dirty="0">
              <a:latin typeface="+mj-lt"/>
            </a:endParaRPr>
          </a:p>
          <a:p>
            <a:endParaRPr lang="sv-SE" b="1" dirty="0" smtClean="0">
              <a:latin typeface="+mj-lt"/>
            </a:endParaRPr>
          </a:p>
          <a:p>
            <a:r>
              <a:rPr lang="sv-SE" sz="1600" dirty="0">
                <a:latin typeface="Arial" panose="020B0604020202020204" pitchFamily="34" charset="0"/>
                <a:cs typeface="Arial" panose="020B0604020202020204" pitchFamily="34" charset="0"/>
              </a:rPr>
              <a:t>Exempel: ”Bättre arbetsmiljö” </a:t>
            </a:r>
            <a:r>
              <a:rPr lang="sv-SE" sz="1600" dirty="0" smtClean="0">
                <a:latin typeface="Arial" panose="020B0604020202020204" pitchFamily="34" charset="0"/>
                <a:cs typeface="Arial" panose="020B0604020202020204" pitchFamily="34" charset="0"/>
              </a:rPr>
              <a:t>kan ses på olika sätt, där bara berörd verksamhet kan avgöra vad som är rätt:</a:t>
            </a:r>
          </a:p>
          <a:p>
            <a:pPr marL="180975" indent="-180975">
              <a:buFont typeface="Arial" panose="020B0604020202020204" pitchFamily="34" charset="0"/>
              <a:buChar char="•"/>
            </a:pPr>
            <a:r>
              <a:rPr lang="sv-SE" sz="1600" dirty="0" smtClean="0">
                <a:latin typeface="Arial" panose="020B0604020202020204" pitchFamily="34" charset="0"/>
                <a:cs typeface="Arial" panose="020B0604020202020204" pitchFamily="34" charset="0"/>
              </a:rPr>
              <a:t>Alternativ 1: </a:t>
            </a:r>
            <a:r>
              <a:rPr lang="sv-SE" sz="1600" dirty="0">
                <a:latin typeface="Arial" panose="020B0604020202020204" pitchFamily="34" charset="0"/>
                <a:cs typeface="Arial" panose="020B0604020202020204" pitchFamily="34" charset="0"/>
              </a:rPr>
              <a:t>”Bättre arbetsmiljö” </a:t>
            </a:r>
            <a:r>
              <a:rPr lang="sv-SE" sz="1600" dirty="0" smtClean="0">
                <a:latin typeface="Arial" panose="020B0604020202020204" pitchFamily="34" charset="0"/>
                <a:cs typeface="Arial" panose="020B0604020202020204" pitchFamily="34" charset="0"/>
              </a:rPr>
              <a:t>ger inget </a:t>
            </a:r>
            <a:r>
              <a:rPr lang="sv-SE" sz="1600" dirty="0">
                <a:latin typeface="Arial" panose="020B0604020202020204" pitchFamily="34" charset="0"/>
                <a:cs typeface="Arial" panose="020B0604020202020204" pitchFamily="34" charset="0"/>
              </a:rPr>
              <a:t>direkt </a:t>
            </a:r>
            <a:r>
              <a:rPr lang="sv-SE" sz="1600" dirty="0" smtClean="0">
                <a:latin typeface="Arial" panose="020B0604020202020204" pitchFamily="34" charset="0"/>
                <a:cs typeface="Arial" panose="020B0604020202020204" pitchFamily="34" charset="0"/>
              </a:rPr>
              <a:t>värde för oss, utan är snarare en effekt än en nytta. </a:t>
            </a:r>
            <a:r>
              <a:rPr lang="sv-SE" sz="1600" dirty="0">
                <a:latin typeface="Arial" panose="020B0604020202020204" pitchFamily="34" charset="0"/>
                <a:cs typeface="Arial" panose="020B0604020202020204" pitchFamily="34" charset="0"/>
              </a:rPr>
              <a:t>Det är vad den bättre arbetsmiljön resulterar i som ger </a:t>
            </a:r>
            <a:r>
              <a:rPr lang="sv-SE" sz="1600" dirty="0" smtClean="0">
                <a:latin typeface="Arial" panose="020B0604020202020204" pitchFamily="34" charset="0"/>
                <a:cs typeface="Arial" panose="020B0604020202020204" pitchFamily="34" charset="0"/>
              </a:rPr>
              <a:t>oss värde, </a:t>
            </a:r>
            <a:r>
              <a:rPr lang="sv-SE" sz="1600" dirty="0">
                <a:latin typeface="Arial" panose="020B0604020202020204" pitchFamily="34" charset="0"/>
                <a:cs typeface="Arial" panose="020B0604020202020204" pitchFamily="34" charset="0"/>
              </a:rPr>
              <a:t>t.ex. lägre personalomsättning ger lägre rekryteringskostnader samt lägre </a:t>
            </a:r>
            <a:r>
              <a:rPr lang="sv-SE" sz="1600" dirty="0" smtClean="0">
                <a:latin typeface="Arial" panose="020B0604020202020204" pitchFamily="34" charset="0"/>
                <a:cs typeface="Arial" panose="020B0604020202020204" pitchFamily="34" charset="0"/>
              </a:rPr>
              <a:t>personalkostnader (undviker dyrare inhyrd personal). </a:t>
            </a:r>
          </a:p>
          <a:p>
            <a:pPr marL="180975" indent="-180975">
              <a:buFont typeface="Arial" panose="020B0604020202020204" pitchFamily="34" charset="0"/>
              <a:buChar char="•"/>
            </a:pPr>
            <a:r>
              <a:rPr lang="sv-SE" sz="1600" dirty="0" smtClean="0">
                <a:latin typeface="Arial" panose="020B0604020202020204" pitchFamily="34" charset="0"/>
                <a:cs typeface="Arial" panose="020B0604020202020204" pitchFamily="34" charset="0"/>
              </a:rPr>
              <a:t>Alternativ 2: ”Bättre </a:t>
            </a:r>
            <a:r>
              <a:rPr lang="sv-SE" sz="1600" dirty="0">
                <a:latin typeface="Arial" panose="020B0604020202020204" pitchFamily="34" charset="0"/>
                <a:cs typeface="Arial" panose="020B0604020202020204" pitchFamily="34" charset="0"/>
              </a:rPr>
              <a:t>arbetsmiljö” </a:t>
            </a:r>
            <a:r>
              <a:rPr lang="sv-SE" sz="1600" dirty="0" smtClean="0">
                <a:latin typeface="Arial" panose="020B0604020202020204" pitchFamily="34" charset="0"/>
                <a:cs typeface="Arial" panose="020B0604020202020204" pitchFamily="34" charset="0"/>
              </a:rPr>
              <a:t>ger oss ett direkt </a:t>
            </a:r>
            <a:r>
              <a:rPr lang="sv-SE" sz="1600" dirty="0">
                <a:latin typeface="Arial" panose="020B0604020202020204" pitchFamily="34" charset="0"/>
                <a:cs typeface="Arial" panose="020B0604020202020204" pitchFamily="34" charset="0"/>
              </a:rPr>
              <a:t>värde </a:t>
            </a:r>
            <a:r>
              <a:rPr lang="sv-SE" sz="1600" dirty="0" smtClean="0">
                <a:latin typeface="Arial" panose="020B0604020202020204" pitchFamily="34" charset="0"/>
                <a:cs typeface="Arial" panose="020B0604020202020204" pitchFamily="34" charset="0"/>
              </a:rPr>
              <a:t>då det är viktigt att </a:t>
            </a:r>
            <a:r>
              <a:rPr lang="sv-SE" sz="1600" dirty="0">
                <a:latin typeface="Arial" panose="020B0604020202020204" pitchFamily="34" charset="0"/>
                <a:cs typeface="Arial" panose="020B0604020202020204" pitchFamily="34" charset="0"/>
              </a:rPr>
              <a:t>höja Nöjd </a:t>
            </a:r>
            <a:r>
              <a:rPr lang="sv-SE" sz="1600" dirty="0" smtClean="0">
                <a:latin typeface="Arial" panose="020B0604020202020204" pitchFamily="34" charset="0"/>
                <a:cs typeface="Arial" panose="020B0604020202020204" pitchFamily="34" charset="0"/>
              </a:rPr>
              <a:t>Medarbetar-Index till koncernens önskade miniminivå. Då kan det tas upp som något ska kvantifieras och mätas mot ett mål.</a:t>
            </a:r>
            <a:endParaRPr lang="sv-SE" sz="1600" dirty="0">
              <a:latin typeface="Arial" panose="020B0604020202020204" pitchFamily="34" charset="0"/>
              <a:cs typeface="Arial" panose="020B0604020202020204" pitchFamily="34" charset="0"/>
            </a:endParaRPr>
          </a:p>
        </p:txBody>
      </p:sp>
      <p:sp>
        <p:nvSpPr>
          <p:cNvPr id="6" name="Rubrik 5"/>
          <p:cNvSpPr>
            <a:spLocks noGrp="1"/>
          </p:cNvSpPr>
          <p:nvPr>
            <p:ph type="title"/>
          </p:nvPr>
        </p:nvSpPr>
        <p:spPr>
          <a:xfrm>
            <a:off x="1080000" y="360000"/>
            <a:ext cx="10300800" cy="960800"/>
          </a:xfrm>
        </p:spPr>
        <p:txBody>
          <a:bodyPr anchor="t">
            <a:normAutofit/>
          </a:bodyPr>
          <a:lstStyle/>
          <a:p>
            <a:r>
              <a:rPr lang="sv-SE" sz="4000" dirty="0" smtClean="0"/>
              <a:t>Tips!</a:t>
            </a:r>
            <a:endParaRPr lang="sv-SE" sz="4000" dirty="0"/>
          </a:p>
        </p:txBody>
      </p:sp>
    </p:spTree>
    <p:extLst>
      <p:ext uri="{BB962C8B-B14F-4D97-AF65-F5344CB8AC3E}">
        <p14:creationId xmlns:p14="http://schemas.microsoft.com/office/powerpoint/2010/main" val="2688458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1080000" y="360363"/>
            <a:ext cx="10301287" cy="774700"/>
          </a:xfrm>
        </p:spPr>
        <p:txBody>
          <a:bodyPr anchor="t">
            <a:normAutofit/>
          </a:bodyPr>
          <a:lstStyle/>
          <a:p>
            <a:r>
              <a:rPr lang="sv-SE" sz="4000" dirty="0" smtClean="0"/>
              <a:t>Process för nyttorealisering </a:t>
            </a:r>
            <a:r>
              <a:rPr lang="sv-SE" sz="2800" dirty="0" smtClean="0"/>
              <a:t>(detaljerad)</a:t>
            </a:r>
            <a:endParaRPr lang="sv-SE" sz="3600" dirty="0"/>
          </a:p>
        </p:txBody>
      </p:sp>
      <p:sp>
        <p:nvSpPr>
          <p:cNvPr id="5" name="Högerpil 4"/>
          <p:cNvSpPr/>
          <p:nvPr/>
        </p:nvSpPr>
        <p:spPr>
          <a:xfrm>
            <a:off x="183113" y="3758326"/>
            <a:ext cx="11836062" cy="465992"/>
          </a:xfrm>
          <a:prstGeom prst="rightArrow">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p:cNvSpPr txBox="1"/>
          <p:nvPr/>
        </p:nvSpPr>
        <p:spPr>
          <a:xfrm>
            <a:off x="183113" y="1870294"/>
            <a:ext cx="2224773" cy="1938992"/>
          </a:xfrm>
          <a:prstGeom prst="rect">
            <a:avLst/>
          </a:prstGeom>
          <a:ln w="12700">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dirty="0">
                <a:latin typeface="Arial" panose="020B0604020202020204" pitchFamily="34" charset="0"/>
                <a:cs typeface="Arial" panose="020B0604020202020204" pitchFamily="34" charset="0"/>
              </a:rPr>
              <a:t>Initial </a:t>
            </a:r>
            <a:r>
              <a:rPr lang="sv-SE" sz="1000" b="1" dirty="0" smtClean="0">
                <a:latin typeface="Arial" panose="020B0604020202020204" pitchFamily="34" charset="0"/>
                <a:cs typeface="Arial" panose="020B0604020202020204" pitchFamily="34" charset="0"/>
              </a:rPr>
              <a:t>nyttoanalys</a:t>
            </a:r>
            <a:r>
              <a:rPr lang="sv-SE" sz="1000" dirty="0">
                <a:latin typeface="Arial" panose="020B0604020202020204" pitchFamily="34" charset="0"/>
                <a:cs typeface="Arial" panose="020B0604020202020204" pitchFamily="34" charset="0"/>
              </a:rPr>
              <a:t>:</a:t>
            </a:r>
          </a:p>
          <a:p>
            <a:pPr marL="88900" indent="-88900">
              <a:buFont typeface="Arial" panose="020B0604020202020204" pitchFamily="34" charset="0"/>
              <a:buChar char="•"/>
            </a:pPr>
            <a:r>
              <a:rPr lang="sv-SE" sz="1000" dirty="0">
                <a:latin typeface="Arial" panose="020B0604020202020204" pitchFamily="34" charset="0"/>
                <a:cs typeface="Arial" panose="020B0604020202020204" pitchFamily="34" charset="0"/>
              </a:rPr>
              <a:t>Identifiera vilka </a:t>
            </a:r>
            <a:r>
              <a:rPr lang="sv-SE" sz="1000" dirty="0" smtClean="0">
                <a:latin typeface="Arial" panose="020B0604020202020204" pitchFamily="34" charset="0"/>
                <a:cs typeface="Arial" panose="020B0604020202020204" pitchFamily="34" charset="0"/>
              </a:rPr>
              <a:t>nyttor </a:t>
            </a:r>
            <a:r>
              <a:rPr lang="sv-SE" sz="1000" dirty="0">
                <a:latin typeface="Arial" panose="020B0604020202020204" pitchFamily="34" charset="0"/>
                <a:cs typeface="Arial" panose="020B0604020202020204" pitchFamily="34" charset="0"/>
              </a:rPr>
              <a:t>vi vill uppnå och kvantifiera ekonomiska nyttor. Kan inkludera uppskattning av befintlig situation (”nollmätning”), alternativt önskad förbättring (”deltat”).</a:t>
            </a:r>
          </a:p>
          <a:p>
            <a:pPr marL="87313" indent="-87313">
              <a:buFont typeface="Arial" panose="020B0604020202020204" pitchFamily="34" charset="0"/>
              <a:buChar char="•"/>
            </a:pPr>
            <a:r>
              <a:rPr lang="sv-SE" sz="1000" dirty="0">
                <a:latin typeface="Arial" panose="020B0604020202020204" pitchFamily="34" charset="0"/>
                <a:cs typeface="Arial" panose="020B0604020202020204" pitchFamily="34" charset="0"/>
              </a:rPr>
              <a:t>Ta fram första grov plan för </a:t>
            </a:r>
            <a:r>
              <a:rPr lang="sv-SE" sz="1000" dirty="0" smtClean="0">
                <a:latin typeface="Arial" panose="020B0604020202020204" pitchFamily="34" charset="0"/>
                <a:cs typeface="Arial" panose="020B0604020202020204" pitchFamily="34" charset="0"/>
              </a:rPr>
              <a:t>nyttorealisering.</a:t>
            </a:r>
            <a:endParaRPr lang="sv-SE" sz="1000" dirty="0">
              <a:latin typeface="Arial" panose="020B0604020202020204" pitchFamily="34" charset="0"/>
              <a:cs typeface="Arial" panose="020B0604020202020204" pitchFamily="34" charset="0"/>
            </a:endParaRPr>
          </a:p>
          <a:p>
            <a:pPr marL="87313" indent="-87313">
              <a:buFont typeface="Arial" panose="020B0604020202020204" pitchFamily="34" charset="0"/>
              <a:buChar char="•"/>
            </a:pPr>
            <a:r>
              <a:rPr lang="sv-SE" sz="1000" dirty="0">
                <a:latin typeface="Arial" panose="020B0604020202020204" pitchFamily="34" charset="0"/>
                <a:cs typeface="Arial" panose="020B0604020202020204" pitchFamily="34" charset="0"/>
              </a:rPr>
              <a:t>Utse </a:t>
            </a:r>
            <a:r>
              <a:rPr lang="sv-SE" sz="1000" dirty="0" smtClean="0">
                <a:latin typeface="Arial" panose="020B0604020202020204" pitchFamily="34" charset="0"/>
                <a:cs typeface="Arial" panose="020B0604020202020204" pitchFamily="34" charset="0"/>
              </a:rPr>
              <a:t>nyttorealiseringsansvarig</a:t>
            </a:r>
            <a:endParaRPr lang="sv-SE" sz="1000" dirty="0">
              <a:latin typeface="Arial" panose="020B0604020202020204" pitchFamily="34" charset="0"/>
              <a:cs typeface="Arial" panose="020B0604020202020204" pitchFamily="34" charset="0"/>
            </a:endParaRPr>
          </a:p>
          <a:p>
            <a:r>
              <a:rPr lang="sv-SE" sz="1000" dirty="0">
                <a:latin typeface="Arial" panose="020B0604020202020204" pitchFamily="34" charset="0"/>
                <a:cs typeface="Arial" panose="020B0604020202020204" pitchFamily="34" charset="0"/>
              </a:rPr>
              <a:t>Ansvarig: </a:t>
            </a:r>
            <a:r>
              <a:rPr lang="sv-SE" sz="1000" dirty="0" smtClean="0">
                <a:latin typeface="Arial" panose="020B0604020202020204" pitchFamily="34" charset="0"/>
                <a:cs typeface="Arial" panose="020B0604020202020204" pitchFamily="34" charset="0"/>
              </a:rPr>
              <a:t>Beställare</a:t>
            </a:r>
            <a:endParaRPr lang="sv-SE" sz="1000" dirty="0">
              <a:latin typeface="Arial" panose="020B0604020202020204" pitchFamily="34" charset="0"/>
              <a:cs typeface="Arial" panose="020B0604020202020204" pitchFamily="34" charset="0"/>
            </a:endParaRPr>
          </a:p>
          <a:p>
            <a:r>
              <a:rPr lang="sv-SE" sz="1000" dirty="0">
                <a:latin typeface="Arial" panose="020B0604020202020204" pitchFamily="34" charset="0"/>
                <a:cs typeface="Arial" panose="020B0604020202020204" pitchFamily="34" charset="0"/>
              </a:rPr>
              <a:t>Stöd: DIGGIN</a:t>
            </a:r>
          </a:p>
        </p:txBody>
      </p:sp>
      <p:sp>
        <p:nvSpPr>
          <p:cNvPr id="38" name="textruta 37"/>
          <p:cNvSpPr txBox="1"/>
          <p:nvPr/>
        </p:nvSpPr>
        <p:spPr>
          <a:xfrm>
            <a:off x="2502212" y="2170033"/>
            <a:ext cx="1456405" cy="1631216"/>
          </a:xfrm>
          <a:prstGeom prst="rect">
            <a:avLst/>
          </a:prstGeom>
          <a:ln w="12700">
            <a:solidFill>
              <a:schemeClr val="tx1"/>
            </a:solidFill>
            <a:prstDash val="solid"/>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b="1" dirty="0" smtClean="0">
                <a:latin typeface="+mj-lt"/>
              </a:rPr>
              <a:t>Uppstartsmöte</a:t>
            </a:r>
            <a:r>
              <a:rPr lang="sv-SE" sz="1000" dirty="0" smtClean="0">
                <a:latin typeface="+mj-lt"/>
              </a:rPr>
              <a:t> med PL och verksamhet:</a:t>
            </a:r>
          </a:p>
          <a:p>
            <a:pPr marL="88900" indent="-88900">
              <a:buFont typeface="Arial" panose="020B0604020202020204" pitchFamily="34" charset="0"/>
              <a:buChar char="•"/>
            </a:pPr>
            <a:r>
              <a:rPr lang="sv-SE" sz="1000" dirty="0">
                <a:latin typeface="+mj-lt"/>
              </a:rPr>
              <a:t>B</a:t>
            </a:r>
            <a:r>
              <a:rPr lang="sv-SE" sz="1000" dirty="0" smtClean="0">
                <a:latin typeface="+mj-lt"/>
              </a:rPr>
              <a:t>oka in möte för slutrapport, samt</a:t>
            </a:r>
          </a:p>
          <a:p>
            <a:pPr marL="88900" indent="-88900">
              <a:buFont typeface="Arial" panose="020B0604020202020204" pitchFamily="34" charset="0"/>
              <a:buChar char="•"/>
            </a:pPr>
            <a:r>
              <a:rPr lang="sv-SE" sz="1000" dirty="0">
                <a:latin typeface="+mj-lt"/>
              </a:rPr>
              <a:t>T</a:t>
            </a:r>
            <a:r>
              <a:rPr lang="sv-SE" sz="1000" dirty="0" smtClean="0">
                <a:latin typeface="+mj-lt"/>
              </a:rPr>
              <a:t>idpunkt för Nyttorealisering uppstart</a:t>
            </a:r>
          </a:p>
          <a:p>
            <a:r>
              <a:rPr lang="sv-SE" sz="1000" dirty="0">
                <a:latin typeface="+mj-lt"/>
              </a:rPr>
              <a:t>Ansvarig: </a:t>
            </a:r>
            <a:r>
              <a:rPr lang="sv-SE" sz="1000" dirty="0" smtClean="0">
                <a:latin typeface="+mj-lt"/>
              </a:rPr>
              <a:t>DIGGIN</a:t>
            </a:r>
          </a:p>
          <a:p>
            <a:r>
              <a:rPr lang="sv-SE" sz="1000" dirty="0" smtClean="0">
                <a:latin typeface="+mj-lt"/>
              </a:rPr>
              <a:t>Deltar: </a:t>
            </a:r>
            <a:r>
              <a:rPr lang="sv-SE" sz="1000" dirty="0">
                <a:latin typeface="Arial" panose="020B0604020202020204" pitchFamily="34" charset="0"/>
                <a:cs typeface="Arial" panose="020B0604020202020204" pitchFamily="34" charset="0"/>
              </a:rPr>
              <a:t>Beställare</a:t>
            </a:r>
            <a:r>
              <a:rPr lang="sv-SE" sz="1000" dirty="0" smtClean="0">
                <a:latin typeface="+mj-lt"/>
              </a:rPr>
              <a:t>, PL, m.fl.</a:t>
            </a:r>
          </a:p>
        </p:txBody>
      </p:sp>
      <p:sp>
        <p:nvSpPr>
          <p:cNvPr id="40" name="textruta 39"/>
          <p:cNvSpPr txBox="1"/>
          <p:nvPr/>
        </p:nvSpPr>
        <p:spPr>
          <a:xfrm>
            <a:off x="9414759" y="5697318"/>
            <a:ext cx="2736463" cy="707886"/>
          </a:xfrm>
          <a:prstGeom prst="rect">
            <a:avLst/>
          </a:prstGeom>
          <a:solidFill>
            <a:schemeClr val="bg1"/>
          </a:solidFill>
        </p:spPr>
        <p:txBody>
          <a:bodyPr wrap="square" lIns="36000" rIns="36000" rtlCol="0">
            <a:spAutoFit/>
          </a:bodyPr>
          <a:lstStyle/>
          <a:p>
            <a:r>
              <a:rPr lang="sv-SE" sz="1000" dirty="0" smtClean="0">
                <a:latin typeface="+mj-lt"/>
              </a:rPr>
              <a:t>Förklaringar:</a:t>
            </a:r>
          </a:p>
          <a:p>
            <a:pPr marL="171450" indent="-171450">
              <a:buFont typeface="Arial" panose="020B0604020202020204" pitchFamily="34" charset="0"/>
              <a:buChar char="•"/>
            </a:pPr>
            <a:r>
              <a:rPr lang="sv-SE" sz="1000" dirty="0" smtClean="0">
                <a:latin typeface="+mj-lt"/>
              </a:rPr>
              <a:t>Beställare = </a:t>
            </a:r>
            <a:r>
              <a:rPr lang="sv-SE" sz="1000" dirty="0">
                <a:latin typeface="+mj-lt"/>
              </a:rPr>
              <a:t>v</a:t>
            </a:r>
            <a:r>
              <a:rPr lang="sv-SE" sz="1000" dirty="0" smtClean="0">
                <a:latin typeface="+mj-lt"/>
              </a:rPr>
              <a:t>erksamhetsansvarig chef</a:t>
            </a:r>
          </a:p>
          <a:p>
            <a:pPr marL="171450" indent="-171450">
              <a:buFont typeface="Arial" panose="020B0604020202020204" pitchFamily="34" charset="0"/>
              <a:buChar char="•"/>
            </a:pPr>
            <a:r>
              <a:rPr lang="sv-SE" sz="1000" dirty="0" smtClean="0">
                <a:latin typeface="+mj-lt"/>
              </a:rPr>
              <a:t>PL – Projektledare/uppdragsledare</a:t>
            </a:r>
          </a:p>
          <a:p>
            <a:pPr marL="171450" indent="-171450">
              <a:buFont typeface="Arial" panose="020B0604020202020204" pitchFamily="34" charset="0"/>
              <a:buChar char="•"/>
            </a:pPr>
            <a:r>
              <a:rPr lang="sv-SE" sz="1000" dirty="0" smtClean="0">
                <a:latin typeface="+mj-lt"/>
              </a:rPr>
              <a:t>DIGGIN – KSK Digitalisering och Innovation</a:t>
            </a:r>
          </a:p>
        </p:txBody>
      </p:sp>
      <p:sp>
        <p:nvSpPr>
          <p:cNvPr id="41" name="textruta 40"/>
          <p:cNvSpPr txBox="1"/>
          <p:nvPr/>
        </p:nvSpPr>
        <p:spPr>
          <a:xfrm>
            <a:off x="4119325" y="2331958"/>
            <a:ext cx="1636826" cy="1477328"/>
          </a:xfrm>
          <a:prstGeom prst="rect">
            <a:avLst/>
          </a:prstGeom>
          <a:ln w="12700">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dirty="0" smtClean="0">
                <a:latin typeface="+mj-lt"/>
              </a:rPr>
              <a:t>Fördjupad </a:t>
            </a:r>
            <a:r>
              <a:rPr lang="sv-SE" sz="1000" b="1" dirty="0" smtClean="0">
                <a:latin typeface="+mj-lt"/>
              </a:rPr>
              <a:t>nyttoanalys</a:t>
            </a:r>
            <a:r>
              <a:rPr lang="sv-SE" sz="1000" dirty="0" smtClean="0">
                <a:latin typeface="+mj-lt"/>
              </a:rPr>
              <a:t>: </a:t>
            </a:r>
          </a:p>
          <a:p>
            <a:pPr marL="88900" indent="-88900">
              <a:buFont typeface="Arial" panose="020B0604020202020204" pitchFamily="34" charset="0"/>
              <a:buChar char="•"/>
            </a:pPr>
            <a:r>
              <a:rPr lang="sv-SE" sz="1000" dirty="0">
                <a:latin typeface="+mj-lt"/>
              </a:rPr>
              <a:t>B</a:t>
            </a:r>
            <a:r>
              <a:rPr lang="sv-SE" sz="1000" dirty="0" smtClean="0">
                <a:latin typeface="+mj-lt"/>
              </a:rPr>
              <a:t>eskriv och kvantifiera önskade nyttor, sätt mål.</a:t>
            </a:r>
          </a:p>
          <a:p>
            <a:pPr marL="88900" indent="-88900">
              <a:buFont typeface="Arial" panose="020B0604020202020204" pitchFamily="34" charset="0"/>
              <a:buChar char="•"/>
            </a:pPr>
            <a:r>
              <a:rPr lang="sv-SE" sz="1000" dirty="0" smtClean="0">
                <a:latin typeface="+mj-lt"/>
              </a:rPr>
              <a:t>Planera när och hur vi mäter, samt vem.</a:t>
            </a:r>
          </a:p>
          <a:p>
            <a:pPr marL="88900" indent="-88900">
              <a:buFont typeface="Arial" panose="020B0604020202020204" pitchFamily="34" charset="0"/>
              <a:buChar char="•"/>
            </a:pPr>
            <a:r>
              <a:rPr lang="sv-SE" sz="1000" dirty="0" smtClean="0">
                <a:latin typeface="+mj-lt"/>
              </a:rPr>
              <a:t>Planera ”nollmätning”.</a:t>
            </a:r>
          </a:p>
          <a:p>
            <a:r>
              <a:rPr lang="sv-SE" sz="1000" dirty="0">
                <a:latin typeface="+mj-lt"/>
              </a:rPr>
              <a:t>Ansvarig: </a:t>
            </a:r>
            <a:r>
              <a:rPr lang="sv-SE" sz="1000" dirty="0">
                <a:latin typeface="Arial" panose="020B0604020202020204" pitchFamily="34" charset="0"/>
                <a:cs typeface="Arial" panose="020B0604020202020204" pitchFamily="34" charset="0"/>
              </a:rPr>
              <a:t>Beställare</a:t>
            </a:r>
            <a:r>
              <a:rPr lang="sv-SE" sz="1000" dirty="0" smtClean="0">
                <a:latin typeface="+mj-lt"/>
              </a:rPr>
              <a:t> </a:t>
            </a:r>
          </a:p>
          <a:p>
            <a:r>
              <a:rPr lang="sv-SE" sz="1000" dirty="0" smtClean="0">
                <a:latin typeface="+mj-lt"/>
              </a:rPr>
              <a:t>Stöd: DIGGIN</a:t>
            </a:r>
            <a:endParaRPr lang="sv-SE" sz="1000" dirty="0">
              <a:latin typeface="+mj-lt"/>
            </a:endParaRPr>
          </a:p>
        </p:txBody>
      </p:sp>
      <p:sp>
        <p:nvSpPr>
          <p:cNvPr id="42" name="textruta 41"/>
          <p:cNvSpPr txBox="1"/>
          <p:nvPr/>
        </p:nvSpPr>
        <p:spPr>
          <a:xfrm>
            <a:off x="5802499" y="2967141"/>
            <a:ext cx="1198778" cy="842145"/>
          </a:xfrm>
          <a:prstGeom prst="rect">
            <a:avLst/>
          </a:prstGeom>
          <a:ln w="12700">
            <a:solidFill>
              <a:schemeClr val="tx1"/>
            </a:solidFill>
          </a:ln>
        </p:spPr>
        <p:style>
          <a:lnRef idx="2">
            <a:schemeClr val="accent4"/>
          </a:lnRef>
          <a:fillRef idx="1">
            <a:schemeClr val="lt1"/>
          </a:fillRef>
          <a:effectRef idx="0">
            <a:schemeClr val="accent4"/>
          </a:effectRef>
          <a:fontRef idx="minor">
            <a:schemeClr val="dk1"/>
          </a:fontRef>
        </p:style>
        <p:txBody>
          <a:bodyPr wrap="square" lIns="36000" tIns="36000" rIns="36000" bIns="36000" rtlCol="0">
            <a:spAutoFit/>
          </a:bodyPr>
          <a:lstStyle/>
          <a:p>
            <a:r>
              <a:rPr lang="sv-SE" sz="1000" b="1" dirty="0" smtClean="0">
                <a:latin typeface="+mj-lt"/>
              </a:rPr>
              <a:t>Nollmätning:</a:t>
            </a:r>
          </a:p>
          <a:p>
            <a:pPr marL="88900" indent="-88900">
              <a:buFont typeface="Arial" panose="020B0604020202020204" pitchFamily="34" charset="0"/>
              <a:buChar char="•"/>
            </a:pPr>
            <a:r>
              <a:rPr lang="sv-SE" sz="1000" dirty="0" smtClean="0">
                <a:latin typeface="+mj-lt"/>
              </a:rPr>
              <a:t>Genomför nollmätning</a:t>
            </a:r>
          </a:p>
          <a:p>
            <a:r>
              <a:rPr lang="sv-SE" sz="1000" dirty="0">
                <a:latin typeface="+mj-lt"/>
              </a:rPr>
              <a:t>Ansvarig: </a:t>
            </a:r>
            <a:r>
              <a:rPr lang="sv-SE" sz="1000" dirty="0">
                <a:latin typeface="Arial" panose="020B0604020202020204" pitchFamily="34" charset="0"/>
                <a:cs typeface="Arial" panose="020B0604020202020204" pitchFamily="34" charset="0"/>
              </a:rPr>
              <a:t>Beställare</a:t>
            </a:r>
            <a:r>
              <a:rPr lang="sv-SE" sz="1000" dirty="0" smtClean="0">
                <a:latin typeface="+mj-lt"/>
              </a:rPr>
              <a:t> </a:t>
            </a:r>
          </a:p>
          <a:p>
            <a:r>
              <a:rPr lang="sv-SE" sz="1000" dirty="0" smtClean="0">
                <a:latin typeface="+mj-lt"/>
              </a:rPr>
              <a:t>Stöd: PL</a:t>
            </a:r>
            <a:endParaRPr lang="sv-SE" sz="1000" dirty="0">
              <a:latin typeface="+mj-lt"/>
            </a:endParaRPr>
          </a:p>
        </p:txBody>
      </p:sp>
      <p:sp>
        <p:nvSpPr>
          <p:cNvPr id="45" name="textruta 44"/>
          <p:cNvSpPr txBox="1"/>
          <p:nvPr/>
        </p:nvSpPr>
        <p:spPr>
          <a:xfrm>
            <a:off x="7560803" y="2967141"/>
            <a:ext cx="1198868" cy="842145"/>
          </a:xfrm>
          <a:prstGeom prst="rect">
            <a:avLst/>
          </a:prstGeom>
          <a:ln w="12700">
            <a:solidFill>
              <a:schemeClr val="tx1"/>
            </a:solidFill>
          </a:ln>
        </p:spPr>
        <p:style>
          <a:lnRef idx="2">
            <a:schemeClr val="accent4"/>
          </a:lnRef>
          <a:fillRef idx="1">
            <a:schemeClr val="lt1"/>
          </a:fillRef>
          <a:effectRef idx="0">
            <a:schemeClr val="accent4"/>
          </a:effectRef>
          <a:fontRef idx="minor">
            <a:schemeClr val="dk1"/>
          </a:fontRef>
        </p:style>
        <p:txBody>
          <a:bodyPr wrap="square" lIns="36000" tIns="36000" rIns="36000" bIns="36000" rtlCol="0">
            <a:spAutoFit/>
          </a:bodyPr>
          <a:lstStyle/>
          <a:p>
            <a:r>
              <a:rPr lang="sv-SE" sz="1000" b="1" dirty="0" smtClean="0">
                <a:latin typeface="+mj-lt"/>
              </a:rPr>
              <a:t>Slutrapportering</a:t>
            </a:r>
            <a:r>
              <a:rPr lang="sv-SE" sz="1000" dirty="0" smtClean="0">
                <a:latin typeface="+mj-lt"/>
              </a:rPr>
              <a:t>:</a:t>
            </a:r>
            <a:br>
              <a:rPr lang="sv-SE" sz="1000" dirty="0" smtClean="0">
                <a:latin typeface="+mj-lt"/>
              </a:rPr>
            </a:br>
            <a:endParaRPr lang="sv-SE" sz="1000" dirty="0" smtClean="0">
              <a:latin typeface="+mj-lt"/>
            </a:endParaRPr>
          </a:p>
          <a:p>
            <a:r>
              <a:rPr lang="sv-SE" sz="1000" dirty="0">
                <a:latin typeface="+mj-lt"/>
              </a:rPr>
              <a:t>Ansvarig: </a:t>
            </a:r>
            <a:r>
              <a:rPr lang="sv-SE" sz="1000" dirty="0" smtClean="0">
                <a:latin typeface="+mj-lt"/>
              </a:rPr>
              <a:t>PL </a:t>
            </a:r>
          </a:p>
          <a:p>
            <a:r>
              <a:rPr lang="sv-SE" sz="1000" dirty="0" smtClean="0">
                <a:latin typeface="+mj-lt"/>
              </a:rPr>
              <a:t>Deltar: </a:t>
            </a:r>
            <a:r>
              <a:rPr lang="sv-SE" sz="1000" dirty="0">
                <a:latin typeface="Arial" panose="020B0604020202020204" pitchFamily="34" charset="0"/>
                <a:cs typeface="Arial" panose="020B0604020202020204" pitchFamily="34" charset="0"/>
              </a:rPr>
              <a:t>Beställare</a:t>
            </a:r>
            <a:r>
              <a:rPr lang="sv-SE" sz="1000" dirty="0" smtClean="0">
                <a:latin typeface="+mj-lt"/>
              </a:rPr>
              <a:t>, DIGGIN</a:t>
            </a:r>
            <a:endParaRPr lang="sv-SE" sz="1000" dirty="0">
              <a:latin typeface="+mj-lt"/>
            </a:endParaRPr>
          </a:p>
        </p:txBody>
      </p:sp>
      <p:sp>
        <p:nvSpPr>
          <p:cNvPr id="2" name="Vikt hörn 1"/>
          <p:cNvSpPr/>
          <p:nvPr/>
        </p:nvSpPr>
        <p:spPr>
          <a:xfrm>
            <a:off x="869240" y="4200654"/>
            <a:ext cx="852519" cy="916161"/>
          </a:xfrm>
          <a:prstGeom prst="foldedCorner">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Utvecklings-ärende / Projekt-specifikation</a:t>
            </a:r>
            <a:endParaRPr lang="sv-SE" sz="1100" dirty="0">
              <a:solidFill>
                <a:schemeClr val="tx1"/>
              </a:solidFill>
              <a:latin typeface="+mj-lt"/>
            </a:endParaRPr>
          </a:p>
        </p:txBody>
      </p:sp>
      <p:sp>
        <p:nvSpPr>
          <p:cNvPr id="56" name="textruta 55"/>
          <p:cNvSpPr txBox="1"/>
          <p:nvPr/>
        </p:nvSpPr>
        <p:spPr>
          <a:xfrm>
            <a:off x="8980248" y="2659365"/>
            <a:ext cx="1343583" cy="1149921"/>
          </a:xfrm>
          <a:prstGeom prst="rect">
            <a:avLst/>
          </a:prstGeom>
          <a:ln w="12700">
            <a:solidFill>
              <a:schemeClr val="tx1"/>
            </a:solidFill>
          </a:ln>
        </p:spPr>
        <p:style>
          <a:lnRef idx="2">
            <a:schemeClr val="accent4"/>
          </a:lnRef>
          <a:fillRef idx="1">
            <a:schemeClr val="lt1"/>
          </a:fillRef>
          <a:effectRef idx="0">
            <a:schemeClr val="accent4"/>
          </a:effectRef>
          <a:fontRef idx="minor">
            <a:schemeClr val="dk1"/>
          </a:fontRef>
        </p:style>
        <p:txBody>
          <a:bodyPr wrap="square" lIns="36000" tIns="36000" rIns="36000" bIns="36000" rtlCol="0">
            <a:spAutoFit/>
          </a:bodyPr>
          <a:lstStyle/>
          <a:p>
            <a:r>
              <a:rPr lang="sv-SE" sz="1000" b="1" dirty="0">
                <a:latin typeface="Arial" panose="020B0604020202020204" pitchFamily="34" charset="0"/>
                <a:cs typeface="Arial" panose="020B0604020202020204" pitchFamily="34" charset="0"/>
              </a:rPr>
              <a:t>Nyttorealisering</a:t>
            </a:r>
            <a:r>
              <a:rPr lang="sv-SE" sz="1000" b="1" dirty="0" smtClean="0">
                <a:latin typeface="Arial" panose="020B0604020202020204" pitchFamily="34" charset="0"/>
                <a:cs typeface="Arial" panose="020B0604020202020204" pitchFamily="34" charset="0"/>
              </a:rPr>
              <a:t> uppstart</a:t>
            </a:r>
            <a:r>
              <a:rPr lang="sv-SE" sz="1000" dirty="0" smtClean="0">
                <a:latin typeface="+mj-lt"/>
              </a:rPr>
              <a:t>:</a:t>
            </a:r>
          </a:p>
          <a:p>
            <a:pPr marL="90488" indent="-90488">
              <a:buFont typeface="Arial" panose="020B0604020202020204" pitchFamily="34" charset="0"/>
              <a:buChar char="•"/>
            </a:pPr>
            <a:r>
              <a:rPr lang="sv-SE" sz="1000" dirty="0" smtClean="0">
                <a:latin typeface="+mj-lt"/>
              </a:rPr>
              <a:t>Fastställ plan utifrån slutrapport m.m.</a:t>
            </a:r>
          </a:p>
          <a:p>
            <a:pPr marL="90488" indent="-90488">
              <a:buFont typeface="Arial" panose="020B0604020202020204" pitchFamily="34" charset="0"/>
              <a:buChar char="•"/>
            </a:pPr>
            <a:r>
              <a:rPr lang="sv-SE" sz="1000" dirty="0" smtClean="0">
                <a:latin typeface="+mj-lt"/>
              </a:rPr>
              <a:t>Påbörja arbetet.</a:t>
            </a:r>
          </a:p>
          <a:p>
            <a:r>
              <a:rPr lang="sv-SE" sz="1000" dirty="0" smtClean="0">
                <a:latin typeface="+mj-lt"/>
              </a:rPr>
              <a:t>Ansvarig</a:t>
            </a:r>
            <a:r>
              <a:rPr lang="sv-SE" sz="1000" dirty="0">
                <a:latin typeface="+mj-lt"/>
              </a:rPr>
              <a:t>: </a:t>
            </a:r>
            <a:r>
              <a:rPr lang="sv-SE" sz="1000" dirty="0">
                <a:latin typeface="Arial" panose="020B0604020202020204" pitchFamily="34" charset="0"/>
                <a:cs typeface="Arial" panose="020B0604020202020204" pitchFamily="34" charset="0"/>
              </a:rPr>
              <a:t>Beställare</a:t>
            </a:r>
            <a:r>
              <a:rPr lang="sv-SE" sz="1000" dirty="0" smtClean="0">
                <a:latin typeface="+mj-lt"/>
              </a:rPr>
              <a:t> </a:t>
            </a:r>
            <a:endParaRPr lang="sv-SE" sz="1000" dirty="0">
              <a:latin typeface="+mj-lt"/>
            </a:endParaRPr>
          </a:p>
          <a:p>
            <a:r>
              <a:rPr lang="sv-SE" sz="1000" dirty="0" smtClean="0">
                <a:latin typeface="+mj-lt"/>
              </a:rPr>
              <a:t>Stöd: DIGGIN</a:t>
            </a:r>
            <a:endParaRPr lang="sv-SE" sz="1000" dirty="0">
              <a:latin typeface="+mj-lt"/>
            </a:endParaRPr>
          </a:p>
        </p:txBody>
      </p:sp>
      <p:sp>
        <p:nvSpPr>
          <p:cNvPr id="58" name="textruta 57"/>
          <p:cNvSpPr txBox="1"/>
          <p:nvPr/>
        </p:nvSpPr>
        <p:spPr>
          <a:xfrm>
            <a:off x="10384454" y="2505477"/>
            <a:ext cx="1321771" cy="1149921"/>
          </a:xfrm>
          <a:prstGeom prst="rect">
            <a:avLst/>
          </a:prstGeom>
          <a:ln w="12700">
            <a:solidFill>
              <a:schemeClr val="tx1"/>
            </a:solidFill>
          </a:ln>
        </p:spPr>
        <p:style>
          <a:lnRef idx="2">
            <a:schemeClr val="accent4"/>
          </a:lnRef>
          <a:fillRef idx="1">
            <a:schemeClr val="lt1"/>
          </a:fillRef>
          <a:effectRef idx="0">
            <a:schemeClr val="accent4"/>
          </a:effectRef>
          <a:fontRef idx="minor">
            <a:schemeClr val="dk1"/>
          </a:fontRef>
        </p:style>
        <p:txBody>
          <a:bodyPr wrap="square" lIns="36000" tIns="36000" rIns="36000" bIns="36000" rtlCol="0">
            <a:spAutoFit/>
          </a:bodyPr>
          <a:lstStyle/>
          <a:p>
            <a:r>
              <a:rPr lang="sv-SE" sz="1000" dirty="0" smtClean="0">
                <a:latin typeface="+mj-lt"/>
              </a:rPr>
              <a:t>Löpande </a:t>
            </a:r>
            <a:r>
              <a:rPr lang="sv-SE" sz="1000" b="1" dirty="0" smtClean="0">
                <a:latin typeface="+mj-lt"/>
              </a:rPr>
              <a:t>avstämningsmöten</a:t>
            </a:r>
            <a:r>
              <a:rPr lang="sv-SE" sz="1000" dirty="0" smtClean="0">
                <a:latin typeface="+mj-lt"/>
              </a:rPr>
              <a:t>: Uppföljning av aktiviteter och mätning av nyttor.</a:t>
            </a:r>
          </a:p>
          <a:p>
            <a:r>
              <a:rPr lang="sv-SE" sz="1000" dirty="0">
                <a:latin typeface="+mj-lt"/>
              </a:rPr>
              <a:t>Ansvarig: </a:t>
            </a:r>
            <a:r>
              <a:rPr lang="sv-SE" sz="1000" dirty="0">
                <a:latin typeface="Arial" panose="020B0604020202020204" pitchFamily="34" charset="0"/>
                <a:cs typeface="Arial" panose="020B0604020202020204" pitchFamily="34" charset="0"/>
              </a:rPr>
              <a:t>Beställare</a:t>
            </a:r>
            <a:r>
              <a:rPr lang="sv-SE" sz="1000" dirty="0" smtClean="0">
                <a:latin typeface="+mj-lt"/>
              </a:rPr>
              <a:t>, </a:t>
            </a:r>
          </a:p>
          <a:p>
            <a:r>
              <a:rPr lang="sv-SE" sz="1000" dirty="0" smtClean="0">
                <a:latin typeface="+mj-lt"/>
              </a:rPr>
              <a:t>Deltar: chef </a:t>
            </a:r>
            <a:r>
              <a:rPr lang="sv-SE" sz="1000" dirty="0">
                <a:latin typeface="Arial" panose="020B0604020202020204" pitchFamily="34" charset="0"/>
                <a:cs typeface="Arial" panose="020B0604020202020204" pitchFamily="34" charset="0"/>
              </a:rPr>
              <a:t>Beställare</a:t>
            </a:r>
            <a:endParaRPr lang="sv-SE" sz="1000" dirty="0" smtClean="0">
              <a:latin typeface="+mj-lt"/>
            </a:endParaRPr>
          </a:p>
        </p:txBody>
      </p:sp>
      <p:sp>
        <p:nvSpPr>
          <p:cNvPr id="60" name="Vikt hörn 59"/>
          <p:cNvSpPr/>
          <p:nvPr/>
        </p:nvSpPr>
        <p:spPr>
          <a:xfrm>
            <a:off x="2809422" y="4200655"/>
            <a:ext cx="756000" cy="706233"/>
          </a:xfrm>
          <a:prstGeom prst="foldedCorner">
            <a:avLst/>
          </a:prstGeom>
          <a:solidFill>
            <a:schemeClr val="accent2">
              <a:lumMod val="20000"/>
              <a:lumOff val="80000"/>
            </a:schemeClr>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PPT Uppstarts-möte</a:t>
            </a:r>
            <a:endParaRPr lang="sv-SE" sz="1100" dirty="0">
              <a:solidFill>
                <a:schemeClr val="tx1"/>
              </a:solidFill>
              <a:latin typeface="+mj-lt"/>
            </a:endParaRPr>
          </a:p>
        </p:txBody>
      </p:sp>
      <p:sp>
        <p:nvSpPr>
          <p:cNvPr id="29" name="Vikt hörn 28"/>
          <p:cNvSpPr/>
          <p:nvPr/>
        </p:nvSpPr>
        <p:spPr>
          <a:xfrm>
            <a:off x="7516557" y="4200655"/>
            <a:ext cx="902380" cy="706233"/>
          </a:xfrm>
          <a:prstGeom prst="foldedCorner">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Slutrapport</a:t>
            </a:r>
            <a:endParaRPr lang="sv-SE" sz="1100" dirty="0">
              <a:solidFill>
                <a:schemeClr val="tx1"/>
              </a:solidFill>
              <a:latin typeface="+mj-lt"/>
            </a:endParaRPr>
          </a:p>
        </p:txBody>
      </p:sp>
      <p:sp>
        <p:nvSpPr>
          <p:cNvPr id="31" name="Vikt hörn 30"/>
          <p:cNvSpPr/>
          <p:nvPr/>
        </p:nvSpPr>
        <p:spPr>
          <a:xfrm>
            <a:off x="6010762" y="4200655"/>
            <a:ext cx="936000" cy="706233"/>
          </a:xfrm>
          <a:prstGeom prst="foldedCorner">
            <a:avLst/>
          </a:prstGeom>
          <a:solidFill>
            <a:schemeClr val="bg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Nytto-realiserings-plan</a:t>
            </a:r>
            <a:endParaRPr lang="sv-SE" sz="1100" dirty="0">
              <a:solidFill>
                <a:schemeClr val="tx1"/>
              </a:solidFill>
              <a:latin typeface="+mj-lt"/>
            </a:endParaRPr>
          </a:p>
        </p:txBody>
      </p:sp>
      <p:sp>
        <p:nvSpPr>
          <p:cNvPr id="33" name="Vikt hörn 32"/>
          <p:cNvSpPr/>
          <p:nvPr/>
        </p:nvSpPr>
        <p:spPr>
          <a:xfrm>
            <a:off x="9186572" y="4200655"/>
            <a:ext cx="936000" cy="706233"/>
          </a:xfrm>
          <a:prstGeom prst="foldedCorner">
            <a:avLst/>
          </a:prstGeom>
          <a:solidFill>
            <a:schemeClr val="bg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Arial" panose="020B0604020202020204" pitchFamily="34" charset="0"/>
                <a:cs typeface="Arial" panose="020B0604020202020204" pitchFamily="34" charset="0"/>
              </a:rPr>
              <a:t>Nytto-realiserings-plan v1.0</a:t>
            </a:r>
            <a:endParaRPr lang="sv-SE" sz="1100" dirty="0">
              <a:solidFill>
                <a:schemeClr val="tx1"/>
              </a:solidFill>
              <a:latin typeface="Arial" panose="020B0604020202020204" pitchFamily="34" charset="0"/>
              <a:cs typeface="Arial" panose="020B0604020202020204" pitchFamily="34" charset="0"/>
            </a:endParaRPr>
          </a:p>
        </p:txBody>
      </p:sp>
      <p:sp>
        <p:nvSpPr>
          <p:cNvPr id="34" name="Vikt hörn 33"/>
          <p:cNvSpPr/>
          <p:nvPr/>
        </p:nvSpPr>
        <p:spPr>
          <a:xfrm>
            <a:off x="10574585" y="4200655"/>
            <a:ext cx="936000" cy="706233"/>
          </a:xfrm>
          <a:prstGeom prst="foldedCorner">
            <a:avLst/>
          </a:prstGeom>
          <a:solidFill>
            <a:schemeClr val="bg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a:solidFill>
                  <a:schemeClr val="tx1"/>
                </a:solidFill>
                <a:latin typeface="Arial" panose="020B0604020202020204" pitchFamily="34" charset="0"/>
                <a:cs typeface="Arial" panose="020B0604020202020204" pitchFamily="34" charset="0"/>
              </a:rPr>
              <a:t>Nytto-realiserings-plan</a:t>
            </a:r>
          </a:p>
        </p:txBody>
      </p:sp>
      <p:cxnSp>
        <p:nvCxnSpPr>
          <p:cNvPr id="6" name="Rak koppling 5"/>
          <p:cNvCxnSpPr/>
          <p:nvPr/>
        </p:nvCxnSpPr>
        <p:spPr>
          <a:xfrm>
            <a:off x="8889095" y="3758326"/>
            <a:ext cx="0" cy="479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ruta 6"/>
          <p:cNvSpPr txBox="1"/>
          <p:nvPr/>
        </p:nvSpPr>
        <p:spPr>
          <a:xfrm>
            <a:off x="8438587" y="4229230"/>
            <a:ext cx="764001" cy="553998"/>
          </a:xfrm>
          <a:prstGeom prst="rect">
            <a:avLst/>
          </a:prstGeom>
          <a:noFill/>
        </p:spPr>
        <p:txBody>
          <a:bodyPr wrap="square" rtlCol="0">
            <a:spAutoFit/>
          </a:bodyPr>
          <a:lstStyle/>
          <a:p>
            <a:r>
              <a:rPr lang="sv-SE" sz="1000" dirty="0" smtClean="0">
                <a:latin typeface="+mj-lt"/>
              </a:rPr>
              <a:t>Projektet/uppdraget avslutas</a:t>
            </a:r>
            <a:endParaRPr lang="sv-SE" sz="1000" dirty="0">
              <a:latin typeface="+mj-lt"/>
            </a:endParaRPr>
          </a:p>
        </p:txBody>
      </p:sp>
      <p:cxnSp>
        <p:nvCxnSpPr>
          <p:cNvPr id="37" name="Rak koppling 36"/>
          <p:cNvCxnSpPr/>
          <p:nvPr/>
        </p:nvCxnSpPr>
        <p:spPr>
          <a:xfrm>
            <a:off x="2455862" y="3789013"/>
            <a:ext cx="0" cy="479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ruta 45"/>
          <p:cNvSpPr txBox="1"/>
          <p:nvPr/>
        </p:nvSpPr>
        <p:spPr>
          <a:xfrm>
            <a:off x="2006835" y="4229230"/>
            <a:ext cx="764001" cy="553998"/>
          </a:xfrm>
          <a:prstGeom prst="rect">
            <a:avLst/>
          </a:prstGeom>
          <a:noFill/>
        </p:spPr>
        <p:txBody>
          <a:bodyPr wrap="square" rtlCol="0">
            <a:spAutoFit/>
          </a:bodyPr>
          <a:lstStyle/>
          <a:p>
            <a:r>
              <a:rPr lang="sv-SE" sz="1000" dirty="0" smtClean="0">
                <a:latin typeface="+mj-lt"/>
              </a:rPr>
              <a:t>Projektet/uppdraget startas</a:t>
            </a:r>
            <a:endParaRPr lang="sv-SE" sz="1000" dirty="0">
              <a:latin typeface="+mj-lt"/>
            </a:endParaRPr>
          </a:p>
        </p:txBody>
      </p:sp>
      <p:sp>
        <p:nvSpPr>
          <p:cNvPr id="47" name="textruta 46"/>
          <p:cNvSpPr txBox="1"/>
          <p:nvPr/>
        </p:nvSpPr>
        <p:spPr>
          <a:xfrm>
            <a:off x="6553889" y="1869795"/>
            <a:ext cx="1800000" cy="996033"/>
          </a:xfrm>
          <a:prstGeom prst="rect">
            <a:avLst/>
          </a:prstGeom>
          <a:ln w="12700">
            <a:solidFill>
              <a:schemeClr val="tx1"/>
            </a:solidFill>
          </a:ln>
        </p:spPr>
        <p:style>
          <a:lnRef idx="2">
            <a:schemeClr val="accent4"/>
          </a:lnRef>
          <a:fillRef idx="1">
            <a:schemeClr val="lt1"/>
          </a:fillRef>
          <a:effectRef idx="0">
            <a:schemeClr val="accent4"/>
          </a:effectRef>
          <a:fontRef idx="minor">
            <a:schemeClr val="dk1"/>
          </a:fontRef>
        </p:style>
        <p:txBody>
          <a:bodyPr wrap="square" lIns="36000" tIns="36000" rIns="36000" bIns="36000" rtlCol="0">
            <a:spAutoFit/>
          </a:bodyPr>
          <a:lstStyle/>
          <a:p>
            <a:r>
              <a:rPr lang="sv-SE" sz="1000" b="1" dirty="0" smtClean="0">
                <a:latin typeface="+mj-lt"/>
              </a:rPr>
              <a:t>Planera:</a:t>
            </a:r>
          </a:p>
          <a:p>
            <a:r>
              <a:rPr lang="sv-SE" sz="1000" dirty="0" smtClean="0">
                <a:latin typeface="+mj-lt"/>
              </a:rPr>
              <a:t>Planera aktiviteter för att </a:t>
            </a:r>
          </a:p>
          <a:p>
            <a:r>
              <a:rPr lang="sv-SE" sz="1000" dirty="0" smtClean="0">
                <a:latin typeface="+mj-lt"/>
              </a:rPr>
              <a:t>uppnå önskade nyttor, och tillgodogöra oss dessa.</a:t>
            </a:r>
          </a:p>
          <a:p>
            <a:r>
              <a:rPr lang="sv-SE" sz="1000" dirty="0">
                <a:latin typeface="+mj-lt"/>
              </a:rPr>
              <a:t>Ansvarig: </a:t>
            </a:r>
            <a:r>
              <a:rPr lang="sv-SE" sz="1000" dirty="0">
                <a:latin typeface="Arial" panose="020B0604020202020204" pitchFamily="34" charset="0"/>
                <a:cs typeface="Arial" panose="020B0604020202020204" pitchFamily="34" charset="0"/>
              </a:rPr>
              <a:t>Beställare</a:t>
            </a:r>
            <a:r>
              <a:rPr lang="sv-SE" sz="1000" dirty="0" smtClean="0">
                <a:latin typeface="+mj-lt"/>
              </a:rPr>
              <a:t> </a:t>
            </a:r>
            <a:endParaRPr lang="sv-SE" sz="1000" dirty="0">
              <a:latin typeface="+mj-lt"/>
            </a:endParaRPr>
          </a:p>
          <a:p>
            <a:r>
              <a:rPr lang="sv-SE" sz="1000" dirty="0" smtClean="0">
                <a:latin typeface="+mj-lt"/>
              </a:rPr>
              <a:t>Stöd: PL, DIGGIN</a:t>
            </a:r>
            <a:endParaRPr lang="sv-SE" sz="1000" dirty="0">
              <a:latin typeface="+mj-lt"/>
            </a:endParaRPr>
          </a:p>
        </p:txBody>
      </p:sp>
      <p:cxnSp>
        <p:nvCxnSpPr>
          <p:cNvPr id="9" name="Rak koppling 8"/>
          <p:cNvCxnSpPr>
            <a:stCxn id="27" idx="2"/>
            <a:endCxn id="2" idx="0"/>
          </p:cNvCxnSpPr>
          <p:nvPr/>
        </p:nvCxnSpPr>
        <p:spPr>
          <a:xfrm>
            <a:off x="1295500" y="3809286"/>
            <a:ext cx="0" cy="39136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Rak koppling 47"/>
          <p:cNvCxnSpPr>
            <a:stCxn id="38" idx="2"/>
            <a:endCxn id="60" idx="0"/>
          </p:cNvCxnSpPr>
          <p:nvPr/>
        </p:nvCxnSpPr>
        <p:spPr>
          <a:xfrm flipH="1">
            <a:off x="3187422" y="3801249"/>
            <a:ext cx="42993" cy="39940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Rak koppling 48"/>
          <p:cNvCxnSpPr>
            <a:stCxn id="41" idx="2"/>
          </p:cNvCxnSpPr>
          <p:nvPr/>
        </p:nvCxnSpPr>
        <p:spPr>
          <a:xfrm>
            <a:off x="4937738" y="3809286"/>
            <a:ext cx="1151200" cy="39136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Rak koppling 51"/>
          <p:cNvCxnSpPr>
            <a:stCxn id="42" idx="2"/>
            <a:endCxn id="31" idx="0"/>
          </p:cNvCxnSpPr>
          <p:nvPr/>
        </p:nvCxnSpPr>
        <p:spPr>
          <a:xfrm>
            <a:off x="6401888" y="3809286"/>
            <a:ext cx="76874" cy="39136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Rak koppling 58"/>
          <p:cNvCxnSpPr>
            <a:stCxn id="47" idx="2"/>
          </p:cNvCxnSpPr>
          <p:nvPr/>
        </p:nvCxnSpPr>
        <p:spPr>
          <a:xfrm flipH="1">
            <a:off x="6886967" y="2865828"/>
            <a:ext cx="566922" cy="132991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Rak koppling 62"/>
          <p:cNvCxnSpPr>
            <a:stCxn id="45" idx="2"/>
            <a:endCxn id="29" idx="0"/>
          </p:cNvCxnSpPr>
          <p:nvPr/>
        </p:nvCxnSpPr>
        <p:spPr>
          <a:xfrm flipH="1">
            <a:off x="7967747" y="3809286"/>
            <a:ext cx="192490" cy="39136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Rak koppling 70"/>
          <p:cNvCxnSpPr>
            <a:stCxn id="56" idx="2"/>
            <a:endCxn id="33" idx="0"/>
          </p:cNvCxnSpPr>
          <p:nvPr/>
        </p:nvCxnSpPr>
        <p:spPr>
          <a:xfrm>
            <a:off x="9652040" y="3809286"/>
            <a:ext cx="2532" cy="39136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Rak koppling 71"/>
          <p:cNvCxnSpPr>
            <a:stCxn id="58" idx="2"/>
            <a:endCxn id="34" idx="0"/>
          </p:cNvCxnSpPr>
          <p:nvPr/>
        </p:nvCxnSpPr>
        <p:spPr>
          <a:xfrm flipH="1">
            <a:off x="11042585" y="3655398"/>
            <a:ext cx="2755" cy="54525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ruta 7"/>
          <p:cNvSpPr txBox="1"/>
          <p:nvPr/>
        </p:nvSpPr>
        <p:spPr>
          <a:xfrm>
            <a:off x="1146014" y="5323279"/>
            <a:ext cx="1423283" cy="553998"/>
          </a:xfrm>
          <a:prstGeom prst="rect">
            <a:avLst/>
          </a:prstGeom>
          <a:noFill/>
        </p:spPr>
        <p:txBody>
          <a:bodyPr wrap="square" rtlCol="0">
            <a:spAutoFit/>
          </a:bodyPr>
          <a:lstStyle/>
          <a:p>
            <a:r>
              <a:rPr lang="sv-SE" sz="1000" dirty="0" smtClean="0">
                <a:solidFill>
                  <a:schemeClr val="dk1"/>
                </a:solidFill>
                <a:latin typeface="+mj-lt"/>
              </a:rPr>
              <a:t>Valfritt, ett alternativ är att gå igenom utvecklingsärendet</a:t>
            </a:r>
            <a:r>
              <a:rPr lang="sv-SE" sz="1000" dirty="0">
                <a:solidFill>
                  <a:schemeClr val="dk1"/>
                </a:solidFill>
                <a:latin typeface="+mj-lt"/>
              </a:rPr>
              <a:t>.</a:t>
            </a:r>
          </a:p>
        </p:txBody>
      </p:sp>
      <p:cxnSp>
        <p:nvCxnSpPr>
          <p:cNvPr id="50" name="Rak koppling 49"/>
          <p:cNvCxnSpPr>
            <a:stCxn id="8" idx="0"/>
            <a:endCxn id="60" idx="1"/>
          </p:cNvCxnSpPr>
          <p:nvPr/>
        </p:nvCxnSpPr>
        <p:spPr>
          <a:xfrm flipV="1">
            <a:off x="1857656" y="4553772"/>
            <a:ext cx="951766" cy="76950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5" name="Vikt hörn 34"/>
          <p:cNvSpPr/>
          <p:nvPr/>
        </p:nvSpPr>
        <p:spPr>
          <a:xfrm>
            <a:off x="3637180" y="4200655"/>
            <a:ext cx="793936" cy="706233"/>
          </a:xfrm>
          <a:prstGeom prst="foldedCorner">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Projekt-direktiv</a:t>
            </a:r>
            <a:endParaRPr lang="sv-SE" sz="1100" dirty="0">
              <a:solidFill>
                <a:schemeClr val="tx1"/>
              </a:solidFill>
              <a:latin typeface="+mj-lt"/>
            </a:endParaRPr>
          </a:p>
        </p:txBody>
      </p:sp>
      <p:sp>
        <p:nvSpPr>
          <p:cNvPr id="43" name="textruta 42"/>
          <p:cNvSpPr txBox="1"/>
          <p:nvPr/>
        </p:nvSpPr>
        <p:spPr>
          <a:xfrm>
            <a:off x="2672697" y="5223494"/>
            <a:ext cx="1875801" cy="707886"/>
          </a:xfrm>
          <a:prstGeom prst="rect">
            <a:avLst/>
          </a:prstGeom>
          <a:ln w="12700">
            <a:solidFill>
              <a:schemeClr val="tx1"/>
            </a:solidFill>
            <a:prstDash val="sys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b="1" dirty="0" smtClean="0">
                <a:latin typeface="+mj-lt"/>
              </a:rPr>
              <a:t>Projektdirektivet</a:t>
            </a:r>
            <a:r>
              <a:rPr lang="sv-SE" sz="1000" dirty="0" smtClean="0">
                <a:latin typeface="+mj-lt"/>
              </a:rPr>
              <a:t> beskriver översiktligt önskade nyttor, samt hur de</a:t>
            </a:r>
            <a:r>
              <a:rPr lang="sv-SE" sz="1000" dirty="0" smtClean="0">
                <a:latin typeface="Arial" panose="020B0604020202020204" pitchFamily="34" charset="0"/>
                <a:cs typeface="Arial" panose="020B0604020202020204" pitchFamily="34" charset="0"/>
              </a:rPr>
              <a:t> ska uppnås. Ansvarig</a:t>
            </a:r>
            <a:r>
              <a:rPr lang="sv-SE" sz="1000" dirty="0">
                <a:latin typeface="Arial" panose="020B0604020202020204" pitchFamily="34" charset="0"/>
                <a:cs typeface="Arial" panose="020B0604020202020204" pitchFamily="34" charset="0"/>
              </a:rPr>
              <a:t>: </a:t>
            </a:r>
            <a:r>
              <a:rPr lang="sv-SE" sz="1000" dirty="0" smtClean="0">
                <a:latin typeface="Arial" panose="020B0604020202020204" pitchFamily="34" charset="0"/>
                <a:cs typeface="Arial" panose="020B0604020202020204" pitchFamily="34" charset="0"/>
              </a:rPr>
              <a:t>Beställare</a:t>
            </a:r>
          </a:p>
        </p:txBody>
      </p:sp>
      <p:cxnSp>
        <p:nvCxnSpPr>
          <p:cNvPr id="44" name="Rak koppling 43"/>
          <p:cNvCxnSpPr>
            <a:stCxn id="43" idx="0"/>
            <a:endCxn id="35" idx="2"/>
          </p:cNvCxnSpPr>
          <p:nvPr/>
        </p:nvCxnSpPr>
        <p:spPr>
          <a:xfrm flipV="1">
            <a:off x="3610598" y="4906888"/>
            <a:ext cx="423550" cy="31660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1" name="Vikt hörn 50"/>
          <p:cNvSpPr/>
          <p:nvPr/>
        </p:nvSpPr>
        <p:spPr>
          <a:xfrm>
            <a:off x="4705019" y="4200655"/>
            <a:ext cx="793936" cy="706233"/>
          </a:xfrm>
          <a:prstGeom prst="foldedCorner">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Projekt-plan</a:t>
            </a:r>
            <a:endParaRPr lang="sv-SE" sz="1100" dirty="0">
              <a:solidFill>
                <a:schemeClr val="tx1"/>
              </a:solidFill>
              <a:latin typeface="+mj-lt"/>
            </a:endParaRPr>
          </a:p>
        </p:txBody>
      </p:sp>
      <p:sp>
        <p:nvSpPr>
          <p:cNvPr id="53" name="textruta 52"/>
          <p:cNvSpPr txBox="1"/>
          <p:nvPr/>
        </p:nvSpPr>
        <p:spPr>
          <a:xfrm>
            <a:off x="4651898" y="5221580"/>
            <a:ext cx="1875801" cy="400110"/>
          </a:xfrm>
          <a:prstGeom prst="rect">
            <a:avLst/>
          </a:prstGeom>
          <a:ln w="12700">
            <a:solidFill>
              <a:schemeClr val="tx1"/>
            </a:solidFill>
            <a:prstDash val="sys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b="1" dirty="0" smtClean="0">
                <a:latin typeface="+mj-lt"/>
              </a:rPr>
              <a:t>Projektplanen</a:t>
            </a:r>
            <a:r>
              <a:rPr lang="sv-SE" sz="1000" baseline="30000" dirty="0" smtClean="0">
                <a:latin typeface="+mj-lt"/>
              </a:rPr>
              <a:t> </a:t>
            </a:r>
            <a:r>
              <a:rPr lang="sv-SE" sz="1000" dirty="0" smtClean="0">
                <a:latin typeface="+mj-lt"/>
              </a:rPr>
              <a:t>repeterar önskade nyttor. Ansvarig</a:t>
            </a:r>
            <a:r>
              <a:rPr lang="sv-SE" sz="1000" dirty="0">
                <a:latin typeface="+mj-lt"/>
              </a:rPr>
              <a:t>: </a:t>
            </a:r>
            <a:r>
              <a:rPr lang="sv-SE" sz="1000" dirty="0" smtClean="0">
                <a:latin typeface="+mj-lt"/>
              </a:rPr>
              <a:t>PL</a:t>
            </a:r>
          </a:p>
        </p:txBody>
      </p:sp>
      <p:sp>
        <p:nvSpPr>
          <p:cNvPr id="54" name="textruta 53"/>
          <p:cNvSpPr txBox="1"/>
          <p:nvPr/>
        </p:nvSpPr>
        <p:spPr>
          <a:xfrm>
            <a:off x="6934596" y="5210477"/>
            <a:ext cx="2073266" cy="861774"/>
          </a:xfrm>
          <a:prstGeom prst="rect">
            <a:avLst/>
          </a:prstGeom>
          <a:ln w="12700">
            <a:solidFill>
              <a:schemeClr val="tx1"/>
            </a:solidFill>
            <a:prstDash val="sys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b="1" dirty="0" smtClean="0">
                <a:latin typeface="+mj-lt"/>
              </a:rPr>
              <a:t>Slutrapporten</a:t>
            </a:r>
            <a:r>
              <a:rPr lang="sv-SE" sz="1000" baseline="30000" dirty="0">
                <a:sym typeface="Symbol" panose="05050102010706020507" pitchFamily="18" charset="2"/>
              </a:rPr>
              <a:t> </a:t>
            </a:r>
            <a:r>
              <a:rPr lang="sv-SE" sz="1000" dirty="0" smtClean="0">
                <a:latin typeface="+mj-lt"/>
              </a:rPr>
              <a:t>ger en indikation på hur väl önskade nyttor kommer kunna uppnås, baserat på projektets resultat. Ansvarig: PL</a:t>
            </a:r>
          </a:p>
        </p:txBody>
      </p:sp>
      <p:cxnSp>
        <p:nvCxnSpPr>
          <p:cNvPr id="55" name="Rak koppling 54"/>
          <p:cNvCxnSpPr>
            <a:stCxn id="54" idx="0"/>
            <a:endCxn id="29" idx="2"/>
          </p:cNvCxnSpPr>
          <p:nvPr/>
        </p:nvCxnSpPr>
        <p:spPr>
          <a:xfrm flipH="1" flipV="1">
            <a:off x="7967747" y="4906888"/>
            <a:ext cx="3482" cy="30358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Rak koppling 60"/>
          <p:cNvCxnSpPr>
            <a:stCxn id="53" idx="0"/>
            <a:endCxn id="51" idx="2"/>
          </p:cNvCxnSpPr>
          <p:nvPr/>
        </p:nvCxnSpPr>
        <p:spPr>
          <a:xfrm flipH="1" flipV="1">
            <a:off x="5101987" y="4906888"/>
            <a:ext cx="487812" cy="31469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1345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17347" y="2418253"/>
            <a:ext cx="10300800" cy="1691734"/>
          </a:xfrm>
        </p:spPr>
        <p:txBody>
          <a:bodyPr anchor="t">
            <a:normAutofit fontScale="90000"/>
          </a:bodyPr>
          <a:lstStyle/>
          <a:p>
            <a:pPr algn="ctr"/>
            <a:r>
              <a:rPr lang="sv-SE" sz="5300" dirty="0" smtClean="0"/>
              <a:t>Tillämpning för Programmet för Digitalisering</a:t>
            </a:r>
            <a:endParaRPr lang="sv-SE" sz="3600" dirty="0"/>
          </a:p>
        </p:txBody>
      </p:sp>
    </p:spTree>
    <p:extLst>
      <p:ext uri="{BB962C8B-B14F-4D97-AF65-F5344CB8AC3E}">
        <p14:creationId xmlns:p14="http://schemas.microsoft.com/office/powerpoint/2010/main" val="1277371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idx="4294967295"/>
          </p:nvPr>
        </p:nvSpPr>
        <p:spPr>
          <a:xfrm>
            <a:off x="1080000" y="360363"/>
            <a:ext cx="10939175" cy="774700"/>
          </a:xfrm>
        </p:spPr>
        <p:txBody>
          <a:bodyPr anchor="t">
            <a:noAutofit/>
          </a:bodyPr>
          <a:lstStyle/>
          <a:p>
            <a:r>
              <a:rPr lang="sv-SE" sz="4000" dirty="0" smtClean="0"/>
              <a:t>Process för </a:t>
            </a:r>
            <a:r>
              <a:rPr lang="sv-SE" sz="4000" dirty="0"/>
              <a:t>nyttorealisering </a:t>
            </a:r>
            <a:r>
              <a:rPr lang="sv-SE" sz="2800" dirty="0" smtClean="0"/>
              <a:t>(programmet)</a:t>
            </a:r>
            <a:endParaRPr lang="sv-SE" sz="3200" dirty="0"/>
          </a:p>
        </p:txBody>
      </p:sp>
      <p:sp>
        <p:nvSpPr>
          <p:cNvPr id="5" name="Högerpil 4"/>
          <p:cNvSpPr/>
          <p:nvPr/>
        </p:nvSpPr>
        <p:spPr>
          <a:xfrm>
            <a:off x="183113" y="3026806"/>
            <a:ext cx="11928022" cy="465992"/>
          </a:xfrm>
          <a:prstGeom prst="rightArrow">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textruta 26"/>
          <p:cNvSpPr txBox="1"/>
          <p:nvPr/>
        </p:nvSpPr>
        <p:spPr>
          <a:xfrm>
            <a:off x="183113" y="1138774"/>
            <a:ext cx="2224773" cy="1938992"/>
          </a:xfrm>
          <a:prstGeom prst="rect">
            <a:avLst/>
          </a:prstGeom>
          <a:ln w="12700">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dirty="0">
                <a:latin typeface="Arial" panose="020B0604020202020204" pitchFamily="34" charset="0"/>
                <a:cs typeface="Arial" panose="020B0604020202020204" pitchFamily="34" charset="0"/>
              </a:rPr>
              <a:t>Initial </a:t>
            </a:r>
            <a:r>
              <a:rPr lang="sv-SE" sz="1000" b="1" dirty="0">
                <a:latin typeface="Arial" panose="020B0604020202020204" pitchFamily="34" charset="0"/>
                <a:cs typeface="Arial" panose="020B0604020202020204" pitchFamily="34" charset="0"/>
              </a:rPr>
              <a:t>nyttoanalys</a:t>
            </a:r>
            <a:r>
              <a:rPr lang="sv-SE" sz="1000" dirty="0">
                <a:latin typeface="Arial" panose="020B0604020202020204" pitchFamily="34" charset="0"/>
                <a:cs typeface="Arial" panose="020B0604020202020204" pitchFamily="34" charset="0"/>
              </a:rPr>
              <a:t>:</a:t>
            </a:r>
          </a:p>
          <a:p>
            <a:pPr marL="88900" indent="-88900">
              <a:buFont typeface="Arial" panose="020B0604020202020204" pitchFamily="34" charset="0"/>
              <a:buChar char="•"/>
            </a:pPr>
            <a:r>
              <a:rPr lang="sv-SE" sz="1000" dirty="0">
                <a:latin typeface="Arial" panose="020B0604020202020204" pitchFamily="34" charset="0"/>
                <a:cs typeface="Arial" panose="020B0604020202020204" pitchFamily="34" charset="0"/>
              </a:rPr>
              <a:t>Identifiera vilka nyttor vi vill uppnå och kvantifiera ekonomiska nyttor. Kan inkludera uppskattning av befintlig situation (”nollmätning”), alternativt önskad förbättring (”deltat”).</a:t>
            </a:r>
          </a:p>
          <a:p>
            <a:pPr marL="87313" indent="-87313">
              <a:buFont typeface="Arial" panose="020B0604020202020204" pitchFamily="34" charset="0"/>
              <a:buChar char="•"/>
            </a:pPr>
            <a:r>
              <a:rPr lang="sv-SE" sz="1000" dirty="0">
                <a:latin typeface="Arial" panose="020B0604020202020204" pitchFamily="34" charset="0"/>
                <a:cs typeface="Arial" panose="020B0604020202020204" pitchFamily="34" charset="0"/>
              </a:rPr>
              <a:t>Ta fram första grov plan för nyttorealisering.</a:t>
            </a:r>
          </a:p>
          <a:p>
            <a:pPr marL="87313" indent="-87313">
              <a:buFont typeface="Arial" panose="020B0604020202020204" pitchFamily="34" charset="0"/>
              <a:buChar char="•"/>
            </a:pPr>
            <a:r>
              <a:rPr lang="sv-SE" sz="1000" dirty="0">
                <a:latin typeface="Arial" panose="020B0604020202020204" pitchFamily="34" charset="0"/>
                <a:cs typeface="Arial" panose="020B0604020202020204" pitchFamily="34" charset="0"/>
              </a:rPr>
              <a:t>Utse nyttorealiseringsansvarig</a:t>
            </a:r>
          </a:p>
          <a:p>
            <a:r>
              <a:rPr lang="sv-SE" sz="1000" dirty="0" smtClean="0">
                <a:latin typeface="+mj-lt"/>
              </a:rPr>
              <a:t>Ansvarig: VAC </a:t>
            </a:r>
          </a:p>
          <a:p>
            <a:r>
              <a:rPr lang="sv-SE" sz="1000" dirty="0" smtClean="0">
                <a:latin typeface="+mj-lt"/>
              </a:rPr>
              <a:t>Stöd: PGM</a:t>
            </a:r>
          </a:p>
        </p:txBody>
      </p:sp>
      <p:sp>
        <p:nvSpPr>
          <p:cNvPr id="38" name="textruta 37"/>
          <p:cNvSpPr txBox="1"/>
          <p:nvPr/>
        </p:nvSpPr>
        <p:spPr>
          <a:xfrm>
            <a:off x="2545250" y="1600438"/>
            <a:ext cx="1437941" cy="1477328"/>
          </a:xfrm>
          <a:prstGeom prst="rect">
            <a:avLst/>
          </a:prstGeom>
          <a:ln w="12700">
            <a:solidFill>
              <a:schemeClr val="tx1"/>
            </a:solidFill>
            <a:prstDash val="solid"/>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b="1" dirty="0" smtClean="0">
                <a:latin typeface="+mj-lt"/>
              </a:rPr>
              <a:t>Uppstartsmöte</a:t>
            </a:r>
            <a:r>
              <a:rPr lang="sv-SE" sz="1000" dirty="0" smtClean="0">
                <a:latin typeface="+mj-lt"/>
              </a:rPr>
              <a:t> med PL och verksamhet:</a:t>
            </a:r>
          </a:p>
          <a:p>
            <a:pPr marL="88900" indent="-88900">
              <a:buFont typeface="Arial" panose="020B0604020202020204" pitchFamily="34" charset="0"/>
              <a:buChar char="•"/>
            </a:pPr>
            <a:r>
              <a:rPr lang="sv-SE" sz="1000" dirty="0">
                <a:latin typeface="Arial" panose="020B0604020202020204" pitchFamily="34" charset="0"/>
                <a:cs typeface="Arial" panose="020B0604020202020204" pitchFamily="34" charset="0"/>
              </a:rPr>
              <a:t>B</a:t>
            </a:r>
            <a:r>
              <a:rPr lang="sv-SE" sz="1000" dirty="0" smtClean="0">
                <a:latin typeface="Arial" panose="020B0604020202020204" pitchFamily="34" charset="0"/>
                <a:cs typeface="Arial" panose="020B0604020202020204" pitchFamily="34" charset="0"/>
              </a:rPr>
              <a:t>oka in möte för slutrapport, samt</a:t>
            </a:r>
          </a:p>
          <a:p>
            <a:pPr marL="88900" indent="-88900">
              <a:buFont typeface="Arial" panose="020B0604020202020204" pitchFamily="34" charset="0"/>
              <a:buChar char="•"/>
            </a:pPr>
            <a:r>
              <a:rPr lang="sv-SE" sz="1000" dirty="0">
                <a:latin typeface="Arial" panose="020B0604020202020204" pitchFamily="34" charset="0"/>
                <a:cs typeface="Arial" panose="020B0604020202020204" pitchFamily="34" charset="0"/>
              </a:rPr>
              <a:t>Tidpunkt för Nyttorealisering uppstart</a:t>
            </a:r>
          </a:p>
          <a:p>
            <a:r>
              <a:rPr lang="sv-SE" sz="1000" dirty="0" smtClean="0">
                <a:latin typeface="Arial" panose="020B0604020202020204" pitchFamily="34" charset="0"/>
                <a:cs typeface="Arial" panose="020B0604020202020204" pitchFamily="34" charset="0"/>
              </a:rPr>
              <a:t>Ansvarig</a:t>
            </a:r>
            <a:r>
              <a:rPr lang="sv-SE" sz="1000" dirty="0">
                <a:latin typeface="Arial" panose="020B0604020202020204" pitchFamily="34" charset="0"/>
                <a:cs typeface="Arial" panose="020B0604020202020204" pitchFamily="34" charset="0"/>
              </a:rPr>
              <a:t>: </a:t>
            </a:r>
            <a:r>
              <a:rPr lang="sv-SE" sz="1000" dirty="0" smtClean="0">
                <a:latin typeface="Arial" panose="020B0604020202020204" pitchFamily="34" charset="0"/>
                <a:cs typeface="Arial" panose="020B0604020202020204" pitchFamily="34" charset="0"/>
              </a:rPr>
              <a:t>PGM</a:t>
            </a:r>
          </a:p>
          <a:p>
            <a:r>
              <a:rPr lang="sv-SE" sz="1000" dirty="0" smtClean="0">
                <a:latin typeface="Arial" panose="020B0604020202020204" pitchFamily="34" charset="0"/>
                <a:cs typeface="Arial" panose="020B0604020202020204" pitchFamily="34" charset="0"/>
              </a:rPr>
              <a:t>Deltar: VAC, PL</a:t>
            </a:r>
          </a:p>
        </p:txBody>
      </p:sp>
      <p:sp>
        <p:nvSpPr>
          <p:cNvPr id="39" name="textruta 38"/>
          <p:cNvSpPr txBox="1"/>
          <p:nvPr/>
        </p:nvSpPr>
        <p:spPr>
          <a:xfrm>
            <a:off x="2972144" y="4828317"/>
            <a:ext cx="1769220" cy="1015663"/>
          </a:xfrm>
          <a:prstGeom prst="rect">
            <a:avLst/>
          </a:prstGeom>
          <a:ln w="12700">
            <a:solidFill>
              <a:schemeClr val="tx1"/>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b="1" dirty="0" smtClean="0">
                <a:latin typeface="+mj-lt"/>
              </a:rPr>
              <a:t>WS Att leda mot nytta</a:t>
            </a:r>
            <a:r>
              <a:rPr lang="sv-SE" sz="1000" dirty="0" smtClean="0">
                <a:latin typeface="+mj-lt"/>
              </a:rPr>
              <a:t>: </a:t>
            </a:r>
          </a:p>
          <a:p>
            <a:pPr marL="84138" indent="-84138">
              <a:buFont typeface="Arial" panose="020B0604020202020204" pitchFamily="34" charset="0"/>
              <a:buChar char="•"/>
            </a:pPr>
            <a:r>
              <a:rPr lang="sv-SE" sz="1000" dirty="0">
                <a:latin typeface="+mj-lt"/>
              </a:rPr>
              <a:t>D</a:t>
            </a:r>
            <a:r>
              <a:rPr lang="sv-SE" sz="1000" dirty="0" smtClean="0">
                <a:latin typeface="+mj-lt"/>
              </a:rPr>
              <a:t>efiniera utmaningen och det önskade tillståndet. </a:t>
            </a:r>
          </a:p>
          <a:p>
            <a:pPr marL="84138" indent="-84138">
              <a:buFont typeface="Arial" panose="020B0604020202020204" pitchFamily="34" charset="0"/>
              <a:buChar char="•"/>
            </a:pPr>
            <a:r>
              <a:rPr lang="sv-SE" sz="1000" dirty="0">
                <a:latin typeface="+mj-lt"/>
              </a:rPr>
              <a:t>T</a:t>
            </a:r>
            <a:r>
              <a:rPr lang="sv-SE" sz="1000" dirty="0" smtClean="0">
                <a:latin typeface="+mj-lt"/>
              </a:rPr>
              <a:t>a fram förändrings-budskap</a:t>
            </a:r>
          </a:p>
          <a:p>
            <a:r>
              <a:rPr lang="sv-SE" sz="1000" dirty="0" smtClean="0">
                <a:latin typeface="+mj-lt"/>
              </a:rPr>
              <a:t>Roller: VAC + F.TEAM</a:t>
            </a:r>
          </a:p>
        </p:txBody>
      </p:sp>
      <p:sp>
        <p:nvSpPr>
          <p:cNvPr id="40" name="textruta 39"/>
          <p:cNvSpPr txBox="1"/>
          <p:nvPr/>
        </p:nvSpPr>
        <p:spPr>
          <a:xfrm>
            <a:off x="183113" y="5663941"/>
            <a:ext cx="2790489" cy="1015663"/>
          </a:xfrm>
          <a:prstGeom prst="rect">
            <a:avLst/>
          </a:prstGeom>
          <a:solidFill>
            <a:schemeClr val="bg1"/>
          </a:solidFill>
        </p:spPr>
        <p:txBody>
          <a:bodyPr wrap="square" rtlCol="0">
            <a:spAutoFit/>
          </a:bodyPr>
          <a:lstStyle/>
          <a:p>
            <a:r>
              <a:rPr lang="sv-SE" sz="1000" dirty="0" smtClean="0">
                <a:latin typeface="+mj-lt"/>
              </a:rPr>
              <a:t>Förklaring av rollförkortningar:</a:t>
            </a:r>
          </a:p>
          <a:p>
            <a:pPr marL="171450" indent="-171450">
              <a:buFont typeface="Arial" panose="020B0604020202020204" pitchFamily="34" charset="0"/>
              <a:buChar char="•"/>
            </a:pPr>
            <a:r>
              <a:rPr lang="sv-SE" sz="1000" dirty="0" smtClean="0">
                <a:latin typeface="+mj-lt"/>
              </a:rPr>
              <a:t>VAC – Verksamhetsansvarig chef</a:t>
            </a:r>
          </a:p>
          <a:p>
            <a:pPr marL="171450" indent="-171450">
              <a:buFont typeface="Arial" panose="020B0604020202020204" pitchFamily="34" charset="0"/>
              <a:buChar char="•"/>
            </a:pPr>
            <a:r>
              <a:rPr lang="sv-SE" sz="1000" dirty="0" smtClean="0">
                <a:latin typeface="+mj-lt"/>
              </a:rPr>
              <a:t>PL – Projektledare/uppdragsledare</a:t>
            </a:r>
          </a:p>
          <a:p>
            <a:pPr marL="171450" indent="-171450">
              <a:buFont typeface="Arial" panose="020B0604020202020204" pitchFamily="34" charset="0"/>
              <a:buChar char="•"/>
            </a:pPr>
            <a:r>
              <a:rPr lang="sv-SE" sz="1000" dirty="0" smtClean="0">
                <a:latin typeface="+mj-lt"/>
              </a:rPr>
              <a:t>PGM – Programmet för digitalisering</a:t>
            </a:r>
          </a:p>
          <a:p>
            <a:pPr marL="171450" indent="-171450">
              <a:buFont typeface="Arial" panose="020B0604020202020204" pitchFamily="34" charset="0"/>
              <a:buChar char="•"/>
            </a:pPr>
            <a:r>
              <a:rPr lang="sv-SE" sz="1000" dirty="0" smtClean="0">
                <a:latin typeface="+mj-lt"/>
              </a:rPr>
              <a:t>F.TEAM – Förändringsteam (förändringsledare och förändringsstöd)</a:t>
            </a:r>
          </a:p>
        </p:txBody>
      </p:sp>
      <p:sp>
        <p:nvSpPr>
          <p:cNvPr id="41" name="textruta 40"/>
          <p:cNvSpPr txBox="1"/>
          <p:nvPr/>
        </p:nvSpPr>
        <p:spPr>
          <a:xfrm>
            <a:off x="4052650" y="1446550"/>
            <a:ext cx="1636826" cy="1631216"/>
          </a:xfrm>
          <a:prstGeom prst="rect">
            <a:avLst/>
          </a:prstGeom>
          <a:ln w="12700">
            <a:solidFill>
              <a:schemeClr val="tx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dirty="0">
                <a:latin typeface="Arial" panose="020B0604020202020204" pitchFamily="34" charset="0"/>
                <a:cs typeface="Arial" panose="020B0604020202020204" pitchFamily="34" charset="0"/>
              </a:rPr>
              <a:t>Fördjupad </a:t>
            </a:r>
            <a:r>
              <a:rPr lang="sv-SE" sz="1000" b="1" dirty="0">
                <a:latin typeface="Arial" panose="020B0604020202020204" pitchFamily="34" charset="0"/>
                <a:cs typeface="Arial" panose="020B0604020202020204" pitchFamily="34" charset="0"/>
              </a:rPr>
              <a:t>nyttoanalys</a:t>
            </a:r>
            <a:r>
              <a:rPr lang="sv-SE" sz="1000" dirty="0">
                <a:latin typeface="Arial" panose="020B0604020202020204" pitchFamily="34" charset="0"/>
                <a:cs typeface="Arial" panose="020B0604020202020204" pitchFamily="34" charset="0"/>
              </a:rPr>
              <a:t>: </a:t>
            </a:r>
          </a:p>
          <a:p>
            <a:pPr marL="88900" indent="-88900">
              <a:buFont typeface="Arial" panose="020B0604020202020204" pitchFamily="34" charset="0"/>
              <a:buChar char="•"/>
            </a:pPr>
            <a:r>
              <a:rPr lang="sv-SE" sz="1000" dirty="0">
                <a:latin typeface="Arial" panose="020B0604020202020204" pitchFamily="34" charset="0"/>
                <a:cs typeface="Arial" panose="020B0604020202020204" pitchFamily="34" charset="0"/>
              </a:rPr>
              <a:t>Beskriv och kvantifiera önskade nyttor, sätt mål.</a:t>
            </a:r>
          </a:p>
          <a:p>
            <a:pPr marL="88900" indent="-88900">
              <a:buFont typeface="Arial" panose="020B0604020202020204" pitchFamily="34" charset="0"/>
              <a:buChar char="•"/>
            </a:pPr>
            <a:r>
              <a:rPr lang="sv-SE" sz="1000" dirty="0" smtClean="0">
                <a:latin typeface="Arial" panose="020B0604020202020204" pitchFamily="34" charset="0"/>
                <a:cs typeface="Arial" panose="020B0604020202020204" pitchFamily="34" charset="0"/>
              </a:rPr>
              <a:t>Planera </a:t>
            </a:r>
            <a:r>
              <a:rPr lang="sv-SE" sz="1000" dirty="0">
                <a:latin typeface="Arial" panose="020B0604020202020204" pitchFamily="34" charset="0"/>
                <a:cs typeface="Arial" panose="020B0604020202020204" pitchFamily="34" charset="0"/>
              </a:rPr>
              <a:t>när och hur vi mäter, samt vem.</a:t>
            </a:r>
          </a:p>
          <a:p>
            <a:pPr marL="88900" indent="-88900">
              <a:buFont typeface="Arial" panose="020B0604020202020204" pitchFamily="34" charset="0"/>
              <a:buChar char="•"/>
            </a:pPr>
            <a:r>
              <a:rPr lang="sv-SE" sz="1000" dirty="0">
                <a:latin typeface="Arial" panose="020B0604020202020204" pitchFamily="34" charset="0"/>
                <a:cs typeface="Arial" panose="020B0604020202020204" pitchFamily="34" charset="0"/>
              </a:rPr>
              <a:t>Planera ”nollmätning”.</a:t>
            </a:r>
          </a:p>
          <a:p>
            <a:r>
              <a:rPr lang="sv-SE" sz="1000" dirty="0">
                <a:latin typeface="Arial" panose="020B0604020202020204" pitchFamily="34" charset="0"/>
                <a:cs typeface="Arial" panose="020B0604020202020204" pitchFamily="34" charset="0"/>
              </a:rPr>
              <a:t>Ansvarig: </a:t>
            </a:r>
            <a:r>
              <a:rPr lang="sv-SE" sz="1000" dirty="0" smtClean="0">
                <a:latin typeface="Arial" panose="020B0604020202020204" pitchFamily="34" charset="0"/>
                <a:cs typeface="Arial" panose="020B0604020202020204" pitchFamily="34" charset="0"/>
              </a:rPr>
              <a:t>VAC</a:t>
            </a:r>
          </a:p>
          <a:p>
            <a:r>
              <a:rPr lang="sv-SE" sz="1000" dirty="0" smtClean="0">
                <a:latin typeface="Arial" panose="020B0604020202020204" pitchFamily="34" charset="0"/>
                <a:cs typeface="Arial" panose="020B0604020202020204" pitchFamily="34" charset="0"/>
              </a:rPr>
              <a:t>Utför: PL</a:t>
            </a:r>
            <a:r>
              <a:rPr lang="sv-SE" sz="1000" dirty="0" smtClean="0">
                <a:latin typeface="Arial" panose="020B0604020202020204" pitchFamily="34" charset="0"/>
                <a:cs typeface="Arial" panose="020B0604020202020204" pitchFamily="34" charset="0"/>
              </a:rPr>
              <a:t> </a:t>
            </a:r>
            <a:r>
              <a:rPr lang="sv-SE" sz="800" dirty="0" smtClean="0">
                <a:latin typeface="Arial" panose="020B0604020202020204" pitchFamily="34" charset="0"/>
                <a:cs typeface="Arial" panose="020B0604020202020204" pitchFamily="34" charset="0"/>
              </a:rPr>
              <a:t>(om VAC så önskar)</a:t>
            </a:r>
            <a:endParaRPr lang="sv-SE" sz="1000" dirty="0">
              <a:latin typeface="Arial" panose="020B0604020202020204" pitchFamily="34" charset="0"/>
              <a:cs typeface="Arial" panose="020B0604020202020204" pitchFamily="34" charset="0"/>
            </a:endParaRPr>
          </a:p>
          <a:p>
            <a:r>
              <a:rPr lang="sv-SE" sz="1000" dirty="0">
                <a:latin typeface="Arial" panose="020B0604020202020204" pitchFamily="34" charset="0"/>
                <a:cs typeface="Arial" panose="020B0604020202020204" pitchFamily="34" charset="0"/>
              </a:rPr>
              <a:t>Stöd: </a:t>
            </a:r>
            <a:r>
              <a:rPr lang="sv-SE" sz="1000" dirty="0" smtClean="0">
                <a:latin typeface="Arial" panose="020B0604020202020204" pitchFamily="34" charset="0"/>
                <a:cs typeface="Arial" panose="020B0604020202020204" pitchFamily="34" charset="0"/>
              </a:rPr>
              <a:t>PGM</a:t>
            </a:r>
            <a:endParaRPr lang="sv-SE" sz="1000" dirty="0">
              <a:latin typeface="Arial" panose="020B0604020202020204" pitchFamily="34" charset="0"/>
              <a:cs typeface="Arial" panose="020B0604020202020204" pitchFamily="34" charset="0"/>
            </a:endParaRPr>
          </a:p>
        </p:txBody>
      </p:sp>
      <p:sp>
        <p:nvSpPr>
          <p:cNvPr id="42" name="textruta 41"/>
          <p:cNvSpPr txBox="1"/>
          <p:nvPr/>
        </p:nvSpPr>
        <p:spPr>
          <a:xfrm>
            <a:off x="5745349" y="2235621"/>
            <a:ext cx="1051088" cy="842145"/>
          </a:xfrm>
          <a:prstGeom prst="rect">
            <a:avLst/>
          </a:prstGeom>
          <a:ln w="12700">
            <a:solidFill>
              <a:schemeClr val="tx1"/>
            </a:solidFill>
          </a:ln>
        </p:spPr>
        <p:style>
          <a:lnRef idx="2">
            <a:schemeClr val="accent4"/>
          </a:lnRef>
          <a:fillRef idx="1">
            <a:schemeClr val="lt1"/>
          </a:fillRef>
          <a:effectRef idx="0">
            <a:schemeClr val="accent4"/>
          </a:effectRef>
          <a:fontRef idx="minor">
            <a:schemeClr val="dk1"/>
          </a:fontRef>
        </p:style>
        <p:txBody>
          <a:bodyPr wrap="square" lIns="36000" tIns="36000" rIns="36000" bIns="36000" rtlCol="0">
            <a:spAutoFit/>
          </a:bodyPr>
          <a:lstStyle/>
          <a:p>
            <a:r>
              <a:rPr lang="sv-SE" sz="1000" b="1" dirty="0" smtClean="0">
                <a:latin typeface="+mj-lt"/>
              </a:rPr>
              <a:t>Nollmätning:</a:t>
            </a:r>
          </a:p>
          <a:p>
            <a:pPr marL="88900" indent="-88900">
              <a:buFont typeface="Arial" panose="020B0604020202020204" pitchFamily="34" charset="0"/>
              <a:buChar char="•"/>
            </a:pPr>
            <a:r>
              <a:rPr lang="sv-SE" sz="1000" dirty="0" smtClean="0">
                <a:latin typeface="+mj-lt"/>
              </a:rPr>
              <a:t>Genomför nollmätning</a:t>
            </a:r>
          </a:p>
          <a:p>
            <a:r>
              <a:rPr lang="sv-SE" sz="1000" dirty="0">
                <a:latin typeface="+mj-lt"/>
              </a:rPr>
              <a:t>Ansvarig: VAC </a:t>
            </a:r>
          </a:p>
          <a:p>
            <a:r>
              <a:rPr lang="sv-SE" sz="1000" dirty="0">
                <a:latin typeface="+mj-lt"/>
              </a:rPr>
              <a:t>Stöd: PGM</a:t>
            </a:r>
          </a:p>
        </p:txBody>
      </p:sp>
      <p:sp>
        <p:nvSpPr>
          <p:cNvPr id="43" name="textruta 42"/>
          <p:cNvSpPr txBox="1"/>
          <p:nvPr/>
        </p:nvSpPr>
        <p:spPr>
          <a:xfrm>
            <a:off x="4832035" y="4828317"/>
            <a:ext cx="1907207" cy="1169551"/>
          </a:xfrm>
          <a:prstGeom prst="rect">
            <a:avLst/>
          </a:prstGeom>
          <a:ln w="12700">
            <a:solidFill>
              <a:schemeClr val="tx1"/>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b="1" dirty="0" smtClean="0">
                <a:latin typeface="+mj-lt"/>
              </a:rPr>
              <a:t>WS Förändringsanalys </a:t>
            </a:r>
            <a:r>
              <a:rPr lang="sv-SE" sz="1000" dirty="0" smtClean="0">
                <a:latin typeface="+mj-lt"/>
              </a:rPr>
              <a:t> </a:t>
            </a:r>
          </a:p>
          <a:p>
            <a:r>
              <a:rPr lang="sv-SE" sz="1000" dirty="0" smtClean="0">
                <a:latin typeface="+mj-lt"/>
              </a:rPr>
              <a:t>Bedömning av</a:t>
            </a:r>
          </a:p>
          <a:p>
            <a:pPr marL="84138" indent="-84138">
              <a:buFont typeface="Arial" panose="020B0604020202020204" pitchFamily="34" charset="0"/>
              <a:buChar char="•"/>
            </a:pPr>
            <a:r>
              <a:rPr lang="sv-SE" sz="1000" dirty="0" smtClean="0">
                <a:latin typeface="+mj-lt"/>
              </a:rPr>
              <a:t>Förändringens komplexitet</a:t>
            </a:r>
          </a:p>
          <a:p>
            <a:pPr marL="84138" indent="-84138">
              <a:buFont typeface="Arial" panose="020B0604020202020204" pitchFamily="34" charset="0"/>
              <a:buChar char="•"/>
            </a:pPr>
            <a:r>
              <a:rPr lang="sv-SE" sz="1000" dirty="0" smtClean="0">
                <a:latin typeface="+mj-lt"/>
              </a:rPr>
              <a:t>Organisationens </a:t>
            </a:r>
            <a:r>
              <a:rPr lang="sv-SE" sz="1000" dirty="0">
                <a:latin typeface="+mj-lt"/>
              </a:rPr>
              <a:t>förutsättningar och </a:t>
            </a:r>
            <a:r>
              <a:rPr lang="sv-SE" sz="1000" dirty="0" smtClean="0">
                <a:latin typeface="+mj-lt"/>
              </a:rPr>
              <a:t>förmåga att hantera förändringar</a:t>
            </a:r>
          </a:p>
          <a:p>
            <a:r>
              <a:rPr lang="sv-SE" sz="1000" dirty="0" smtClean="0">
                <a:latin typeface="+mj-lt"/>
              </a:rPr>
              <a:t>Roller: F.TEAM</a:t>
            </a:r>
          </a:p>
        </p:txBody>
      </p:sp>
      <p:sp>
        <p:nvSpPr>
          <p:cNvPr id="44" name="textruta 43"/>
          <p:cNvSpPr txBox="1"/>
          <p:nvPr/>
        </p:nvSpPr>
        <p:spPr>
          <a:xfrm>
            <a:off x="6796438" y="4828317"/>
            <a:ext cx="1385824" cy="1169551"/>
          </a:xfrm>
          <a:prstGeom prst="rect">
            <a:avLst/>
          </a:prstGeom>
          <a:ln w="12700">
            <a:solidFill>
              <a:schemeClr val="tx1"/>
            </a:solidFill>
            <a:prstDash val="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b="1" dirty="0" smtClean="0">
                <a:latin typeface="+mj-lt"/>
              </a:rPr>
              <a:t>WS Förändrings-aktiviteter</a:t>
            </a:r>
            <a:r>
              <a:rPr lang="sv-SE" sz="1000" dirty="0" smtClean="0">
                <a:latin typeface="+mj-lt"/>
              </a:rPr>
              <a:t>: </a:t>
            </a:r>
          </a:p>
          <a:p>
            <a:r>
              <a:rPr lang="sv-SE" sz="1000" dirty="0" smtClean="0">
                <a:latin typeface="+mj-lt"/>
              </a:rPr>
              <a:t>Kartlägga konkreta förändringsaktiviteter gällande beteenden och strukturer </a:t>
            </a:r>
          </a:p>
          <a:p>
            <a:r>
              <a:rPr lang="sv-SE" sz="1000" dirty="0" smtClean="0">
                <a:latin typeface="+mj-lt"/>
              </a:rPr>
              <a:t>Roller: F.TEAM</a:t>
            </a:r>
          </a:p>
        </p:txBody>
      </p:sp>
      <p:sp>
        <p:nvSpPr>
          <p:cNvPr id="45" name="textruta 44"/>
          <p:cNvSpPr txBox="1"/>
          <p:nvPr/>
        </p:nvSpPr>
        <p:spPr>
          <a:xfrm>
            <a:off x="7602791" y="2387913"/>
            <a:ext cx="1198868" cy="688256"/>
          </a:xfrm>
          <a:prstGeom prst="rect">
            <a:avLst/>
          </a:prstGeom>
          <a:ln w="12700">
            <a:solidFill>
              <a:schemeClr val="tx1"/>
            </a:solidFill>
          </a:ln>
        </p:spPr>
        <p:style>
          <a:lnRef idx="2">
            <a:schemeClr val="accent4"/>
          </a:lnRef>
          <a:fillRef idx="1">
            <a:schemeClr val="lt1"/>
          </a:fillRef>
          <a:effectRef idx="0">
            <a:schemeClr val="accent4"/>
          </a:effectRef>
          <a:fontRef idx="minor">
            <a:schemeClr val="dk1"/>
          </a:fontRef>
        </p:style>
        <p:txBody>
          <a:bodyPr wrap="square" lIns="36000" tIns="36000" rIns="36000" bIns="36000" rtlCol="0">
            <a:spAutoFit/>
          </a:bodyPr>
          <a:lstStyle/>
          <a:p>
            <a:r>
              <a:rPr lang="sv-SE" sz="1000" b="1" dirty="0" smtClean="0">
                <a:latin typeface="+mj-lt"/>
              </a:rPr>
              <a:t>Slutrapportering</a:t>
            </a:r>
            <a:r>
              <a:rPr lang="sv-SE" sz="1000" dirty="0" smtClean="0">
                <a:latin typeface="+mj-lt"/>
              </a:rPr>
              <a:t>:</a:t>
            </a:r>
            <a:br>
              <a:rPr lang="sv-SE" sz="1000" dirty="0" smtClean="0">
                <a:latin typeface="+mj-lt"/>
              </a:rPr>
            </a:br>
            <a:endParaRPr lang="sv-SE" sz="1000" dirty="0" smtClean="0">
              <a:latin typeface="+mj-lt"/>
            </a:endParaRPr>
          </a:p>
          <a:p>
            <a:r>
              <a:rPr lang="sv-SE" sz="1000" dirty="0">
                <a:latin typeface="+mj-lt"/>
              </a:rPr>
              <a:t>Ansvarig: </a:t>
            </a:r>
            <a:r>
              <a:rPr lang="sv-SE" sz="1000" dirty="0" smtClean="0">
                <a:latin typeface="+mj-lt"/>
              </a:rPr>
              <a:t>PL </a:t>
            </a:r>
            <a:endParaRPr lang="sv-SE" sz="1000" dirty="0">
              <a:latin typeface="+mj-lt"/>
            </a:endParaRPr>
          </a:p>
          <a:p>
            <a:r>
              <a:rPr lang="sv-SE" sz="1000" dirty="0" smtClean="0">
                <a:latin typeface="+mj-lt"/>
              </a:rPr>
              <a:t>Deltar: VAC, PGM</a:t>
            </a:r>
            <a:endParaRPr lang="sv-SE" sz="1000" dirty="0">
              <a:latin typeface="+mj-lt"/>
            </a:endParaRPr>
          </a:p>
        </p:txBody>
      </p:sp>
      <p:sp>
        <p:nvSpPr>
          <p:cNvPr id="2" name="Vikt hörn 1"/>
          <p:cNvSpPr/>
          <p:nvPr/>
        </p:nvSpPr>
        <p:spPr>
          <a:xfrm>
            <a:off x="869240" y="3469135"/>
            <a:ext cx="852519" cy="706233"/>
          </a:xfrm>
          <a:prstGeom prst="foldedCorner">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Utvecklings-ärende</a:t>
            </a:r>
            <a:endParaRPr lang="sv-SE" sz="1100" dirty="0">
              <a:solidFill>
                <a:schemeClr val="tx1"/>
              </a:solidFill>
              <a:latin typeface="+mj-lt"/>
            </a:endParaRPr>
          </a:p>
        </p:txBody>
      </p:sp>
      <p:sp>
        <p:nvSpPr>
          <p:cNvPr id="56" name="textruta 55"/>
          <p:cNvSpPr txBox="1"/>
          <p:nvPr/>
        </p:nvSpPr>
        <p:spPr>
          <a:xfrm>
            <a:off x="8980248" y="1918159"/>
            <a:ext cx="1343583" cy="1149921"/>
          </a:xfrm>
          <a:prstGeom prst="rect">
            <a:avLst/>
          </a:prstGeom>
          <a:ln w="12700">
            <a:solidFill>
              <a:schemeClr val="tx1"/>
            </a:solidFill>
          </a:ln>
        </p:spPr>
        <p:style>
          <a:lnRef idx="2">
            <a:schemeClr val="accent4"/>
          </a:lnRef>
          <a:fillRef idx="1">
            <a:schemeClr val="lt1"/>
          </a:fillRef>
          <a:effectRef idx="0">
            <a:schemeClr val="accent4"/>
          </a:effectRef>
          <a:fontRef idx="minor">
            <a:schemeClr val="dk1"/>
          </a:fontRef>
        </p:style>
        <p:txBody>
          <a:bodyPr wrap="square" lIns="36000" tIns="36000" rIns="36000" bIns="36000" rtlCol="0">
            <a:spAutoFit/>
          </a:bodyPr>
          <a:lstStyle/>
          <a:p>
            <a:r>
              <a:rPr lang="sv-SE" sz="1000" b="1" dirty="0">
                <a:latin typeface="Arial" panose="020B0604020202020204" pitchFamily="34" charset="0"/>
                <a:cs typeface="Arial" panose="020B0604020202020204" pitchFamily="34" charset="0"/>
              </a:rPr>
              <a:t>Nyttorealisering uppstart</a:t>
            </a:r>
            <a:r>
              <a:rPr lang="sv-SE" sz="1000" dirty="0"/>
              <a:t>:</a:t>
            </a:r>
          </a:p>
          <a:p>
            <a:pPr marL="90488" indent="-90488">
              <a:buFont typeface="Arial" panose="020B0604020202020204" pitchFamily="34" charset="0"/>
              <a:buChar char="•"/>
            </a:pPr>
            <a:r>
              <a:rPr lang="sv-SE" sz="1000" dirty="0" smtClean="0">
                <a:latin typeface="+mj-lt"/>
              </a:rPr>
              <a:t>Fastställ plan utifrån slutrapport m.m.</a:t>
            </a:r>
          </a:p>
          <a:p>
            <a:pPr marL="90488" indent="-90488">
              <a:buFont typeface="Arial" panose="020B0604020202020204" pitchFamily="34" charset="0"/>
              <a:buChar char="•"/>
            </a:pPr>
            <a:r>
              <a:rPr lang="sv-SE" sz="1000" dirty="0" smtClean="0">
                <a:latin typeface="+mj-lt"/>
              </a:rPr>
              <a:t>Påbörja arbetet.</a:t>
            </a:r>
            <a:br>
              <a:rPr lang="sv-SE" sz="1000" dirty="0" smtClean="0">
                <a:latin typeface="+mj-lt"/>
              </a:rPr>
            </a:br>
            <a:endParaRPr lang="sv-SE" sz="1000" dirty="0" smtClean="0">
              <a:latin typeface="+mj-lt"/>
            </a:endParaRPr>
          </a:p>
          <a:p>
            <a:r>
              <a:rPr lang="sv-SE" sz="1000" dirty="0" smtClean="0">
                <a:latin typeface="+mj-lt"/>
              </a:rPr>
              <a:t>Roller: VAC, PGM</a:t>
            </a:r>
          </a:p>
        </p:txBody>
      </p:sp>
      <p:sp>
        <p:nvSpPr>
          <p:cNvPr id="58" name="textruta 57"/>
          <p:cNvSpPr txBox="1"/>
          <p:nvPr/>
        </p:nvSpPr>
        <p:spPr>
          <a:xfrm>
            <a:off x="10384454" y="1918159"/>
            <a:ext cx="1430275" cy="1149921"/>
          </a:xfrm>
          <a:prstGeom prst="rect">
            <a:avLst/>
          </a:prstGeom>
          <a:ln w="12700">
            <a:solidFill>
              <a:schemeClr val="tx1"/>
            </a:solidFill>
          </a:ln>
        </p:spPr>
        <p:style>
          <a:lnRef idx="2">
            <a:schemeClr val="accent4"/>
          </a:lnRef>
          <a:fillRef idx="1">
            <a:schemeClr val="lt1"/>
          </a:fillRef>
          <a:effectRef idx="0">
            <a:schemeClr val="accent4"/>
          </a:effectRef>
          <a:fontRef idx="minor">
            <a:schemeClr val="dk1"/>
          </a:fontRef>
        </p:style>
        <p:txBody>
          <a:bodyPr wrap="square" lIns="36000" tIns="36000" rIns="36000" bIns="36000" rtlCol="0">
            <a:spAutoFit/>
          </a:bodyPr>
          <a:lstStyle/>
          <a:p>
            <a:r>
              <a:rPr lang="sv-SE" sz="1000" dirty="0" smtClean="0">
                <a:latin typeface="+mj-lt"/>
              </a:rPr>
              <a:t>Löpande </a:t>
            </a:r>
            <a:r>
              <a:rPr lang="sv-SE" sz="1000" b="1" dirty="0" smtClean="0">
                <a:latin typeface="+mj-lt"/>
              </a:rPr>
              <a:t>avstämningsmöten</a:t>
            </a:r>
            <a:r>
              <a:rPr lang="sv-SE" sz="1000" dirty="0" smtClean="0">
                <a:latin typeface="+mj-lt"/>
              </a:rPr>
              <a:t>: Uppföljning av aktiviteter och mätning av nyttor.</a:t>
            </a:r>
          </a:p>
          <a:p>
            <a:r>
              <a:rPr lang="sv-SE" sz="1000" dirty="0" smtClean="0">
                <a:latin typeface="+mj-lt"/>
              </a:rPr>
              <a:t>Roller: VAC, chef </a:t>
            </a:r>
            <a:r>
              <a:rPr lang="sv-SE" sz="1000" dirty="0">
                <a:latin typeface="+mj-lt"/>
              </a:rPr>
              <a:t>V</a:t>
            </a:r>
            <a:r>
              <a:rPr lang="sv-SE" sz="1000" dirty="0" smtClean="0">
                <a:latin typeface="+mj-lt"/>
              </a:rPr>
              <a:t>AC</a:t>
            </a:r>
            <a:r>
              <a:rPr lang="sv-SE" sz="1000" dirty="0" smtClean="0">
                <a:latin typeface="+mj-lt"/>
              </a:rPr>
              <a:t>, PGM </a:t>
            </a:r>
            <a:r>
              <a:rPr lang="sv-SE" sz="1000" dirty="0" smtClean="0">
                <a:latin typeface="+mj-lt"/>
              </a:rPr>
              <a:t>(1:a mötet)</a:t>
            </a:r>
          </a:p>
        </p:txBody>
      </p:sp>
      <p:sp>
        <p:nvSpPr>
          <p:cNvPr id="60" name="Vikt hörn 59"/>
          <p:cNvSpPr/>
          <p:nvPr/>
        </p:nvSpPr>
        <p:spPr>
          <a:xfrm>
            <a:off x="2828472" y="3469135"/>
            <a:ext cx="871496" cy="706233"/>
          </a:xfrm>
          <a:prstGeom prst="foldedCorner">
            <a:avLst/>
          </a:prstGeom>
          <a:solidFill>
            <a:schemeClr val="accent2">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PPT Uppstarts-möte</a:t>
            </a:r>
            <a:endParaRPr lang="sv-SE" sz="1100" dirty="0">
              <a:solidFill>
                <a:schemeClr val="tx1"/>
              </a:solidFill>
              <a:latin typeface="+mj-lt"/>
            </a:endParaRPr>
          </a:p>
        </p:txBody>
      </p:sp>
      <p:sp>
        <p:nvSpPr>
          <p:cNvPr id="61" name="Vikt hörn 60"/>
          <p:cNvSpPr/>
          <p:nvPr/>
        </p:nvSpPr>
        <p:spPr>
          <a:xfrm>
            <a:off x="3417580" y="6091472"/>
            <a:ext cx="878348" cy="706233"/>
          </a:xfrm>
          <a:prstGeom prst="foldedCorner">
            <a:avLst/>
          </a:prstGeom>
          <a:solidFill>
            <a:schemeClr val="accent3">
              <a:lumMod val="20000"/>
              <a:lumOff val="8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Förändrings-budskap</a:t>
            </a:r>
            <a:endParaRPr lang="sv-SE" sz="1100" dirty="0">
              <a:solidFill>
                <a:schemeClr val="tx1"/>
              </a:solidFill>
              <a:latin typeface="+mj-lt"/>
            </a:endParaRPr>
          </a:p>
        </p:txBody>
      </p:sp>
      <p:sp>
        <p:nvSpPr>
          <p:cNvPr id="65" name="Vikt hörn 64"/>
          <p:cNvSpPr/>
          <p:nvPr/>
        </p:nvSpPr>
        <p:spPr>
          <a:xfrm>
            <a:off x="5330300" y="6118249"/>
            <a:ext cx="902380" cy="706233"/>
          </a:xfrm>
          <a:prstGeom prst="foldedCorner">
            <a:avLst/>
          </a:prstGeom>
          <a:solidFill>
            <a:schemeClr val="accent3">
              <a:lumMod val="20000"/>
              <a:lumOff val="8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Förändrings-analys</a:t>
            </a:r>
            <a:endParaRPr lang="sv-SE" sz="1100" dirty="0">
              <a:solidFill>
                <a:schemeClr val="tx1"/>
              </a:solidFill>
              <a:latin typeface="+mj-lt"/>
            </a:endParaRPr>
          </a:p>
        </p:txBody>
      </p:sp>
      <p:sp>
        <p:nvSpPr>
          <p:cNvPr id="29" name="Vikt hörn 28"/>
          <p:cNvSpPr/>
          <p:nvPr/>
        </p:nvSpPr>
        <p:spPr>
          <a:xfrm>
            <a:off x="7516557" y="3469135"/>
            <a:ext cx="902380" cy="552681"/>
          </a:xfrm>
          <a:prstGeom prst="foldedCorner">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Slutrapport</a:t>
            </a:r>
            <a:endParaRPr lang="sv-SE" sz="1100" dirty="0">
              <a:solidFill>
                <a:schemeClr val="tx1"/>
              </a:solidFill>
              <a:latin typeface="+mj-lt"/>
            </a:endParaRPr>
          </a:p>
        </p:txBody>
      </p:sp>
      <p:sp>
        <p:nvSpPr>
          <p:cNvPr id="30" name="Vikt hörn 29"/>
          <p:cNvSpPr/>
          <p:nvPr/>
        </p:nvSpPr>
        <p:spPr>
          <a:xfrm>
            <a:off x="7681846" y="3980070"/>
            <a:ext cx="902380" cy="499271"/>
          </a:xfrm>
          <a:prstGeom prst="foldedCorner">
            <a:avLst/>
          </a:prstGeom>
          <a:solidFill>
            <a:schemeClr val="accent2">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err="1">
                <a:solidFill>
                  <a:schemeClr val="tx1"/>
                </a:solidFill>
                <a:latin typeface="+mj-lt"/>
              </a:rPr>
              <a:t>Excecutive</a:t>
            </a:r>
            <a:r>
              <a:rPr lang="sv-SE" sz="1100" dirty="0">
                <a:solidFill>
                  <a:schemeClr val="tx1"/>
                </a:solidFill>
                <a:latin typeface="+mj-lt"/>
              </a:rPr>
              <a:t> </a:t>
            </a:r>
            <a:r>
              <a:rPr lang="sv-SE" sz="1100" dirty="0" err="1" smtClean="0">
                <a:solidFill>
                  <a:schemeClr val="tx1"/>
                </a:solidFill>
                <a:latin typeface="+mj-lt"/>
              </a:rPr>
              <a:t>Summary</a:t>
            </a:r>
            <a:endParaRPr lang="sv-SE" sz="1100" dirty="0">
              <a:solidFill>
                <a:schemeClr val="tx1"/>
              </a:solidFill>
              <a:latin typeface="+mj-lt"/>
            </a:endParaRPr>
          </a:p>
        </p:txBody>
      </p:sp>
      <p:sp>
        <p:nvSpPr>
          <p:cNvPr id="31" name="Vikt hörn 30"/>
          <p:cNvSpPr/>
          <p:nvPr/>
        </p:nvSpPr>
        <p:spPr>
          <a:xfrm>
            <a:off x="5791688" y="3469135"/>
            <a:ext cx="930933" cy="638505"/>
          </a:xfrm>
          <a:prstGeom prst="foldedCorner">
            <a:avLst/>
          </a:prstGeom>
          <a:solidFill>
            <a:schemeClr val="bg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Nytto-realiserings-plan</a:t>
            </a:r>
            <a:endParaRPr lang="sv-SE" sz="1100" dirty="0">
              <a:solidFill>
                <a:schemeClr val="tx1"/>
              </a:solidFill>
              <a:latin typeface="+mj-lt"/>
            </a:endParaRPr>
          </a:p>
        </p:txBody>
      </p:sp>
      <p:sp>
        <p:nvSpPr>
          <p:cNvPr id="33" name="Vikt hörn 32"/>
          <p:cNvSpPr/>
          <p:nvPr/>
        </p:nvSpPr>
        <p:spPr>
          <a:xfrm>
            <a:off x="9186573" y="3469135"/>
            <a:ext cx="930933" cy="706233"/>
          </a:xfrm>
          <a:prstGeom prst="foldedCorner">
            <a:avLst/>
          </a:prstGeom>
          <a:solidFill>
            <a:schemeClr val="bg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a:solidFill>
                  <a:schemeClr val="tx1"/>
                </a:solidFill>
                <a:latin typeface="Arial" panose="020B0604020202020204" pitchFamily="34" charset="0"/>
                <a:cs typeface="Arial" panose="020B0604020202020204" pitchFamily="34" charset="0"/>
              </a:rPr>
              <a:t>Nytto-realiserings-plan</a:t>
            </a:r>
            <a:r>
              <a:rPr lang="sv-SE" sz="1100" dirty="0" smtClean="0">
                <a:solidFill>
                  <a:schemeClr val="tx1"/>
                </a:solidFill>
                <a:latin typeface="+mj-lt"/>
              </a:rPr>
              <a:t> </a:t>
            </a:r>
            <a:r>
              <a:rPr lang="sv-SE" sz="1100" dirty="0" smtClean="0">
                <a:solidFill>
                  <a:schemeClr val="tx1"/>
                </a:solidFill>
                <a:latin typeface="+mj-lt"/>
              </a:rPr>
              <a:t>v1.0</a:t>
            </a:r>
            <a:endParaRPr lang="sv-SE" sz="1100" dirty="0">
              <a:solidFill>
                <a:schemeClr val="tx1"/>
              </a:solidFill>
              <a:latin typeface="+mj-lt"/>
            </a:endParaRPr>
          </a:p>
        </p:txBody>
      </p:sp>
      <p:sp>
        <p:nvSpPr>
          <p:cNvPr id="34" name="Vikt hörn 33"/>
          <p:cNvSpPr/>
          <p:nvPr/>
        </p:nvSpPr>
        <p:spPr>
          <a:xfrm>
            <a:off x="10574586" y="3469135"/>
            <a:ext cx="930933" cy="706233"/>
          </a:xfrm>
          <a:prstGeom prst="foldedCorner">
            <a:avLst/>
          </a:prstGeom>
          <a:solidFill>
            <a:schemeClr val="bg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a:solidFill>
                  <a:schemeClr val="tx1"/>
                </a:solidFill>
                <a:latin typeface="Arial" panose="020B0604020202020204" pitchFamily="34" charset="0"/>
                <a:cs typeface="Arial" panose="020B0604020202020204" pitchFamily="34" charset="0"/>
              </a:rPr>
              <a:t>Nytto-realiserings-plan</a:t>
            </a:r>
            <a:endParaRPr lang="sv-SE" sz="1100" dirty="0">
              <a:solidFill>
                <a:schemeClr val="tx1"/>
              </a:solidFill>
              <a:latin typeface="+mj-lt"/>
            </a:endParaRPr>
          </a:p>
        </p:txBody>
      </p:sp>
      <p:cxnSp>
        <p:nvCxnSpPr>
          <p:cNvPr id="6" name="Rak koppling 5"/>
          <p:cNvCxnSpPr/>
          <p:nvPr/>
        </p:nvCxnSpPr>
        <p:spPr>
          <a:xfrm>
            <a:off x="8917670" y="3026806"/>
            <a:ext cx="0" cy="479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ruta 6"/>
          <p:cNvSpPr txBox="1"/>
          <p:nvPr/>
        </p:nvSpPr>
        <p:spPr>
          <a:xfrm>
            <a:off x="8495155" y="3497710"/>
            <a:ext cx="764001" cy="553998"/>
          </a:xfrm>
          <a:prstGeom prst="rect">
            <a:avLst/>
          </a:prstGeom>
          <a:noFill/>
        </p:spPr>
        <p:txBody>
          <a:bodyPr wrap="square" rtlCol="0">
            <a:spAutoFit/>
          </a:bodyPr>
          <a:lstStyle/>
          <a:p>
            <a:r>
              <a:rPr lang="sv-SE" sz="1000" dirty="0" smtClean="0">
                <a:latin typeface="+mj-lt"/>
              </a:rPr>
              <a:t>Projektet/uppdraget avslutas</a:t>
            </a:r>
            <a:endParaRPr lang="sv-SE" sz="1000" dirty="0">
              <a:latin typeface="+mj-lt"/>
            </a:endParaRPr>
          </a:p>
        </p:txBody>
      </p:sp>
      <p:cxnSp>
        <p:nvCxnSpPr>
          <p:cNvPr id="37" name="Rak koppling 36"/>
          <p:cNvCxnSpPr/>
          <p:nvPr/>
        </p:nvCxnSpPr>
        <p:spPr>
          <a:xfrm>
            <a:off x="2474912" y="3057493"/>
            <a:ext cx="0" cy="479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ruta 45"/>
          <p:cNvSpPr txBox="1"/>
          <p:nvPr/>
        </p:nvSpPr>
        <p:spPr>
          <a:xfrm>
            <a:off x="2025885" y="3497710"/>
            <a:ext cx="764001" cy="553998"/>
          </a:xfrm>
          <a:prstGeom prst="rect">
            <a:avLst/>
          </a:prstGeom>
          <a:noFill/>
        </p:spPr>
        <p:txBody>
          <a:bodyPr wrap="square" rtlCol="0">
            <a:spAutoFit/>
          </a:bodyPr>
          <a:lstStyle/>
          <a:p>
            <a:r>
              <a:rPr lang="sv-SE" sz="1000" dirty="0" smtClean="0">
                <a:latin typeface="+mj-lt"/>
              </a:rPr>
              <a:t>Projektet/uppdraget startas</a:t>
            </a:r>
            <a:endParaRPr lang="sv-SE" sz="1000" dirty="0">
              <a:latin typeface="+mj-lt"/>
            </a:endParaRPr>
          </a:p>
        </p:txBody>
      </p:sp>
      <p:sp>
        <p:nvSpPr>
          <p:cNvPr id="47" name="textruta 46"/>
          <p:cNvSpPr txBox="1"/>
          <p:nvPr/>
        </p:nvSpPr>
        <p:spPr>
          <a:xfrm>
            <a:off x="6534838" y="1149426"/>
            <a:ext cx="1800000" cy="996033"/>
          </a:xfrm>
          <a:prstGeom prst="rect">
            <a:avLst/>
          </a:prstGeom>
          <a:ln w="12700">
            <a:solidFill>
              <a:schemeClr val="tx1"/>
            </a:solidFill>
          </a:ln>
        </p:spPr>
        <p:style>
          <a:lnRef idx="2">
            <a:schemeClr val="accent4"/>
          </a:lnRef>
          <a:fillRef idx="1">
            <a:schemeClr val="lt1"/>
          </a:fillRef>
          <a:effectRef idx="0">
            <a:schemeClr val="accent4"/>
          </a:effectRef>
          <a:fontRef idx="minor">
            <a:schemeClr val="dk1"/>
          </a:fontRef>
        </p:style>
        <p:txBody>
          <a:bodyPr wrap="square" lIns="36000" tIns="36000" rIns="36000" bIns="36000" rtlCol="0">
            <a:spAutoFit/>
          </a:bodyPr>
          <a:lstStyle/>
          <a:p>
            <a:r>
              <a:rPr lang="sv-SE" sz="1000" b="1" dirty="0">
                <a:latin typeface="Arial" panose="020B0604020202020204" pitchFamily="34" charset="0"/>
                <a:cs typeface="Arial" panose="020B0604020202020204" pitchFamily="34" charset="0"/>
              </a:rPr>
              <a:t>Planera:</a:t>
            </a:r>
          </a:p>
          <a:p>
            <a:r>
              <a:rPr lang="sv-SE" sz="1000" dirty="0">
                <a:latin typeface="Arial" panose="020B0604020202020204" pitchFamily="34" charset="0"/>
                <a:cs typeface="Arial" panose="020B0604020202020204" pitchFamily="34" charset="0"/>
              </a:rPr>
              <a:t>Planera </a:t>
            </a:r>
            <a:r>
              <a:rPr lang="sv-SE" sz="1000" dirty="0" smtClean="0">
                <a:latin typeface="Arial" panose="020B0604020202020204" pitchFamily="34" charset="0"/>
                <a:cs typeface="Arial" panose="020B0604020202020204" pitchFamily="34" charset="0"/>
              </a:rPr>
              <a:t>aktiviteter </a:t>
            </a:r>
            <a:r>
              <a:rPr lang="sv-SE" sz="1000" dirty="0">
                <a:latin typeface="Arial" panose="020B0604020202020204" pitchFamily="34" charset="0"/>
                <a:cs typeface="Arial" panose="020B0604020202020204" pitchFamily="34" charset="0"/>
              </a:rPr>
              <a:t>för att </a:t>
            </a:r>
          </a:p>
          <a:p>
            <a:r>
              <a:rPr lang="sv-SE" sz="1000" dirty="0">
                <a:latin typeface="Arial" panose="020B0604020202020204" pitchFamily="34" charset="0"/>
                <a:cs typeface="Arial" panose="020B0604020202020204" pitchFamily="34" charset="0"/>
              </a:rPr>
              <a:t>uppnå önskade nyttor, och tillgodogöra oss dessa.</a:t>
            </a:r>
          </a:p>
          <a:p>
            <a:r>
              <a:rPr lang="sv-SE" sz="1000" dirty="0" smtClean="0">
                <a:latin typeface="Arial" panose="020B0604020202020204" pitchFamily="34" charset="0"/>
                <a:cs typeface="Arial" panose="020B0604020202020204" pitchFamily="34" charset="0"/>
              </a:rPr>
              <a:t>Ansvarig</a:t>
            </a:r>
            <a:r>
              <a:rPr lang="sv-SE" sz="1000" dirty="0">
                <a:latin typeface="Arial" panose="020B0604020202020204" pitchFamily="34" charset="0"/>
                <a:cs typeface="Arial" panose="020B0604020202020204" pitchFamily="34" charset="0"/>
              </a:rPr>
              <a:t>: VAC </a:t>
            </a:r>
          </a:p>
          <a:p>
            <a:r>
              <a:rPr lang="sv-SE" sz="1000" dirty="0">
                <a:latin typeface="Arial" panose="020B0604020202020204" pitchFamily="34" charset="0"/>
                <a:cs typeface="Arial" panose="020B0604020202020204" pitchFamily="34" charset="0"/>
              </a:rPr>
              <a:t>Stöd: PL, </a:t>
            </a:r>
            <a:r>
              <a:rPr lang="sv-SE" sz="1000" dirty="0" smtClean="0">
                <a:latin typeface="Arial" panose="020B0604020202020204" pitchFamily="34" charset="0"/>
                <a:cs typeface="Arial" panose="020B0604020202020204" pitchFamily="34" charset="0"/>
              </a:rPr>
              <a:t>PGM</a:t>
            </a:r>
            <a:endParaRPr lang="sv-SE" sz="1000" dirty="0">
              <a:latin typeface="Arial" panose="020B0604020202020204" pitchFamily="34" charset="0"/>
              <a:cs typeface="Arial" panose="020B0604020202020204" pitchFamily="34" charset="0"/>
            </a:endParaRPr>
          </a:p>
        </p:txBody>
      </p:sp>
      <p:cxnSp>
        <p:nvCxnSpPr>
          <p:cNvPr id="9" name="Rak koppling 8"/>
          <p:cNvCxnSpPr>
            <a:stCxn id="27" idx="2"/>
            <a:endCxn id="2" idx="0"/>
          </p:cNvCxnSpPr>
          <p:nvPr/>
        </p:nvCxnSpPr>
        <p:spPr>
          <a:xfrm>
            <a:off x="1295500" y="3077766"/>
            <a:ext cx="0" cy="39136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Rak koppling 47"/>
          <p:cNvCxnSpPr>
            <a:stCxn id="38" idx="2"/>
            <a:endCxn id="60" idx="0"/>
          </p:cNvCxnSpPr>
          <p:nvPr/>
        </p:nvCxnSpPr>
        <p:spPr>
          <a:xfrm flipH="1">
            <a:off x="3264220" y="3077766"/>
            <a:ext cx="1" cy="39136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Rak koppling 48"/>
          <p:cNvCxnSpPr>
            <a:stCxn id="41" idx="2"/>
          </p:cNvCxnSpPr>
          <p:nvPr/>
        </p:nvCxnSpPr>
        <p:spPr>
          <a:xfrm>
            <a:off x="4871063" y="3077766"/>
            <a:ext cx="1072537" cy="39098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Rak koppling 51"/>
          <p:cNvCxnSpPr>
            <a:stCxn id="42" idx="2"/>
            <a:endCxn id="31" idx="0"/>
          </p:cNvCxnSpPr>
          <p:nvPr/>
        </p:nvCxnSpPr>
        <p:spPr>
          <a:xfrm flipH="1">
            <a:off x="6257155" y="3077766"/>
            <a:ext cx="13738" cy="39136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9" name="Rak koppling 58"/>
          <p:cNvCxnSpPr>
            <a:stCxn id="47" idx="2"/>
          </p:cNvCxnSpPr>
          <p:nvPr/>
        </p:nvCxnSpPr>
        <p:spPr>
          <a:xfrm flipH="1">
            <a:off x="6586106" y="2145459"/>
            <a:ext cx="848732" cy="13232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Rak koppling 62"/>
          <p:cNvCxnSpPr>
            <a:stCxn id="45" idx="2"/>
            <a:endCxn id="29" idx="0"/>
          </p:cNvCxnSpPr>
          <p:nvPr/>
        </p:nvCxnSpPr>
        <p:spPr>
          <a:xfrm flipH="1">
            <a:off x="7967747" y="3076169"/>
            <a:ext cx="234478" cy="39296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Rak koppling 65"/>
          <p:cNvCxnSpPr>
            <a:stCxn id="45" idx="2"/>
            <a:endCxn id="30" idx="0"/>
          </p:cNvCxnSpPr>
          <p:nvPr/>
        </p:nvCxnSpPr>
        <p:spPr>
          <a:xfrm flipH="1">
            <a:off x="8133036" y="3076169"/>
            <a:ext cx="69189" cy="90390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Rak koppling 70"/>
          <p:cNvCxnSpPr>
            <a:stCxn id="56" idx="2"/>
            <a:endCxn id="33" idx="0"/>
          </p:cNvCxnSpPr>
          <p:nvPr/>
        </p:nvCxnSpPr>
        <p:spPr>
          <a:xfrm>
            <a:off x="9652040" y="3068080"/>
            <a:ext cx="0" cy="40105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Rak koppling 71"/>
          <p:cNvCxnSpPr>
            <a:stCxn id="58" idx="2"/>
            <a:endCxn id="34" idx="0"/>
          </p:cNvCxnSpPr>
          <p:nvPr/>
        </p:nvCxnSpPr>
        <p:spPr>
          <a:xfrm flipH="1">
            <a:off x="11040053" y="3068080"/>
            <a:ext cx="59539" cy="40105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Rak koppling 74"/>
          <p:cNvCxnSpPr>
            <a:stCxn id="39" idx="2"/>
            <a:endCxn id="61" idx="0"/>
          </p:cNvCxnSpPr>
          <p:nvPr/>
        </p:nvCxnSpPr>
        <p:spPr>
          <a:xfrm>
            <a:off x="3856754" y="5843980"/>
            <a:ext cx="0" cy="24749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Rak koppling 77"/>
          <p:cNvCxnSpPr>
            <a:stCxn id="43" idx="2"/>
            <a:endCxn id="65" idx="0"/>
          </p:cNvCxnSpPr>
          <p:nvPr/>
        </p:nvCxnSpPr>
        <p:spPr>
          <a:xfrm flipH="1">
            <a:off x="5781490" y="5997868"/>
            <a:ext cx="4149" cy="12038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Rak koppling 81"/>
          <p:cNvCxnSpPr>
            <a:stCxn id="44" idx="2"/>
            <a:endCxn id="57" idx="0"/>
          </p:cNvCxnSpPr>
          <p:nvPr/>
        </p:nvCxnSpPr>
        <p:spPr>
          <a:xfrm flipH="1">
            <a:off x="7461662" y="5997868"/>
            <a:ext cx="27688" cy="10026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6" name="Rak koppling 85"/>
          <p:cNvCxnSpPr>
            <a:stCxn id="44" idx="0"/>
            <a:endCxn id="47" idx="2"/>
          </p:cNvCxnSpPr>
          <p:nvPr/>
        </p:nvCxnSpPr>
        <p:spPr>
          <a:xfrm flipH="1" flipV="1">
            <a:off x="7434838" y="2145459"/>
            <a:ext cx="54512" cy="268285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3" name="Vikt hörn 52"/>
          <p:cNvSpPr/>
          <p:nvPr/>
        </p:nvSpPr>
        <p:spPr>
          <a:xfrm>
            <a:off x="3853224" y="3469135"/>
            <a:ext cx="793936" cy="557593"/>
          </a:xfrm>
          <a:prstGeom prst="foldedCorner">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Projekt-direktiv</a:t>
            </a:r>
            <a:endParaRPr lang="sv-SE" sz="1100" dirty="0">
              <a:solidFill>
                <a:schemeClr val="tx1"/>
              </a:solidFill>
              <a:latin typeface="+mj-lt"/>
            </a:endParaRPr>
          </a:p>
        </p:txBody>
      </p:sp>
      <p:sp>
        <p:nvSpPr>
          <p:cNvPr id="54" name="Vikt hörn 53"/>
          <p:cNvSpPr/>
          <p:nvPr/>
        </p:nvSpPr>
        <p:spPr>
          <a:xfrm>
            <a:off x="4816288" y="3469135"/>
            <a:ext cx="793936" cy="557593"/>
          </a:xfrm>
          <a:prstGeom prst="foldedCorner">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Projekt-plan</a:t>
            </a:r>
            <a:endParaRPr lang="sv-SE" sz="1100" dirty="0">
              <a:solidFill>
                <a:schemeClr val="tx1"/>
              </a:solidFill>
              <a:latin typeface="+mj-lt"/>
            </a:endParaRPr>
          </a:p>
        </p:txBody>
      </p:sp>
      <p:sp>
        <p:nvSpPr>
          <p:cNvPr id="55" name="textruta 54"/>
          <p:cNvSpPr txBox="1"/>
          <p:nvPr/>
        </p:nvSpPr>
        <p:spPr>
          <a:xfrm>
            <a:off x="2427651" y="4224843"/>
            <a:ext cx="2578677" cy="553998"/>
          </a:xfrm>
          <a:prstGeom prst="rect">
            <a:avLst/>
          </a:prstGeom>
          <a:ln w="12700">
            <a:solidFill>
              <a:schemeClr val="tx1"/>
            </a:solidFill>
            <a:prstDash val="sys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b="1" dirty="0">
                <a:solidFill>
                  <a:srgbClr val="000000"/>
                </a:solidFill>
                <a:latin typeface="Arial" panose="020B0604020202020204" pitchFamily="34" charset="0"/>
              </a:rPr>
              <a:t>Projektdirektivet </a:t>
            </a:r>
            <a:r>
              <a:rPr lang="sv-SE" sz="1000" dirty="0">
                <a:solidFill>
                  <a:srgbClr val="000000"/>
                </a:solidFill>
                <a:latin typeface="Arial" panose="020B0604020202020204" pitchFamily="34" charset="0"/>
              </a:rPr>
              <a:t>beskriver översiktligt önskade nyttor, samt hur de ska uppnås. </a:t>
            </a:r>
            <a:r>
              <a:rPr lang="sv-SE" sz="1000" dirty="0" smtClean="0">
                <a:latin typeface="+mj-lt"/>
              </a:rPr>
              <a:t>Ansvarig: VAC</a:t>
            </a:r>
          </a:p>
        </p:txBody>
      </p:sp>
      <p:cxnSp>
        <p:nvCxnSpPr>
          <p:cNvPr id="62" name="Rak koppling 61"/>
          <p:cNvCxnSpPr>
            <a:stCxn id="55" idx="0"/>
            <a:endCxn id="53" idx="2"/>
          </p:cNvCxnSpPr>
          <p:nvPr/>
        </p:nvCxnSpPr>
        <p:spPr>
          <a:xfrm flipV="1">
            <a:off x="3716990" y="4026728"/>
            <a:ext cx="533202" cy="19811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Rak koppling 63"/>
          <p:cNvCxnSpPr>
            <a:stCxn id="67" idx="0"/>
            <a:endCxn id="54" idx="2"/>
          </p:cNvCxnSpPr>
          <p:nvPr/>
        </p:nvCxnSpPr>
        <p:spPr>
          <a:xfrm flipH="1" flipV="1">
            <a:off x="5213256" y="4026728"/>
            <a:ext cx="568234" cy="20200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7" name="textruta 66"/>
          <p:cNvSpPr txBox="1"/>
          <p:nvPr/>
        </p:nvSpPr>
        <p:spPr>
          <a:xfrm>
            <a:off x="5044688" y="4228732"/>
            <a:ext cx="1473604" cy="553998"/>
          </a:xfrm>
          <a:prstGeom prst="rect">
            <a:avLst/>
          </a:prstGeom>
          <a:ln w="12700">
            <a:solidFill>
              <a:schemeClr val="tx1"/>
            </a:solidFill>
            <a:prstDash val="sys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b="1" dirty="0" smtClean="0">
                <a:solidFill>
                  <a:srgbClr val="000000"/>
                </a:solidFill>
                <a:latin typeface="Arial" panose="020B0604020202020204" pitchFamily="34" charset="0"/>
              </a:rPr>
              <a:t>Projektplanen</a:t>
            </a:r>
            <a:r>
              <a:rPr lang="sv-SE" sz="1000" baseline="30000" dirty="0">
                <a:solidFill>
                  <a:srgbClr val="000000"/>
                </a:solidFill>
                <a:latin typeface="Times New Roman" panose="02020603050405020304" pitchFamily="18" charset="0"/>
                <a:sym typeface="Symbol" panose="05050102010706020507" pitchFamily="18" charset="2"/>
              </a:rPr>
              <a:t> </a:t>
            </a:r>
            <a:r>
              <a:rPr lang="sv-SE" sz="1000" dirty="0" smtClean="0">
                <a:solidFill>
                  <a:srgbClr val="000000"/>
                </a:solidFill>
                <a:latin typeface="Arial" panose="020B0604020202020204" pitchFamily="34" charset="0"/>
                <a:sym typeface="Symbol" panose="05050102010706020507" pitchFamily="18" charset="2"/>
              </a:rPr>
              <a:t>repeterar </a:t>
            </a:r>
            <a:r>
              <a:rPr lang="sv-SE" sz="1000" dirty="0">
                <a:latin typeface="+mj-lt"/>
              </a:rPr>
              <a:t>önskade </a:t>
            </a:r>
            <a:r>
              <a:rPr lang="sv-SE" sz="1000" dirty="0" smtClean="0">
                <a:latin typeface="+mj-lt"/>
              </a:rPr>
              <a:t>nyttor. Ansvarig</a:t>
            </a:r>
            <a:r>
              <a:rPr lang="sv-SE" sz="1000" dirty="0">
                <a:latin typeface="+mj-lt"/>
              </a:rPr>
              <a:t>: </a:t>
            </a:r>
            <a:r>
              <a:rPr lang="sv-SE" sz="1000" dirty="0" smtClean="0">
                <a:latin typeface="+mj-lt"/>
              </a:rPr>
              <a:t>PL</a:t>
            </a:r>
          </a:p>
        </p:txBody>
      </p:sp>
      <p:sp>
        <p:nvSpPr>
          <p:cNvPr id="73" name="textruta 72"/>
          <p:cNvSpPr txBox="1"/>
          <p:nvPr/>
        </p:nvSpPr>
        <p:spPr>
          <a:xfrm>
            <a:off x="8239458" y="4608278"/>
            <a:ext cx="1525270" cy="861774"/>
          </a:xfrm>
          <a:prstGeom prst="rect">
            <a:avLst/>
          </a:prstGeom>
          <a:ln w="12700">
            <a:solidFill>
              <a:schemeClr val="tx1"/>
            </a:solidFill>
            <a:prstDash val="sysDash"/>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sv-SE" sz="1000" b="1" dirty="0" smtClean="0">
                <a:solidFill>
                  <a:srgbClr val="000000"/>
                </a:solidFill>
                <a:latin typeface="Arial" panose="020B0604020202020204" pitchFamily="34" charset="0"/>
              </a:rPr>
              <a:t>Slutrapporten</a:t>
            </a:r>
            <a:r>
              <a:rPr lang="sv-SE" sz="1000" dirty="0" smtClean="0">
                <a:solidFill>
                  <a:srgbClr val="000000"/>
                </a:solidFill>
                <a:latin typeface="Arial" panose="020B0604020202020204" pitchFamily="34" charset="0"/>
                <a:sym typeface="Symbol" panose="05050102010706020507" pitchFamily="18" charset="2"/>
              </a:rPr>
              <a:t> </a:t>
            </a:r>
            <a:r>
              <a:rPr lang="sv-SE" sz="1000" dirty="0">
                <a:solidFill>
                  <a:srgbClr val="000000"/>
                </a:solidFill>
                <a:latin typeface="Arial" panose="020B0604020202020204" pitchFamily="34" charset="0"/>
                <a:sym typeface="Symbol" panose="05050102010706020507" pitchFamily="18" charset="2"/>
              </a:rPr>
              <a:t>ger </a:t>
            </a:r>
            <a:r>
              <a:rPr lang="sv-SE" sz="1000" dirty="0" smtClean="0">
                <a:latin typeface="Arial" panose="020B0604020202020204" pitchFamily="34" charset="0"/>
                <a:cs typeface="Arial" panose="020B0604020202020204" pitchFamily="34" charset="0"/>
              </a:rPr>
              <a:t>en </a:t>
            </a:r>
            <a:r>
              <a:rPr lang="sv-SE" sz="1000" dirty="0">
                <a:latin typeface="Arial" panose="020B0604020202020204" pitchFamily="34" charset="0"/>
                <a:cs typeface="Arial" panose="020B0604020202020204" pitchFamily="34" charset="0"/>
              </a:rPr>
              <a:t>indikation på hur väl </a:t>
            </a:r>
            <a:r>
              <a:rPr lang="sv-SE" sz="1000" dirty="0" smtClean="0">
                <a:latin typeface="Arial" panose="020B0604020202020204" pitchFamily="34" charset="0"/>
                <a:cs typeface="Arial" panose="020B0604020202020204" pitchFamily="34" charset="0"/>
              </a:rPr>
              <a:t>önskade nyttor </a:t>
            </a:r>
            <a:r>
              <a:rPr lang="sv-SE" sz="1000" dirty="0">
                <a:latin typeface="Arial" panose="020B0604020202020204" pitchFamily="34" charset="0"/>
                <a:cs typeface="Arial" panose="020B0604020202020204" pitchFamily="34" charset="0"/>
              </a:rPr>
              <a:t>kommer kunna </a:t>
            </a:r>
            <a:r>
              <a:rPr lang="sv-SE" sz="1000" dirty="0" smtClean="0">
                <a:latin typeface="Arial" panose="020B0604020202020204" pitchFamily="34" charset="0"/>
                <a:cs typeface="Arial" panose="020B0604020202020204" pitchFamily="34" charset="0"/>
              </a:rPr>
              <a:t>uppnås.</a:t>
            </a:r>
          </a:p>
          <a:p>
            <a:r>
              <a:rPr lang="sv-SE" sz="1000" dirty="0" smtClean="0">
                <a:latin typeface="Arial" panose="020B0604020202020204" pitchFamily="34" charset="0"/>
                <a:cs typeface="Arial" panose="020B0604020202020204" pitchFamily="34" charset="0"/>
              </a:rPr>
              <a:t>Ansvarig</a:t>
            </a:r>
            <a:r>
              <a:rPr lang="sv-SE" sz="1000" dirty="0">
                <a:latin typeface="Arial" panose="020B0604020202020204" pitchFamily="34" charset="0"/>
                <a:cs typeface="Arial" panose="020B0604020202020204" pitchFamily="34" charset="0"/>
              </a:rPr>
              <a:t>: </a:t>
            </a:r>
            <a:r>
              <a:rPr lang="sv-SE" sz="1000" dirty="0" smtClean="0">
                <a:latin typeface="Arial" panose="020B0604020202020204" pitchFamily="34" charset="0"/>
                <a:cs typeface="Arial" panose="020B0604020202020204" pitchFamily="34" charset="0"/>
              </a:rPr>
              <a:t>PL</a:t>
            </a:r>
          </a:p>
        </p:txBody>
      </p:sp>
      <p:cxnSp>
        <p:nvCxnSpPr>
          <p:cNvPr id="74" name="Rak koppling 73"/>
          <p:cNvCxnSpPr>
            <a:stCxn id="29" idx="3"/>
            <a:endCxn id="73" idx="0"/>
          </p:cNvCxnSpPr>
          <p:nvPr/>
        </p:nvCxnSpPr>
        <p:spPr>
          <a:xfrm>
            <a:off x="8418937" y="3745476"/>
            <a:ext cx="583156" cy="86280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7" name="Vikt hörn 56"/>
          <p:cNvSpPr/>
          <p:nvPr/>
        </p:nvSpPr>
        <p:spPr>
          <a:xfrm>
            <a:off x="7010472" y="6098136"/>
            <a:ext cx="902380" cy="706233"/>
          </a:xfrm>
          <a:prstGeom prst="foldedCorner">
            <a:avLst/>
          </a:prstGeom>
          <a:solidFill>
            <a:schemeClr val="accent3">
              <a:lumMod val="20000"/>
              <a:lumOff val="80000"/>
              <a:alpha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Förändrings-aktiviteter</a:t>
            </a:r>
            <a:endParaRPr lang="sv-SE" sz="1100" dirty="0">
              <a:solidFill>
                <a:schemeClr val="tx1"/>
              </a:solidFill>
              <a:latin typeface="+mj-lt"/>
            </a:endParaRPr>
          </a:p>
        </p:txBody>
      </p:sp>
    </p:spTree>
    <p:extLst>
      <p:ext uri="{BB962C8B-B14F-4D97-AF65-F5344CB8AC3E}">
        <p14:creationId xmlns:p14="http://schemas.microsoft.com/office/powerpoint/2010/main" val="2380040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ögerpil 4"/>
          <p:cNvSpPr/>
          <p:nvPr/>
        </p:nvSpPr>
        <p:spPr>
          <a:xfrm>
            <a:off x="183113" y="3026806"/>
            <a:ext cx="11836062" cy="465992"/>
          </a:xfrm>
          <a:prstGeom prst="rightArrow">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latin typeface="Arial" panose="020B0604020202020204" pitchFamily="34" charset="0"/>
              <a:cs typeface="Arial" panose="020B0604020202020204" pitchFamily="34" charset="0"/>
            </a:endParaRPr>
          </a:p>
        </p:txBody>
      </p:sp>
      <p:sp>
        <p:nvSpPr>
          <p:cNvPr id="40" name="textruta 39"/>
          <p:cNvSpPr txBox="1"/>
          <p:nvPr/>
        </p:nvSpPr>
        <p:spPr>
          <a:xfrm>
            <a:off x="183113" y="5663941"/>
            <a:ext cx="2790489" cy="1015663"/>
          </a:xfrm>
          <a:prstGeom prst="rect">
            <a:avLst/>
          </a:prstGeom>
          <a:solidFill>
            <a:schemeClr val="bg1"/>
          </a:solidFill>
        </p:spPr>
        <p:txBody>
          <a:bodyPr wrap="square" rtlCol="0">
            <a:spAutoFit/>
          </a:bodyPr>
          <a:lstStyle/>
          <a:p>
            <a:r>
              <a:rPr lang="sv-SE" sz="1000" dirty="0" smtClean="0">
                <a:latin typeface="Arial" panose="020B0604020202020204" pitchFamily="34" charset="0"/>
                <a:cs typeface="Arial" panose="020B0604020202020204" pitchFamily="34" charset="0"/>
              </a:rPr>
              <a:t>Förklaring av rollförkortningar:</a:t>
            </a:r>
          </a:p>
          <a:p>
            <a:pPr marL="171450" indent="-171450">
              <a:buFont typeface="Arial" panose="020B0604020202020204" pitchFamily="34" charset="0"/>
              <a:buChar char="•"/>
            </a:pPr>
            <a:r>
              <a:rPr lang="sv-SE" sz="1000" dirty="0" smtClean="0">
                <a:latin typeface="Arial" panose="020B0604020202020204" pitchFamily="34" charset="0"/>
                <a:cs typeface="Arial" panose="020B0604020202020204" pitchFamily="34" charset="0"/>
              </a:rPr>
              <a:t>VAC – Verksamhetsansvarig chef</a:t>
            </a:r>
          </a:p>
          <a:p>
            <a:pPr marL="171450" indent="-171450">
              <a:buFont typeface="Arial" panose="020B0604020202020204" pitchFamily="34" charset="0"/>
              <a:buChar char="•"/>
            </a:pPr>
            <a:r>
              <a:rPr lang="sv-SE" sz="1000" dirty="0" smtClean="0">
                <a:latin typeface="Arial" panose="020B0604020202020204" pitchFamily="34" charset="0"/>
                <a:cs typeface="Arial" panose="020B0604020202020204" pitchFamily="34" charset="0"/>
              </a:rPr>
              <a:t>PL – Projektledare/uppdragsledare</a:t>
            </a:r>
          </a:p>
          <a:p>
            <a:pPr marL="171450" indent="-171450">
              <a:buFont typeface="Arial" panose="020B0604020202020204" pitchFamily="34" charset="0"/>
              <a:buChar char="•"/>
            </a:pPr>
            <a:r>
              <a:rPr lang="sv-SE" sz="1000" dirty="0" smtClean="0">
                <a:latin typeface="Arial" panose="020B0604020202020204" pitchFamily="34" charset="0"/>
                <a:cs typeface="Arial" panose="020B0604020202020204" pitchFamily="34" charset="0"/>
              </a:rPr>
              <a:t>PGM – Programmet för digitalisering</a:t>
            </a:r>
          </a:p>
          <a:p>
            <a:pPr marL="171450" indent="-171450">
              <a:buFont typeface="Arial" panose="020B0604020202020204" pitchFamily="34" charset="0"/>
              <a:buChar char="•"/>
            </a:pPr>
            <a:r>
              <a:rPr lang="sv-SE" sz="1000" dirty="0" smtClean="0">
                <a:latin typeface="Arial" panose="020B0604020202020204" pitchFamily="34" charset="0"/>
                <a:cs typeface="Arial" panose="020B0604020202020204" pitchFamily="34" charset="0"/>
              </a:rPr>
              <a:t>F.TEAM – Förändringsteam (förändringsledare och förändringsstöd)</a:t>
            </a:r>
          </a:p>
        </p:txBody>
      </p:sp>
      <p:sp>
        <p:nvSpPr>
          <p:cNvPr id="2" name="Vikt hörn 1"/>
          <p:cNvSpPr/>
          <p:nvPr/>
        </p:nvSpPr>
        <p:spPr>
          <a:xfrm>
            <a:off x="438931" y="3469135"/>
            <a:ext cx="852519" cy="706233"/>
          </a:xfrm>
          <a:prstGeom prst="foldedCorner">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Arial" panose="020B0604020202020204" pitchFamily="34" charset="0"/>
                <a:cs typeface="Arial" panose="020B0604020202020204" pitchFamily="34" charset="0"/>
              </a:rPr>
              <a:t>Utvecklings-ärende</a:t>
            </a:r>
            <a:endParaRPr lang="sv-SE" sz="1100" dirty="0">
              <a:solidFill>
                <a:schemeClr val="tx1"/>
              </a:solidFill>
              <a:latin typeface="Arial" panose="020B0604020202020204" pitchFamily="34" charset="0"/>
              <a:cs typeface="Arial" panose="020B0604020202020204" pitchFamily="34" charset="0"/>
            </a:endParaRPr>
          </a:p>
        </p:txBody>
      </p:sp>
      <p:sp>
        <p:nvSpPr>
          <p:cNvPr id="60" name="Vikt hörn 59"/>
          <p:cNvSpPr/>
          <p:nvPr/>
        </p:nvSpPr>
        <p:spPr>
          <a:xfrm>
            <a:off x="2048536" y="3469135"/>
            <a:ext cx="871496" cy="706233"/>
          </a:xfrm>
          <a:prstGeom prst="foldedCorner">
            <a:avLst/>
          </a:prstGeom>
          <a:solidFill>
            <a:schemeClr val="accent2">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Arial" panose="020B0604020202020204" pitchFamily="34" charset="0"/>
                <a:cs typeface="Arial" panose="020B0604020202020204" pitchFamily="34" charset="0"/>
              </a:rPr>
              <a:t>PPT Uppstarts-möte</a:t>
            </a:r>
            <a:endParaRPr lang="sv-SE" sz="1100" dirty="0">
              <a:solidFill>
                <a:schemeClr val="tx1"/>
              </a:solidFill>
              <a:latin typeface="Arial" panose="020B0604020202020204" pitchFamily="34" charset="0"/>
              <a:cs typeface="Arial" panose="020B0604020202020204" pitchFamily="34" charset="0"/>
            </a:endParaRPr>
          </a:p>
        </p:txBody>
      </p:sp>
      <p:sp>
        <p:nvSpPr>
          <p:cNvPr id="61" name="Vikt hörn 60"/>
          <p:cNvSpPr/>
          <p:nvPr/>
        </p:nvSpPr>
        <p:spPr>
          <a:xfrm>
            <a:off x="3045550" y="5291706"/>
            <a:ext cx="885093" cy="706233"/>
          </a:xfrm>
          <a:prstGeom prst="foldedCorner">
            <a:avLst/>
          </a:prstGeom>
          <a:solidFill>
            <a:schemeClr val="accent3">
              <a:lumMod val="20000"/>
              <a:lumOff val="80000"/>
              <a:alpha val="5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Arial" panose="020B0604020202020204" pitchFamily="34" charset="0"/>
                <a:cs typeface="Arial" panose="020B0604020202020204" pitchFamily="34" charset="0"/>
              </a:rPr>
              <a:t>Förändrings-budskap</a:t>
            </a:r>
            <a:endParaRPr lang="sv-SE" sz="1100" dirty="0">
              <a:solidFill>
                <a:schemeClr val="tx1"/>
              </a:solidFill>
              <a:latin typeface="Arial" panose="020B0604020202020204" pitchFamily="34" charset="0"/>
              <a:cs typeface="Arial" panose="020B0604020202020204" pitchFamily="34" charset="0"/>
            </a:endParaRPr>
          </a:p>
        </p:txBody>
      </p:sp>
      <p:sp>
        <p:nvSpPr>
          <p:cNvPr id="65" name="Vikt hörn 64"/>
          <p:cNvSpPr/>
          <p:nvPr/>
        </p:nvSpPr>
        <p:spPr>
          <a:xfrm>
            <a:off x="4478196" y="5291705"/>
            <a:ext cx="902380" cy="706233"/>
          </a:xfrm>
          <a:prstGeom prst="foldedCorner">
            <a:avLst/>
          </a:prstGeom>
          <a:solidFill>
            <a:schemeClr val="accent3">
              <a:lumMod val="20000"/>
              <a:lumOff val="80000"/>
              <a:alpha val="5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Arial" panose="020B0604020202020204" pitchFamily="34" charset="0"/>
                <a:cs typeface="Arial" panose="020B0604020202020204" pitchFamily="34" charset="0"/>
              </a:rPr>
              <a:t>Förändrings-analys</a:t>
            </a:r>
            <a:endParaRPr lang="sv-SE" sz="1100" dirty="0">
              <a:solidFill>
                <a:schemeClr val="tx1"/>
              </a:solidFill>
              <a:latin typeface="Arial" panose="020B0604020202020204" pitchFamily="34" charset="0"/>
              <a:cs typeface="Arial" panose="020B0604020202020204" pitchFamily="34" charset="0"/>
            </a:endParaRPr>
          </a:p>
        </p:txBody>
      </p:sp>
      <p:sp>
        <p:nvSpPr>
          <p:cNvPr id="29" name="Vikt hörn 28"/>
          <p:cNvSpPr/>
          <p:nvPr/>
        </p:nvSpPr>
        <p:spPr>
          <a:xfrm>
            <a:off x="7188988" y="3469135"/>
            <a:ext cx="902380" cy="552681"/>
          </a:xfrm>
          <a:prstGeom prst="foldedCorner">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Arial" panose="020B0604020202020204" pitchFamily="34" charset="0"/>
                <a:cs typeface="Arial" panose="020B0604020202020204" pitchFamily="34" charset="0"/>
              </a:rPr>
              <a:t>Slutrapport</a:t>
            </a:r>
            <a:endParaRPr lang="sv-SE" sz="1100" dirty="0">
              <a:solidFill>
                <a:schemeClr val="tx1"/>
              </a:solidFill>
              <a:latin typeface="Arial" panose="020B0604020202020204" pitchFamily="34" charset="0"/>
              <a:cs typeface="Arial" panose="020B0604020202020204" pitchFamily="34" charset="0"/>
            </a:endParaRPr>
          </a:p>
        </p:txBody>
      </p:sp>
      <p:sp>
        <p:nvSpPr>
          <p:cNvPr id="30" name="Vikt hörn 29"/>
          <p:cNvSpPr/>
          <p:nvPr/>
        </p:nvSpPr>
        <p:spPr>
          <a:xfrm>
            <a:off x="7354277" y="3980070"/>
            <a:ext cx="902380" cy="499271"/>
          </a:xfrm>
          <a:prstGeom prst="foldedCorner">
            <a:avLst/>
          </a:prstGeom>
          <a:solidFill>
            <a:schemeClr val="accent2">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err="1">
                <a:solidFill>
                  <a:schemeClr val="tx1"/>
                </a:solidFill>
                <a:latin typeface="Arial" panose="020B0604020202020204" pitchFamily="34" charset="0"/>
                <a:cs typeface="Arial" panose="020B0604020202020204" pitchFamily="34" charset="0"/>
              </a:rPr>
              <a:t>Excecutive</a:t>
            </a:r>
            <a:r>
              <a:rPr lang="sv-SE" sz="1100" dirty="0">
                <a:solidFill>
                  <a:schemeClr val="tx1"/>
                </a:solidFill>
                <a:latin typeface="Arial" panose="020B0604020202020204" pitchFamily="34" charset="0"/>
                <a:cs typeface="Arial" panose="020B0604020202020204" pitchFamily="34" charset="0"/>
              </a:rPr>
              <a:t> </a:t>
            </a:r>
            <a:r>
              <a:rPr lang="sv-SE" sz="1100" dirty="0" err="1" smtClean="0">
                <a:solidFill>
                  <a:schemeClr val="tx1"/>
                </a:solidFill>
                <a:latin typeface="Arial" panose="020B0604020202020204" pitchFamily="34" charset="0"/>
                <a:cs typeface="Arial" panose="020B0604020202020204" pitchFamily="34" charset="0"/>
              </a:rPr>
              <a:t>Summary</a:t>
            </a:r>
            <a:endParaRPr lang="sv-SE" sz="1100" dirty="0">
              <a:solidFill>
                <a:schemeClr val="tx1"/>
              </a:solidFill>
              <a:latin typeface="Arial" panose="020B0604020202020204" pitchFamily="34" charset="0"/>
              <a:cs typeface="Arial" panose="020B0604020202020204" pitchFamily="34" charset="0"/>
            </a:endParaRPr>
          </a:p>
        </p:txBody>
      </p:sp>
      <p:sp>
        <p:nvSpPr>
          <p:cNvPr id="33" name="Vikt hörn 32"/>
          <p:cNvSpPr/>
          <p:nvPr/>
        </p:nvSpPr>
        <p:spPr>
          <a:xfrm>
            <a:off x="9228381" y="3461974"/>
            <a:ext cx="930933" cy="706233"/>
          </a:xfrm>
          <a:prstGeom prst="foldedCorner">
            <a:avLst/>
          </a:prstGeom>
          <a:solidFill>
            <a:schemeClr val="bg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Arial" panose="020B0604020202020204" pitchFamily="34" charset="0"/>
                <a:cs typeface="Arial" panose="020B0604020202020204" pitchFamily="34" charset="0"/>
              </a:rPr>
              <a:t>Nytto-realiserings-plan v1.0</a:t>
            </a:r>
            <a:endParaRPr lang="sv-SE" sz="1100" dirty="0">
              <a:solidFill>
                <a:schemeClr val="tx1"/>
              </a:solidFill>
              <a:latin typeface="Arial" panose="020B0604020202020204" pitchFamily="34" charset="0"/>
              <a:cs typeface="Arial" panose="020B0604020202020204" pitchFamily="34" charset="0"/>
            </a:endParaRPr>
          </a:p>
        </p:txBody>
      </p:sp>
      <p:sp>
        <p:nvSpPr>
          <p:cNvPr id="34" name="Vikt hörn 33"/>
          <p:cNvSpPr/>
          <p:nvPr/>
        </p:nvSpPr>
        <p:spPr>
          <a:xfrm>
            <a:off x="10452634" y="3461975"/>
            <a:ext cx="930933" cy="706233"/>
          </a:xfrm>
          <a:prstGeom prst="foldedCorner">
            <a:avLst/>
          </a:prstGeom>
          <a:solidFill>
            <a:schemeClr val="bg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Arial" panose="020B0604020202020204" pitchFamily="34" charset="0"/>
                <a:cs typeface="Arial" panose="020B0604020202020204" pitchFamily="34" charset="0"/>
              </a:rPr>
              <a:t>Nytto-realiserings-plan</a:t>
            </a:r>
            <a:endParaRPr lang="sv-SE" sz="1100" dirty="0">
              <a:solidFill>
                <a:schemeClr val="tx1"/>
              </a:solidFill>
              <a:latin typeface="Arial" panose="020B0604020202020204" pitchFamily="34" charset="0"/>
              <a:cs typeface="Arial" panose="020B0604020202020204" pitchFamily="34" charset="0"/>
            </a:endParaRPr>
          </a:p>
        </p:txBody>
      </p:sp>
      <p:cxnSp>
        <p:nvCxnSpPr>
          <p:cNvPr id="6" name="Rak koppling 5"/>
          <p:cNvCxnSpPr/>
          <p:nvPr/>
        </p:nvCxnSpPr>
        <p:spPr>
          <a:xfrm>
            <a:off x="8832803" y="3024350"/>
            <a:ext cx="0" cy="479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ruta 6"/>
          <p:cNvSpPr txBox="1"/>
          <p:nvPr/>
        </p:nvSpPr>
        <p:spPr>
          <a:xfrm>
            <a:off x="8451339" y="3497710"/>
            <a:ext cx="764001" cy="553998"/>
          </a:xfrm>
          <a:prstGeom prst="rect">
            <a:avLst/>
          </a:prstGeom>
          <a:noFill/>
        </p:spPr>
        <p:txBody>
          <a:bodyPr wrap="square" rtlCol="0">
            <a:spAutoFit/>
          </a:bodyPr>
          <a:lstStyle/>
          <a:p>
            <a:r>
              <a:rPr lang="sv-SE" sz="1000" dirty="0" smtClean="0">
                <a:latin typeface="Arial" panose="020B0604020202020204" pitchFamily="34" charset="0"/>
                <a:cs typeface="Arial" panose="020B0604020202020204" pitchFamily="34" charset="0"/>
              </a:rPr>
              <a:t>Projektet/uppdraget avslutas</a:t>
            </a:r>
            <a:endParaRPr lang="sv-SE" sz="1000" dirty="0">
              <a:latin typeface="Arial" panose="020B0604020202020204" pitchFamily="34" charset="0"/>
              <a:cs typeface="Arial" panose="020B0604020202020204" pitchFamily="34" charset="0"/>
            </a:endParaRPr>
          </a:p>
        </p:txBody>
      </p:sp>
      <p:cxnSp>
        <p:nvCxnSpPr>
          <p:cNvPr id="37" name="Rak koppling 36"/>
          <p:cNvCxnSpPr/>
          <p:nvPr/>
        </p:nvCxnSpPr>
        <p:spPr>
          <a:xfrm>
            <a:off x="1687525" y="3018926"/>
            <a:ext cx="0" cy="4791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ruta 45"/>
          <p:cNvSpPr txBox="1"/>
          <p:nvPr/>
        </p:nvSpPr>
        <p:spPr>
          <a:xfrm>
            <a:off x="1306500" y="3464223"/>
            <a:ext cx="764001" cy="553998"/>
          </a:xfrm>
          <a:prstGeom prst="rect">
            <a:avLst/>
          </a:prstGeom>
          <a:noFill/>
        </p:spPr>
        <p:txBody>
          <a:bodyPr wrap="square" rtlCol="0">
            <a:spAutoFit/>
          </a:bodyPr>
          <a:lstStyle/>
          <a:p>
            <a:r>
              <a:rPr lang="sv-SE" sz="1000" dirty="0" smtClean="0">
                <a:latin typeface="Arial" panose="020B0604020202020204" pitchFamily="34" charset="0"/>
                <a:cs typeface="Arial" panose="020B0604020202020204" pitchFamily="34" charset="0"/>
              </a:rPr>
              <a:t>Projektet/uppdraget startas</a:t>
            </a:r>
            <a:endParaRPr lang="sv-SE" sz="1000" dirty="0">
              <a:latin typeface="Arial" panose="020B0604020202020204" pitchFamily="34" charset="0"/>
              <a:cs typeface="Arial" panose="020B0604020202020204" pitchFamily="34" charset="0"/>
            </a:endParaRPr>
          </a:p>
        </p:txBody>
      </p:sp>
      <p:cxnSp>
        <p:nvCxnSpPr>
          <p:cNvPr id="9" name="Rak koppling 8"/>
          <p:cNvCxnSpPr>
            <a:endCxn id="2" idx="0"/>
          </p:cNvCxnSpPr>
          <p:nvPr/>
        </p:nvCxnSpPr>
        <p:spPr>
          <a:xfrm>
            <a:off x="759772" y="3011047"/>
            <a:ext cx="105419" cy="4580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Rak koppling 47"/>
          <p:cNvCxnSpPr>
            <a:endCxn id="60" idx="0"/>
          </p:cNvCxnSpPr>
          <p:nvPr/>
        </p:nvCxnSpPr>
        <p:spPr>
          <a:xfrm>
            <a:off x="2463089" y="3021894"/>
            <a:ext cx="21195" cy="44724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Rak koppling 48"/>
          <p:cNvCxnSpPr>
            <a:endCxn id="31" idx="0"/>
          </p:cNvCxnSpPr>
          <p:nvPr/>
        </p:nvCxnSpPr>
        <p:spPr>
          <a:xfrm>
            <a:off x="4555641" y="3010004"/>
            <a:ext cx="1271205" cy="45913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Rak koppling 51"/>
          <p:cNvCxnSpPr>
            <a:endCxn id="31" idx="0"/>
          </p:cNvCxnSpPr>
          <p:nvPr/>
        </p:nvCxnSpPr>
        <p:spPr>
          <a:xfrm flipH="1">
            <a:off x="5826846" y="3024350"/>
            <a:ext cx="336" cy="4447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3" name="Rak koppling 62"/>
          <p:cNvCxnSpPr>
            <a:endCxn id="29" idx="0"/>
          </p:cNvCxnSpPr>
          <p:nvPr/>
        </p:nvCxnSpPr>
        <p:spPr>
          <a:xfrm flipH="1">
            <a:off x="7640178" y="3017876"/>
            <a:ext cx="493061" cy="45125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Rak koppling 65"/>
          <p:cNvCxnSpPr>
            <a:endCxn id="30" idx="0"/>
          </p:cNvCxnSpPr>
          <p:nvPr/>
        </p:nvCxnSpPr>
        <p:spPr>
          <a:xfrm flipH="1">
            <a:off x="7805467" y="3017876"/>
            <a:ext cx="327772" cy="96219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Rak koppling 70"/>
          <p:cNvCxnSpPr>
            <a:stCxn id="51" idx="2"/>
            <a:endCxn id="33" idx="0"/>
          </p:cNvCxnSpPr>
          <p:nvPr/>
        </p:nvCxnSpPr>
        <p:spPr>
          <a:xfrm>
            <a:off x="9631665" y="3021894"/>
            <a:ext cx="62183" cy="44008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Rak koppling 71"/>
          <p:cNvCxnSpPr>
            <a:endCxn id="34" idx="0"/>
          </p:cNvCxnSpPr>
          <p:nvPr/>
        </p:nvCxnSpPr>
        <p:spPr>
          <a:xfrm>
            <a:off x="10918101" y="2907032"/>
            <a:ext cx="0" cy="55494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Rak koppling 74"/>
          <p:cNvCxnSpPr>
            <a:stCxn id="61" idx="0"/>
            <a:endCxn id="59" idx="2"/>
          </p:cNvCxnSpPr>
          <p:nvPr/>
        </p:nvCxnSpPr>
        <p:spPr>
          <a:xfrm flipH="1" flipV="1">
            <a:off x="3422170" y="5013223"/>
            <a:ext cx="65927" cy="27848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3" name="Vikt hörn 52"/>
          <p:cNvSpPr/>
          <p:nvPr/>
        </p:nvSpPr>
        <p:spPr>
          <a:xfrm>
            <a:off x="3073288" y="3469135"/>
            <a:ext cx="793936" cy="557593"/>
          </a:xfrm>
          <a:prstGeom prst="foldedCorner">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Arial" panose="020B0604020202020204" pitchFamily="34" charset="0"/>
                <a:cs typeface="Arial" panose="020B0604020202020204" pitchFamily="34" charset="0"/>
              </a:rPr>
              <a:t>Projekt-direktiv</a:t>
            </a:r>
            <a:endParaRPr lang="sv-SE" sz="1100" dirty="0">
              <a:solidFill>
                <a:schemeClr val="tx1"/>
              </a:solidFill>
              <a:latin typeface="Arial" panose="020B0604020202020204" pitchFamily="34" charset="0"/>
              <a:cs typeface="Arial" panose="020B0604020202020204" pitchFamily="34" charset="0"/>
            </a:endParaRPr>
          </a:p>
        </p:txBody>
      </p:sp>
      <p:sp>
        <p:nvSpPr>
          <p:cNvPr id="3" name="Rektangel 2"/>
          <p:cNvSpPr/>
          <p:nvPr/>
        </p:nvSpPr>
        <p:spPr>
          <a:xfrm>
            <a:off x="378339" y="2362243"/>
            <a:ext cx="1212796" cy="65965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sv-SE" sz="1000" dirty="0">
                <a:solidFill>
                  <a:schemeClr val="tx1"/>
                </a:solidFill>
                <a:latin typeface="Arial" panose="020B0604020202020204" pitchFamily="34" charset="0"/>
                <a:cs typeface="Arial" panose="020B0604020202020204" pitchFamily="34" charset="0"/>
              </a:rPr>
              <a:t>Initial </a:t>
            </a:r>
            <a:r>
              <a:rPr lang="sv-SE" sz="1000" b="1" dirty="0">
                <a:solidFill>
                  <a:schemeClr val="tx1"/>
                </a:solidFill>
                <a:latin typeface="Arial" panose="020B0604020202020204" pitchFamily="34" charset="0"/>
                <a:cs typeface="Arial" panose="020B0604020202020204" pitchFamily="34" charset="0"/>
              </a:rPr>
              <a:t>nyttoanalys</a:t>
            </a:r>
            <a:endParaRPr lang="sv-SE" sz="1000" dirty="0">
              <a:solidFill>
                <a:schemeClr val="tx1"/>
              </a:solidFill>
              <a:latin typeface="Arial" panose="020B0604020202020204" pitchFamily="34" charset="0"/>
              <a:cs typeface="Arial" panose="020B0604020202020204" pitchFamily="34" charset="0"/>
            </a:endParaRPr>
          </a:p>
          <a:p>
            <a:r>
              <a:rPr lang="sv-SE" sz="1000" dirty="0">
                <a:solidFill>
                  <a:schemeClr val="tx1"/>
                </a:solidFill>
                <a:latin typeface="Arial" panose="020B0604020202020204" pitchFamily="34" charset="0"/>
                <a:cs typeface="Arial" panose="020B0604020202020204" pitchFamily="34" charset="0"/>
              </a:rPr>
              <a:t>Ansvarig: VAC </a:t>
            </a:r>
          </a:p>
          <a:p>
            <a:r>
              <a:rPr lang="sv-SE" sz="1000" dirty="0">
                <a:solidFill>
                  <a:schemeClr val="tx1"/>
                </a:solidFill>
                <a:latin typeface="Arial" panose="020B0604020202020204" pitchFamily="34" charset="0"/>
                <a:cs typeface="Arial" panose="020B0604020202020204" pitchFamily="34" charset="0"/>
              </a:rPr>
              <a:t>Stöd: PGM</a:t>
            </a:r>
          </a:p>
        </p:txBody>
      </p:sp>
      <p:sp>
        <p:nvSpPr>
          <p:cNvPr id="57" name="Rektangel 56"/>
          <p:cNvSpPr/>
          <p:nvPr/>
        </p:nvSpPr>
        <p:spPr>
          <a:xfrm>
            <a:off x="2029973" y="2135987"/>
            <a:ext cx="1136348" cy="88590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sv-SE" sz="1000" b="1" dirty="0" smtClean="0">
                <a:solidFill>
                  <a:schemeClr val="tx1"/>
                </a:solidFill>
                <a:latin typeface="Arial" panose="020B0604020202020204" pitchFamily="34" charset="0"/>
                <a:cs typeface="Arial" panose="020B0604020202020204" pitchFamily="34" charset="0"/>
              </a:rPr>
              <a:t>Uppstartsmöte</a:t>
            </a:r>
            <a:r>
              <a:rPr lang="sv-SE" sz="1000" dirty="0" smtClean="0">
                <a:solidFill>
                  <a:schemeClr val="tx1"/>
                </a:solidFill>
                <a:latin typeface="Arial" panose="020B0604020202020204" pitchFamily="34" charset="0"/>
                <a:cs typeface="Arial" panose="020B0604020202020204" pitchFamily="34" charset="0"/>
              </a:rPr>
              <a:t> </a:t>
            </a:r>
            <a:endParaRPr lang="sv-SE" sz="1000" dirty="0" smtClean="0">
              <a:solidFill>
                <a:schemeClr val="tx1"/>
              </a:solidFill>
              <a:latin typeface="Arial" panose="020B0604020202020204" pitchFamily="34" charset="0"/>
              <a:cs typeface="Arial" panose="020B0604020202020204" pitchFamily="34" charset="0"/>
            </a:endParaRPr>
          </a:p>
          <a:p>
            <a:r>
              <a:rPr lang="sv-SE" sz="1000" dirty="0" smtClean="0">
                <a:solidFill>
                  <a:schemeClr val="tx1"/>
                </a:solidFill>
                <a:latin typeface="Arial" panose="020B0604020202020204" pitchFamily="34" charset="0"/>
                <a:cs typeface="Arial" panose="020B0604020202020204" pitchFamily="34" charset="0"/>
              </a:rPr>
              <a:t>Ansvarig</a:t>
            </a:r>
            <a:r>
              <a:rPr lang="sv-SE" sz="1000" dirty="0">
                <a:solidFill>
                  <a:schemeClr val="tx1"/>
                </a:solidFill>
                <a:latin typeface="Arial" panose="020B0604020202020204" pitchFamily="34" charset="0"/>
                <a:cs typeface="Arial" panose="020B0604020202020204" pitchFamily="34" charset="0"/>
              </a:rPr>
              <a:t>: PGM</a:t>
            </a:r>
          </a:p>
          <a:p>
            <a:r>
              <a:rPr lang="sv-SE" sz="1000" dirty="0">
                <a:solidFill>
                  <a:schemeClr val="tx1"/>
                </a:solidFill>
                <a:latin typeface="Arial" panose="020B0604020202020204" pitchFamily="34" charset="0"/>
                <a:cs typeface="Arial" panose="020B0604020202020204" pitchFamily="34" charset="0"/>
              </a:rPr>
              <a:t>Deltar: VAC, PL</a:t>
            </a:r>
          </a:p>
        </p:txBody>
      </p:sp>
      <p:sp>
        <p:nvSpPr>
          <p:cNvPr id="50" name="Rektangel 49"/>
          <p:cNvSpPr/>
          <p:nvPr/>
        </p:nvSpPr>
        <p:spPr>
          <a:xfrm>
            <a:off x="7647261" y="2140006"/>
            <a:ext cx="1076521" cy="88188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sv-SE" sz="1000" b="1" dirty="0" smtClean="0">
                <a:solidFill>
                  <a:schemeClr val="tx1"/>
                </a:solidFill>
                <a:latin typeface="Arial" panose="020B0604020202020204" pitchFamily="34" charset="0"/>
                <a:cs typeface="Arial" panose="020B0604020202020204" pitchFamily="34" charset="0"/>
              </a:rPr>
              <a:t>Slutrapportering</a:t>
            </a:r>
            <a:endParaRPr lang="sv-SE" sz="1000" dirty="0">
              <a:solidFill>
                <a:schemeClr val="tx1"/>
              </a:solidFill>
              <a:latin typeface="Arial" panose="020B0604020202020204" pitchFamily="34" charset="0"/>
              <a:cs typeface="Arial" panose="020B0604020202020204" pitchFamily="34" charset="0"/>
            </a:endParaRPr>
          </a:p>
          <a:p>
            <a:r>
              <a:rPr lang="sv-SE" sz="1000" dirty="0">
                <a:solidFill>
                  <a:schemeClr val="tx1"/>
                </a:solidFill>
                <a:latin typeface="Arial" panose="020B0604020202020204" pitchFamily="34" charset="0"/>
                <a:cs typeface="Arial" panose="020B0604020202020204" pitchFamily="34" charset="0"/>
              </a:rPr>
              <a:t>Ansvarig: PL </a:t>
            </a:r>
          </a:p>
          <a:p>
            <a:r>
              <a:rPr lang="sv-SE" sz="1000" dirty="0">
                <a:solidFill>
                  <a:schemeClr val="tx1"/>
                </a:solidFill>
                <a:latin typeface="Arial" panose="020B0604020202020204" pitchFamily="34" charset="0"/>
                <a:cs typeface="Arial" panose="020B0604020202020204" pitchFamily="34" charset="0"/>
              </a:rPr>
              <a:t>Deltar: VAC, </a:t>
            </a:r>
            <a:r>
              <a:rPr lang="sv-SE" sz="1000" dirty="0" smtClean="0">
                <a:solidFill>
                  <a:schemeClr val="tx1"/>
                </a:solidFill>
                <a:latin typeface="Arial" panose="020B0604020202020204" pitchFamily="34" charset="0"/>
                <a:cs typeface="Arial" panose="020B0604020202020204" pitchFamily="34" charset="0"/>
              </a:rPr>
              <a:t>PGM</a:t>
            </a:r>
            <a:endParaRPr lang="sv-SE" sz="1000" dirty="0">
              <a:solidFill>
                <a:schemeClr val="tx1"/>
              </a:solidFill>
              <a:latin typeface="Arial" panose="020B0604020202020204" pitchFamily="34" charset="0"/>
              <a:cs typeface="Arial" panose="020B0604020202020204" pitchFamily="34" charset="0"/>
            </a:endParaRPr>
          </a:p>
        </p:txBody>
      </p:sp>
      <p:sp>
        <p:nvSpPr>
          <p:cNvPr id="51" name="Rektangel 50"/>
          <p:cNvSpPr/>
          <p:nvPr/>
        </p:nvSpPr>
        <p:spPr>
          <a:xfrm>
            <a:off x="9058597" y="2142555"/>
            <a:ext cx="1146135" cy="8793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sv-SE" sz="1000" b="1" dirty="0" smtClean="0">
                <a:solidFill>
                  <a:schemeClr val="tx1"/>
                </a:solidFill>
                <a:latin typeface="Arial" panose="020B0604020202020204" pitchFamily="34" charset="0"/>
                <a:cs typeface="Arial" panose="020B0604020202020204" pitchFamily="34" charset="0"/>
              </a:rPr>
              <a:t>Nyttorealisering </a:t>
            </a:r>
            <a:r>
              <a:rPr lang="sv-SE" sz="1000" b="1" dirty="0">
                <a:solidFill>
                  <a:schemeClr val="tx1"/>
                </a:solidFill>
                <a:latin typeface="Arial" panose="020B0604020202020204" pitchFamily="34" charset="0"/>
                <a:cs typeface="Arial" panose="020B0604020202020204" pitchFamily="34" charset="0"/>
              </a:rPr>
              <a:t>uppstart</a:t>
            </a:r>
            <a:endParaRPr lang="sv-SE" sz="1000" dirty="0">
              <a:solidFill>
                <a:schemeClr val="tx1"/>
              </a:solidFill>
              <a:latin typeface="Arial" panose="020B0604020202020204" pitchFamily="34" charset="0"/>
              <a:cs typeface="Arial" panose="020B0604020202020204" pitchFamily="34" charset="0"/>
            </a:endParaRPr>
          </a:p>
          <a:p>
            <a:r>
              <a:rPr lang="sv-SE" sz="1000" dirty="0">
                <a:solidFill>
                  <a:schemeClr val="tx1"/>
                </a:solidFill>
                <a:latin typeface="Arial" panose="020B0604020202020204" pitchFamily="34" charset="0"/>
                <a:cs typeface="Arial" panose="020B0604020202020204" pitchFamily="34" charset="0"/>
              </a:rPr>
              <a:t>Roller: VAC, PGM</a:t>
            </a:r>
          </a:p>
        </p:txBody>
      </p:sp>
      <p:sp>
        <p:nvSpPr>
          <p:cNvPr id="55" name="Rektangel 54"/>
          <p:cNvSpPr/>
          <p:nvPr/>
        </p:nvSpPr>
        <p:spPr>
          <a:xfrm>
            <a:off x="10358497" y="2147877"/>
            <a:ext cx="1370084" cy="87401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sv-SE" sz="1000" dirty="0" smtClean="0">
                <a:solidFill>
                  <a:schemeClr val="tx1"/>
                </a:solidFill>
                <a:latin typeface="Arial" panose="020B0604020202020204" pitchFamily="34" charset="0"/>
                <a:cs typeface="Arial" panose="020B0604020202020204" pitchFamily="34" charset="0"/>
              </a:rPr>
              <a:t>Löpande </a:t>
            </a:r>
            <a:r>
              <a:rPr lang="sv-SE" sz="1000" b="1" dirty="0" smtClean="0">
                <a:solidFill>
                  <a:schemeClr val="tx1"/>
                </a:solidFill>
                <a:latin typeface="Arial" panose="020B0604020202020204" pitchFamily="34" charset="0"/>
                <a:cs typeface="Arial" panose="020B0604020202020204" pitchFamily="34" charset="0"/>
              </a:rPr>
              <a:t>avstäm-</a:t>
            </a:r>
            <a:r>
              <a:rPr lang="sv-SE" sz="1000" b="1" dirty="0" err="1" smtClean="0">
                <a:solidFill>
                  <a:schemeClr val="tx1"/>
                </a:solidFill>
                <a:latin typeface="Arial" panose="020B0604020202020204" pitchFamily="34" charset="0"/>
                <a:cs typeface="Arial" panose="020B0604020202020204" pitchFamily="34" charset="0"/>
              </a:rPr>
              <a:t>ningsmöten</a:t>
            </a:r>
            <a:r>
              <a:rPr lang="sv-SE" sz="1000" dirty="0">
                <a:solidFill>
                  <a:schemeClr val="tx1"/>
                </a:solidFill>
                <a:latin typeface="Arial" panose="020B0604020202020204" pitchFamily="34" charset="0"/>
                <a:cs typeface="Arial" panose="020B0604020202020204" pitchFamily="34" charset="0"/>
              </a:rPr>
              <a:t>: </a:t>
            </a:r>
            <a:endParaRPr lang="sv-SE" sz="1000" dirty="0" smtClean="0">
              <a:solidFill>
                <a:schemeClr val="tx1"/>
              </a:solidFill>
              <a:latin typeface="Arial" panose="020B0604020202020204" pitchFamily="34" charset="0"/>
              <a:cs typeface="Arial" panose="020B0604020202020204" pitchFamily="34" charset="0"/>
            </a:endParaRPr>
          </a:p>
          <a:p>
            <a:r>
              <a:rPr lang="sv-SE" sz="1000" dirty="0" smtClean="0">
                <a:solidFill>
                  <a:schemeClr val="tx1"/>
                </a:solidFill>
                <a:latin typeface="Arial" panose="020B0604020202020204" pitchFamily="34" charset="0"/>
                <a:cs typeface="Arial" panose="020B0604020202020204" pitchFamily="34" charset="0"/>
              </a:rPr>
              <a:t>Roller</a:t>
            </a:r>
            <a:r>
              <a:rPr lang="sv-SE" sz="1000" dirty="0">
                <a:solidFill>
                  <a:schemeClr val="tx1"/>
                </a:solidFill>
                <a:latin typeface="Arial" panose="020B0604020202020204" pitchFamily="34" charset="0"/>
                <a:cs typeface="Arial" panose="020B0604020202020204" pitchFamily="34" charset="0"/>
              </a:rPr>
              <a:t>: VAC, </a:t>
            </a:r>
            <a:r>
              <a:rPr lang="sv-SE" sz="1000" dirty="0" err="1" smtClean="0">
                <a:solidFill>
                  <a:schemeClr val="tx1"/>
                </a:solidFill>
                <a:latin typeface="Arial" panose="020B0604020202020204" pitchFamily="34" charset="0"/>
                <a:cs typeface="Arial" panose="020B0604020202020204" pitchFamily="34" charset="0"/>
              </a:rPr>
              <a:t>VAC:s</a:t>
            </a:r>
            <a:r>
              <a:rPr lang="sv-SE" sz="1000" dirty="0" smtClean="0">
                <a:solidFill>
                  <a:schemeClr val="tx1"/>
                </a:solidFill>
                <a:latin typeface="Arial" panose="020B0604020202020204" pitchFamily="34" charset="0"/>
                <a:cs typeface="Arial" panose="020B0604020202020204" pitchFamily="34" charset="0"/>
              </a:rPr>
              <a:t> chef, </a:t>
            </a:r>
            <a:r>
              <a:rPr lang="sv-SE" sz="1000" dirty="0">
                <a:solidFill>
                  <a:schemeClr val="tx1"/>
                </a:solidFill>
                <a:latin typeface="Arial" panose="020B0604020202020204" pitchFamily="34" charset="0"/>
                <a:cs typeface="Arial" panose="020B0604020202020204" pitchFamily="34" charset="0"/>
              </a:rPr>
              <a:t>PGM (1:a mötet)</a:t>
            </a:r>
          </a:p>
        </p:txBody>
      </p:sp>
      <p:sp>
        <p:nvSpPr>
          <p:cNvPr id="59" name="Rektangel 58"/>
          <p:cNvSpPr/>
          <p:nvPr/>
        </p:nvSpPr>
        <p:spPr>
          <a:xfrm>
            <a:off x="2715209" y="4437223"/>
            <a:ext cx="1413922" cy="5760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sv-SE" sz="1000" b="1" dirty="0" smtClean="0">
                <a:solidFill>
                  <a:schemeClr val="tx1"/>
                </a:solidFill>
                <a:latin typeface="Arial" panose="020B0604020202020204" pitchFamily="34" charset="0"/>
                <a:cs typeface="Arial" panose="020B0604020202020204" pitchFamily="34" charset="0"/>
              </a:rPr>
              <a:t>WS Att </a:t>
            </a:r>
            <a:r>
              <a:rPr lang="sv-SE" sz="1000" b="1" dirty="0">
                <a:solidFill>
                  <a:schemeClr val="tx1"/>
                </a:solidFill>
                <a:latin typeface="Arial" panose="020B0604020202020204" pitchFamily="34" charset="0"/>
                <a:cs typeface="Arial" panose="020B0604020202020204" pitchFamily="34" charset="0"/>
              </a:rPr>
              <a:t>leda mot </a:t>
            </a:r>
            <a:r>
              <a:rPr lang="sv-SE" sz="1000" b="1" dirty="0" smtClean="0">
                <a:solidFill>
                  <a:schemeClr val="tx1"/>
                </a:solidFill>
                <a:latin typeface="Arial" panose="020B0604020202020204" pitchFamily="34" charset="0"/>
                <a:cs typeface="Arial" panose="020B0604020202020204" pitchFamily="34" charset="0"/>
              </a:rPr>
              <a:t>nytta</a:t>
            </a:r>
            <a:r>
              <a:rPr lang="sv-SE" sz="1000" dirty="0" smtClean="0">
                <a:solidFill>
                  <a:schemeClr val="tx1"/>
                </a:solidFill>
                <a:latin typeface="Arial" panose="020B0604020202020204" pitchFamily="34" charset="0"/>
                <a:cs typeface="Arial" panose="020B0604020202020204" pitchFamily="34" charset="0"/>
              </a:rPr>
              <a:t>: </a:t>
            </a:r>
            <a:endParaRPr lang="sv-SE" sz="1000" dirty="0">
              <a:solidFill>
                <a:schemeClr val="tx1"/>
              </a:solidFill>
              <a:latin typeface="Arial" panose="020B0604020202020204" pitchFamily="34" charset="0"/>
              <a:cs typeface="Arial" panose="020B0604020202020204" pitchFamily="34" charset="0"/>
            </a:endParaRPr>
          </a:p>
          <a:p>
            <a:r>
              <a:rPr lang="sv-SE" sz="1000" dirty="0">
                <a:solidFill>
                  <a:schemeClr val="tx1"/>
                </a:solidFill>
                <a:latin typeface="Arial" panose="020B0604020202020204" pitchFamily="34" charset="0"/>
                <a:cs typeface="Arial" panose="020B0604020202020204" pitchFamily="34" charset="0"/>
              </a:rPr>
              <a:t>Roller: VAC + F.TEAM</a:t>
            </a:r>
          </a:p>
        </p:txBody>
      </p:sp>
      <p:sp>
        <p:nvSpPr>
          <p:cNvPr id="62" name="Rektangel 61"/>
          <p:cNvSpPr/>
          <p:nvPr/>
        </p:nvSpPr>
        <p:spPr>
          <a:xfrm>
            <a:off x="4204460" y="4445917"/>
            <a:ext cx="1539335" cy="5760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sv-SE" sz="1000" b="1" dirty="0" smtClean="0">
                <a:solidFill>
                  <a:schemeClr val="tx1"/>
                </a:solidFill>
                <a:latin typeface="Arial" panose="020B0604020202020204" pitchFamily="34" charset="0"/>
                <a:cs typeface="Arial" panose="020B0604020202020204" pitchFamily="34" charset="0"/>
              </a:rPr>
              <a:t>WS </a:t>
            </a:r>
            <a:r>
              <a:rPr lang="sv-SE" sz="1000" b="1" dirty="0" smtClean="0">
                <a:solidFill>
                  <a:schemeClr val="tx1"/>
                </a:solidFill>
                <a:latin typeface="Arial" panose="020B0604020202020204" pitchFamily="34" charset="0"/>
                <a:cs typeface="Arial" panose="020B0604020202020204" pitchFamily="34" charset="0"/>
              </a:rPr>
              <a:t>Förändringsanalys</a:t>
            </a:r>
            <a:r>
              <a:rPr lang="sv-SE" sz="1000" dirty="0" smtClean="0">
                <a:solidFill>
                  <a:schemeClr val="tx1"/>
                </a:solidFill>
                <a:latin typeface="Arial" panose="020B0604020202020204" pitchFamily="34" charset="0"/>
                <a:cs typeface="Arial" panose="020B0604020202020204" pitchFamily="34" charset="0"/>
              </a:rPr>
              <a:t>: </a:t>
            </a:r>
            <a:endParaRPr lang="sv-SE" sz="1000" dirty="0">
              <a:solidFill>
                <a:schemeClr val="tx1"/>
              </a:solidFill>
              <a:latin typeface="Arial" panose="020B0604020202020204" pitchFamily="34" charset="0"/>
              <a:cs typeface="Arial" panose="020B0604020202020204" pitchFamily="34" charset="0"/>
            </a:endParaRPr>
          </a:p>
          <a:p>
            <a:r>
              <a:rPr lang="sv-SE" sz="1000" dirty="0">
                <a:solidFill>
                  <a:schemeClr val="tx1"/>
                </a:solidFill>
                <a:latin typeface="Arial" panose="020B0604020202020204" pitchFamily="34" charset="0"/>
                <a:cs typeface="Arial" panose="020B0604020202020204" pitchFamily="34" charset="0"/>
              </a:rPr>
              <a:t>Roller: F.TEAM</a:t>
            </a:r>
          </a:p>
        </p:txBody>
      </p:sp>
      <p:sp>
        <p:nvSpPr>
          <p:cNvPr id="64" name="Rektangel 63"/>
          <p:cNvSpPr/>
          <p:nvPr/>
        </p:nvSpPr>
        <p:spPr>
          <a:xfrm>
            <a:off x="5820400" y="4437223"/>
            <a:ext cx="1260174" cy="576000"/>
          </a:xfrm>
          <a:prstGeom prst="rect">
            <a:avLst/>
          </a:prstGeom>
          <a:solidFill>
            <a:schemeClr val="bg1"/>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sv-SE" sz="1000" b="1" dirty="0" smtClean="0">
                <a:solidFill>
                  <a:schemeClr val="tx1"/>
                </a:solidFill>
                <a:latin typeface="Arial" panose="020B0604020202020204" pitchFamily="34" charset="0"/>
                <a:cs typeface="Arial" panose="020B0604020202020204" pitchFamily="34" charset="0"/>
              </a:rPr>
              <a:t>WS Förändrings-aktiviteter</a:t>
            </a:r>
            <a:r>
              <a:rPr lang="sv-SE" sz="1000" dirty="0" smtClean="0">
                <a:solidFill>
                  <a:schemeClr val="tx1"/>
                </a:solidFill>
                <a:latin typeface="Arial" panose="020B0604020202020204" pitchFamily="34" charset="0"/>
                <a:cs typeface="Arial" panose="020B0604020202020204" pitchFamily="34" charset="0"/>
              </a:rPr>
              <a:t>: </a:t>
            </a:r>
            <a:endParaRPr lang="sv-SE" sz="1000" dirty="0">
              <a:solidFill>
                <a:schemeClr val="tx1"/>
              </a:solidFill>
              <a:latin typeface="Arial" panose="020B0604020202020204" pitchFamily="34" charset="0"/>
              <a:cs typeface="Arial" panose="020B0604020202020204" pitchFamily="34" charset="0"/>
            </a:endParaRPr>
          </a:p>
          <a:p>
            <a:r>
              <a:rPr lang="sv-SE" sz="1000" dirty="0">
                <a:solidFill>
                  <a:schemeClr val="tx1"/>
                </a:solidFill>
                <a:latin typeface="Arial" panose="020B0604020202020204" pitchFamily="34" charset="0"/>
                <a:cs typeface="Arial" panose="020B0604020202020204" pitchFamily="34" charset="0"/>
              </a:rPr>
              <a:t>Roller: F.TEAM</a:t>
            </a:r>
          </a:p>
        </p:txBody>
      </p:sp>
      <p:sp>
        <p:nvSpPr>
          <p:cNvPr id="67" name="Vikt hörn 66"/>
          <p:cNvSpPr/>
          <p:nvPr/>
        </p:nvSpPr>
        <p:spPr>
          <a:xfrm>
            <a:off x="5936773" y="5303691"/>
            <a:ext cx="902380" cy="706233"/>
          </a:xfrm>
          <a:prstGeom prst="foldedCorner">
            <a:avLst/>
          </a:prstGeom>
          <a:solidFill>
            <a:schemeClr val="accent3">
              <a:lumMod val="20000"/>
              <a:lumOff val="80000"/>
              <a:alpha val="50000"/>
            </a:schemeClr>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Arial" panose="020B0604020202020204" pitchFamily="34" charset="0"/>
                <a:cs typeface="Arial" panose="020B0604020202020204" pitchFamily="34" charset="0"/>
              </a:rPr>
              <a:t>Förändrings-aktiviteter</a:t>
            </a:r>
            <a:endParaRPr lang="sv-SE" sz="1100" dirty="0">
              <a:solidFill>
                <a:schemeClr val="tx1"/>
              </a:solidFill>
              <a:latin typeface="Arial" panose="020B0604020202020204" pitchFamily="34" charset="0"/>
              <a:cs typeface="Arial" panose="020B0604020202020204" pitchFamily="34" charset="0"/>
            </a:endParaRPr>
          </a:p>
        </p:txBody>
      </p:sp>
      <p:cxnSp>
        <p:nvCxnSpPr>
          <p:cNvPr id="70" name="Rak koppling 69"/>
          <p:cNvCxnSpPr>
            <a:stCxn id="65" idx="0"/>
            <a:endCxn id="62" idx="2"/>
          </p:cNvCxnSpPr>
          <p:nvPr/>
        </p:nvCxnSpPr>
        <p:spPr>
          <a:xfrm flipV="1">
            <a:off x="4929386" y="5021917"/>
            <a:ext cx="44742" cy="26978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Rak koppling 72"/>
          <p:cNvCxnSpPr>
            <a:endCxn id="64" idx="0"/>
          </p:cNvCxnSpPr>
          <p:nvPr/>
        </p:nvCxnSpPr>
        <p:spPr>
          <a:xfrm flipH="1">
            <a:off x="6450487" y="3024496"/>
            <a:ext cx="527266" cy="1412727"/>
          </a:xfrm>
          <a:prstGeom prst="line">
            <a:avLst/>
          </a:prstGeom>
          <a:ln>
            <a:solidFill>
              <a:schemeClr val="tx1">
                <a:lumMod val="50000"/>
                <a:lumOff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1" name="Vikt hörn 30"/>
          <p:cNvSpPr/>
          <p:nvPr/>
        </p:nvSpPr>
        <p:spPr>
          <a:xfrm>
            <a:off x="5361379" y="3469135"/>
            <a:ext cx="930933" cy="638505"/>
          </a:xfrm>
          <a:prstGeom prst="foldedCorner">
            <a:avLst/>
          </a:prstGeom>
          <a:solidFill>
            <a:schemeClr val="bg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Arial" panose="020B0604020202020204" pitchFamily="34" charset="0"/>
                <a:cs typeface="Arial" panose="020B0604020202020204" pitchFamily="34" charset="0"/>
              </a:rPr>
              <a:t>Nytto-realiserings-plan</a:t>
            </a:r>
            <a:endParaRPr lang="sv-SE" sz="1100" dirty="0">
              <a:solidFill>
                <a:schemeClr val="tx1"/>
              </a:solidFill>
              <a:latin typeface="Arial" panose="020B0604020202020204" pitchFamily="34" charset="0"/>
              <a:cs typeface="Arial" panose="020B0604020202020204" pitchFamily="34" charset="0"/>
            </a:endParaRPr>
          </a:p>
        </p:txBody>
      </p:sp>
      <p:sp>
        <p:nvSpPr>
          <p:cNvPr id="54" name="Vikt hörn 53"/>
          <p:cNvSpPr/>
          <p:nvPr/>
        </p:nvSpPr>
        <p:spPr>
          <a:xfrm>
            <a:off x="4016111" y="3469135"/>
            <a:ext cx="793936" cy="557593"/>
          </a:xfrm>
          <a:prstGeom prst="foldedCorner">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Arial" panose="020B0604020202020204" pitchFamily="34" charset="0"/>
                <a:cs typeface="Arial" panose="020B0604020202020204" pitchFamily="34" charset="0"/>
              </a:rPr>
              <a:t>Projekt-plan</a:t>
            </a:r>
            <a:endParaRPr lang="sv-SE" sz="1100" dirty="0">
              <a:solidFill>
                <a:schemeClr val="tx1"/>
              </a:solidFill>
              <a:latin typeface="Arial" panose="020B0604020202020204" pitchFamily="34" charset="0"/>
              <a:cs typeface="Arial" panose="020B0604020202020204" pitchFamily="34" charset="0"/>
            </a:endParaRPr>
          </a:p>
        </p:txBody>
      </p:sp>
      <p:sp>
        <p:nvSpPr>
          <p:cNvPr id="68" name="Rektangel 67"/>
          <p:cNvSpPr/>
          <p:nvPr/>
        </p:nvSpPr>
        <p:spPr>
          <a:xfrm>
            <a:off x="3752507" y="2135987"/>
            <a:ext cx="1538083" cy="88590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sv-SE" sz="1000" dirty="0">
                <a:solidFill>
                  <a:schemeClr val="tx1"/>
                </a:solidFill>
                <a:latin typeface="Arial" panose="020B0604020202020204" pitchFamily="34" charset="0"/>
                <a:cs typeface="Arial" panose="020B0604020202020204" pitchFamily="34" charset="0"/>
              </a:rPr>
              <a:t>Fördjupad </a:t>
            </a:r>
            <a:r>
              <a:rPr lang="sv-SE" sz="1000" b="1" dirty="0">
                <a:solidFill>
                  <a:schemeClr val="tx1"/>
                </a:solidFill>
                <a:latin typeface="Arial" panose="020B0604020202020204" pitchFamily="34" charset="0"/>
                <a:cs typeface="Arial" panose="020B0604020202020204" pitchFamily="34" charset="0"/>
              </a:rPr>
              <a:t>nyttoanalys</a:t>
            </a:r>
            <a:r>
              <a:rPr lang="sv-SE" sz="1000" dirty="0">
                <a:solidFill>
                  <a:schemeClr val="tx1"/>
                </a:solidFill>
                <a:latin typeface="Arial" panose="020B0604020202020204" pitchFamily="34" charset="0"/>
                <a:cs typeface="Arial" panose="020B0604020202020204" pitchFamily="34" charset="0"/>
              </a:rPr>
              <a:t> </a:t>
            </a:r>
          </a:p>
          <a:p>
            <a:r>
              <a:rPr lang="sv-SE" sz="1000" dirty="0">
                <a:solidFill>
                  <a:schemeClr val="tx1"/>
                </a:solidFill>
                <a:latin typeface="Arial" panose="020B0604020202020204" pitchFamily="34" charset="0"/>
                <a:cs typeface="Arial" panose="020B0604020202020204" pitchFamily="34" charset="0"/>
              </a:rPr>
              <a:t>Ansvarig: VAC </a:t>
            </a:r>
          </a:p>
          <a:p>
            <a:r>
              <a:rPr lang="sv-SE" sz="1000" dirty="0">
                <a:solidFill>
                  <a:schemeClr val="tx1"/>
                </a:solidFill>
                <a:latin typeface="Arial" panose="020B0604020202020204" pitchFamily="34" charset="0"/>
                <a:cs typeface="Arial" panose="020B0604020202020204" pitchFamily="34" charset="0"/>
              </a:rPr>
              <a:t>Utför: PL </a:t>
            </a:r>
            <a:r>
              <a:rPr lang="sv-SE" sz="800" dirty="0">
                <a:solidFill>
                  <a:schemeClr val="tx1"/>
                </a:solidFill>
                <a:latin typeface="Arial" panose="020B0604020202020204" pitchFamily="34" charset="0"/>
                <a:cs typeface="Arial" panose="020B0604020202020204" pitchFamily="34" charset="0"/>
              </a:rPr>
              <a:t>(om VAC så önskar</a:t>
            </a:r>
            <a:r>
              <a:rPr lang="sv-SE" sz="800" dirty="0" smtClean="0">
                <a:solidFill>
                  <a:schemeClr val="tx1"/>
                </a:solidFill>
                <a:latin typeface="Arial" panose="020B0604020202020204" pitchFamily="34" charset="0"/>
                <a:cs typeface="Arial" panose="020B0604020202020204" pitchFamily="34" charset="0"/>
              </a:rPr>
              <a:t>)</a:t>
            </a:r>
            <a:endParaRPr lang="sv-SE" sz="1000" dirty="0" smtClean="0">
              <a:solidFill>
                <a:schemeClr val="tx1"/>
              </a:solidFill>
              <a:latin typeface="Arial" panose="020B0604020202020204" pitchFamily="34" charset="0"/>
              <a:cs typeface="Arial" panose="020B0604020202020204" pitchFamily="34" charset="0"/>
            </a:endParaRPr>
          </a:p>
          <a:p>
            <a:r>
              <a:rPr lang="sv-SE" sz="1000" dirty="0" smtClean="0">
                <a:solidFill>
                  <a:schemeClr val="tx1"/>
                </a:solidFill>
                <a:latin typeface="Arial" panose="020B0604020202020204" pitchFamily="34" charset="0"/>
                <a:cs typeface="Arial" panose="020B0604020202020204" pitchFamily="34" charset="0"/>
              </a:rPr>
              <a:t>Stöd</a:t>
            </a:r>
            <a:r>
              <a:rPr lang="sv-SE" sz="1000" dirty="0">
                <a:solidFill>
                  <a:schemeClr val="tx1"/>
                </a:solidFill>
                <a:latin typeface="Arial" panose="020B0604020202020204" pitchFamily="34" charset="0"/>
                <a:cs typeface="Arial" panose="020B0604020202020204" pitchFamily="34" charset="0"/>
              </a:rPr>
              <a:t>: PGM</a:t>
            </a:r>
          </a:p>
        </p:txBody>
      </p:sp>
      <p:sp>
        <p:nvSpPr>
          <p:cNvPr id="69" name="Rektangel 68"/>
          <p:cNvSpPr/>
          <p:nvPr/>
        </p:nvSpPr>
        <p:spPr>
          <a:xfrm>
            <a:off x="5356098" y="2135987"/>
            <a:ext cx="927706" cy="88590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sv-SE" sz="1000" b="1" dirty="0">
                <a:solidFill>
                  <a:schemeClr val="tx1"/>
                </a:solidFill>
                <a:latin typeface="Arial" panose="020B0604020202020204" pitchFamily="34" charset="0"/>
                <a:cs typeface="Arial" panose="020B0604020202020204" pitchFamily="34" charset="0"/>
              </a:rPr>
              <a:t>Nollmätning</a:t>
            </a:r>
            <a:endParaRPr lang="sv-SE" sz="1000" dirty="0">
              <a:solidFill>
                <a:schemeClr val="tx1"/>
              </a:solidFill>
              <a:latin typeface="Arial" panose="020B0604020202020204" pitchFamily="34" charset="0"/>
              <a:cs typeface="Arial" panose="020B0604020202020204" pitchFamily="34" charset="0"/>
            </a:endParaRPr>
          </a:p>
          <a:p>
            <a:r>
              <a:rPr lang="sv-SE" sz="1000" dirty="0">
                <a:solidFill>
                  <a:schemeClr val="tx1"/>
                </a:solidFill>
                <a:latin typeface="Arial" panose="020B0604020202020204" pitchFamily="34" charset="0"/>
                <a:cs typeface="Arial" panose="020B0604020202020204" pitchFamily="34" charset="0"/>
              </a:rPr>
              <a:t>Ansvarig: VAC </a:t>
            </a:r>
          </a:p>
          <a:p>
            <a:r>
              <a:rPr lang="sv-SE" sz="1000" dirty="0">
                <a:solidFill>
                  <a:schemeClr val="tx1"/>
                </a:solidFill>
                <a:latin typeface="Arial" panose="020B0604020202020204" pitchFamily="34" charset="0"/>
                <a:cs typeface="Arial" panose="020B0604020202020204" pitchFamily="34" charset="0"/>
              </a:rPr>
              <a:t>Stöd: PGM</a:t>
            </a:r>
          </a:p>
        </p:txBody>
      </p:sp>
      <p:sp>
        <p:nvSpPr>
          <p:cNvPr id="42" name="Rektangel 41"/>
          <p:cNvSpPr/>
          <p:nvPr/>
        </p:nvSpPr>
        <p:spPr>
          <a:xfrm>
            <a:off x="6348745" y="2135987"/>
            <a:ext cx="1203507" cy="88590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sv-SE" sz="1000" b="1" dirty="0">
                <a:solidFill>
                  <a:schemeClr val="tx1"/>
                </a:solidFill>
                <a:latin typeface="Arial" panose="020B0604020202020204" pitchFamily="34" charset="0"/>
                <a:cs typeface="Arial" panose="020B0604020202020204" pitchFamily="34" charset="0"/>
              </a:rPr>
              <a:t>Planera </a:t>
            </a:r>
            <a:r>
              <a:rPr lang="sv-SE" sz="1000" b="1" dirty="0" smtClean="0">
                <a:solidFill>
                  <a:schemeClr val="tx1"/>
                </a:solidFill>
                <a:latin typeface="Arial" panose="020B0604020202020204" pitchFamily="34" charset="0"/>
                <a:cs typeface="Arial" panose="020B0604020202020204" pitchFamily="34" charset="0"/>
              </a:rPr>
              <a:t>aktiviteter</a:t>
            </a:r>
            <a:endParaRPr lang="sv-SE" sz="1000" b="1" dirty="0">
              <a:solidFill>
                <a:schemeClr val="tx1"/>
              </a:solidFill>
              <a:latin typeface="Arial" panose="020B0604020202020204" pitchFamily="34" charset="0"/>
              <a:cs typeface="Arial" panose="020B0604020202020204" pitchFamily="34" charset="0"/>
            </a:endParaRPr>
          </a:p>
          <a:p>
            <a:r>
              <a:rPr lang="sv-SE" sz="1000" dirty="0">
                <a:solidFill>
                  <a:schemeClr val="tx1"/>
                </a:solidFill>
                <a:latin typeface="Arial" panose="020B0604020202020204" pitchFamily="34" charset="0"/>
                <a:cs typeface="Arial" panose="020B0604020202020204" pitchFamily="34" charset="0"/>
              </a:rPr>
              <a:t>Ansvarig: VAC </a:t>
            </a:r>
          </a:p>
          <a:p>
            <a:r>
              <a:rPr lang="sv-SE" sz="1000" dirty="0">
                <a:solidFill>
                  <a:schemeClr val="tx1"/>
                </a:solidFill>
                <a:latin typeface="Arial" panose="020B0604020202020204" pitchFamily="34" charset="0"/>
                <a:cs typeface="Arial" panose="020B0604020202020204" pitchFamily="34" charset="0"/>
              </a:rPr>
              <a:t>Stöd: PL, PGM</a:t>
            </a:r>
          </a:p>
        </p:txBody>
      </p:sp>
      <p:cxnSp>
        <p:nvCxnSpPr>
          <p:cNvPr id="83" name="Rak koppling 82"/>
          <p:cNvCxnSpPr>
            <a:stCxn id="64" idx="2"/>
            <a:endCxn id="67" idx="0"/>
          </p:cNvCxnSpPr>
          <p:nvPr/>
        </p:nvCxnSpPr>
        <p:spPr>
          <a:xfrm flipH="1">
            <a:off x="6387963" y="5013223"/>
            <a:ext cx="62524" cy="29046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Rak koppling 55"/>
          <p:cNvCxnSpPr>
            <a:endCxn id="31" idx="0"/>
          </p:cNvCxnSpPr>
          <p:nvPr/>
        </p:nvCxnSpPr>
        <p:spPr>
          <a:xfrm flipH="1">
            <a:off x="5826846" y="3024495"/>
            <a:ext cx="1012307" cy="4446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5" name="Rubrik 3"/>
          <p:cNvSpPr txBox="1">
            <a:spLocks/>
          </p:cNvSpPr>
          <p:nvPr/>
        </p:nvSpPr>
        <p:spPr>
          <a:xfrm>
            <a:off x="1080000" y="360363"/>
            <a:ext cx="10939175" cy="774700"/>
          </a:xfrm>
          <a:prstGeom prst="rect">
            <a:avLst/>
          </a:prstGeom>
        </p:spPr>
        <p:txBody>
          <a:bodyPr vert="horz" lIns="91440" tIns="45720" rIns="91440" bIns="45720" rtlCol="0" anchor="t">
            <a:noAutofit/>
          </a:bodyPr>
          <a:lstStyle>
            <a:lvl1pPr algn="l" defTabSz="914400" rtl="0" eaLnBrk="1" latinLnBrk="0" hangingPunct="1">
              <a:spcBef>
                <a:spcPct val="0"/>
              </a:spcBef>
              <a:buNone/>
              <a:defRPr sz="4800" b="1" kern="1200">
                <a:solidFill>
                  <a:schemeClr val="tx1"/>
                </a:solidFill>
                <a:latin typeface="+mj-lt"/>
                <a:ea typeface="+mj-ea"/>
                <a:cs typeface="+mj-cs"/>
              </a:defRPr>
            </a:lvl1pPr>
          </a:lstStyle>
          <a:p>
            <a:r>
              <a:rPr lang="sv-SE" sz="4000" smtClean="0"/>
              <a:t>Process för nyttorealisering </a:t>
            </a:r>
            <a:r>
              <a:rPr lang="sv-SE" sz="2800" smtClean="0"/>
              <a:t>(programmet)</a:t>
            </a:r>
            <a:endParaRPr lang="sv-SE" sz="3200" dirty="0"/>
          </a:p>
        </p:txBody>
      </p:sp>
      <p:sp>
        <p:nvSpPr>
          <p:cNvPr id="8" name="textruta 7"/>
          <p:cNvSpPr txBox="1"/>
          <p:nvPr/>
        </p:nvSpPr>
        <p:spPr>
          <a:xfrm>
            <a:off x="1080000" y="1035623"/>
            <a:ext cx="3424177" cy="369332"/>
          </a:xfrm>
          <a:prstGeom prst="rect">
            <a:avLst/>
          </a:prstGeom>
          <a:noFill/>
        </p:spPr>
        <p:txBody>
          <a:bodyPr wrap="square" rtlCol="0">
            <a:spAutoFit/>
          </a:bodyPr>
          <a:lstStyle/>
          <a:p>
            <a:r>
              <a:rPr lang="sv-SE" dirty="0" smtClean="0">
                <a:latin typeface="+mj-lt"/>
              </a:rPr>
              <a:t>Förenklad beskrivning</a:t>
            </a:r>
            <a:endParaRPr lang="sv-SE" dirty="0">
              <a:latin typeface="+mj-lt"/>
            </a:endParaRPr>
          </a:p>
        </p:txBody>
      </p:sp>
    </p:spTree>
    <p:extLst>
      <p:ext uri="{BB962C8B-B14F-4D97-AF65-F5344CB8AC3E}">
        <p14:creationId xmlns:p14="http://schemas.microsoft.com/office/powerpoint/2010/main" val="4216660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0000" y="720000"/>
            <a:ext cx="10300800" cy="1382400"/>
          </a:xfrm>
        </p:spPr>
        <p:txBody>
          <a:bodyPr anchor="t"/>
          <a:lstStyle/>
          <a:p>
            <a:r>
              <a:rPr lang="sv-SE" sz="4000" dirty="0" smtClean="0"/>
              <a:t>Förändringshistorik</a:t>
            </a:r>
            <a:endParaRPr lang="sv-SE" dirty="0"/>
          </a:p>
        </p:txBody>
      </p:sp>
      <p:sp>
        <p:nvSpPr>
          <p:cNvPr id="3" name="Platshållare för innehåll 2"/>
          <p:cNvSpPr>
            <a:spLocks noGrp="1"/>
          </p:cNvSpPr>
          <p:nvPr>
            <p:ph idx="1"/>
          </p:nvPr>
        </p:nvSpPr>
        <p:spPr>
          <a:xfrm>
            <a:off x="1080000" y="1723712"/>
            <a:ext cx="10300800" cy="3168000"/>
          </a:xfrm>
        </p:spPr>
        <p:txBody>
          <a:bodyPr>
            <a:normAutofit/>
          </a:bodyPr>
          <a:lstStyle/>
          <a:p>
            <a:r>
              <a:rPr lang="sv-SE" sz="1200" b="1" dirty="0"/>
              <a:t>V</a:t>
            </a:r>
            <a:r>
              <a:rPr lang="sv-SE" sz="1200" b="1" dirty="0" smtClean="0"/>
              <a:t>ersion 1.0 (2020-03-11)</a:t>
            </a:r>
          </a:p>
          <a:p>
            <a:r>
              <a:rPr lang="sv-SE" sz="1200" dirty="0" smtClean="0"/>
              <a:t>Första utgåvan</a:t>
            </a:r>
            <a:r>
              <a:rPr lang="sv-SE" sz="1200" dirty="0" smtClean="0"/>
              <a:t>.</a:t>
            </a:r>
          </a:p>
          <a:p>
            <a:r>
              <a:rPr lang="sv-SE" sz="1200" b="1" dirty="0"/>
              <a:t>Version </a:t>
            </a:r>
            <a:r>
              <a:rPr lang="sv-SE" sz="1200" b="1" dirty="0" smtClean="0"/>
              <a:t>1.1 </a:t>
            </a:r>
            <a:r>
              <a:rPr lang="sv-SE" sz="1200" b="1" dirty="0"/>
              <a:t>(</a:t>
            </a:r>
            <a:r>
              <a:rPr lang="sv-SE" sz="1200" b="1" dirty="0" smtClean="0"/>
              <a:t>2020-06-29)</a:t>
            </a:r>
            <a:endParaRPr lang="sv-SE" sz="1200" b="1" dirty="0"/>
          </a:p>
          <a:p>
            <a:r>
              <a:rPr lang="sv-SE" sz="1200" dirty="0" smtClean="0"/>
              <a:t>Rättat felskrivning (bild 16), lagt till info att PL kan ta fram första version av nyttorealiseringsplan (bild 16 och 17).</a:t>
            </a:r>
            <a:endParaRPr lang="sv-SE" sz="1200" dirty="0"/>
          </a:p>
          <a:p>
            <a:endParaRPr lang="sv-SE" sz="1200" dirty="0" smtClean="0"/>
          </a:p>
          <a:p>
            <a:endParaRPr lang="sv-SE" sz="1200" dirty="0"/>
          </a:p>
        </p:txBody>
      </p:sp>
    </p:spTree>
    <p:extLst>
      <p:ext uri="{BB962C8B-B14F-4D97-AF65-F5344CB8AC3E}">
        <p14:creationId xmlns:p14="http://schemas.microsoft.com/office/powerpoint/2010/main" val="456618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ruta 47"/>
          <p:cNvSpPr txBox="1"/>
          <p:nvPr/>
        </p:nvSpPr>
        <p:spPr>
          <a:xfrm>
            <a:off x="4046407" y="2066311"/>
            <a:ext cx="1727758" cy="523220"/>
          </a:xfrm>
          <a:prstGeom prst="rect">
            <a:avLst/>
          </a:prstGeom>
          <a:noFill/>
        </p:spPr>
        <p:txBody>
          <a:bodyPr wrap="square" rtlCol="0">
            <a:spAutoFit/>
          </a:bodyPr>
          <a:lstStyle/>
          <a:p>
            <a:pPr algn="ctr"/>
            <a:r>
              <a:rPr lang="sv-SE" sz="1400" b="1" dirty="0">
                <a:latin typeface="+mj-lt"/>
              </a:rPr>
              <a:t>Beredning och </a:t>
            </a:r>
            <a:r>
              <a:rPr lang="sv-SE" sz="1400" b="1" dirty="0" smtClean="0">
                <a:latin typeface="+mj-lt"/>
              </a:rPr>
              <a:t>Beslut</a:t>
            </a:r>
            <a:endParaRPr lang="sv-SE" sz="1400" b="1" dirty="0">
              <a:latin typeface="+mj-lt"/>
            </a:endParaRPr>
          </a:p>
        </p:txBody>
      </p:sp>
      <p:sp>
        <p:nvSpPr>
          <p:cNvPr id="49" name="Rektangel 48"/>
          <p:cNvSpPr/>
          <p:nvPr/>
        </p:nvSpPr>
        <p:spPr>
          <a:xfrm>
            <a:off x="2058550" y="2066311"/>
            <a:ext cx="1645002" cy="307777"/>
          </a:xfrm>
          <a:prstGeom prst="rect">
            <a:avLst/>
          </a:prstGeom>
        </p:spPr>
        <p:txBody>
          <a:bodyPr wrap="none">
            <a:spAutoFit/>
          </a:bodyPr>
          <a:lstStyle/>
          <a:p>
            <a:pPr algn="ctr"/>
            <a:r>
              <a:rPr lang="sv-SE" sz="1400" b="1" dirty="0" smtClean="0">
                <a:latin typeface="+mj-lt"/>
              </a:rPr>
              <a:t>Behovshantering</a:t>
            </a:r>
            <a:endParaRPr lang="sv-SE" sz="1400" b="1" dirty="0">
              <a:latin typeface="+mj-lt"/>
            </a:endParaRPr>
          </a:p>
        </p:txBody>
      </p:sp>
      <p:sp>
        <p:nvSpPr>
          <p:cNvPr id="55" name="textruta 54"/>
          <p:cNvSpPr txBox="1"/>
          <p:nvPr/>
        </p:nvSpPr>
        <p:spPr>
          <a:xfrm>
            <a:off x="6093607" y="2066311"/>
            <a:ext cx="1860060" cy="523220"/>
          </a:xfrm>
          <a:prstGeom prst="rect">
            <a:avLst/>
          </a:prstGeom>
          <a:noFill/>
        </p:spPr>
        <p:txBody>
          <a:bodyPr wrap="square" rtlCol="0">
            <a:spAutoFit/>
          </a:bodyPr>
          <a:lstStyle/>
          <a:p>
            <a:pPr algn="ctr"/>
            <a:r>
              <a:rPr lang="sv-SE" sz="1400" b="1" dirty="0" smtClean="0">
                <a:latin typeface="+mj-lt"/>
              </a:rPr>
              <a:t>Genomförande av aktivitet</a:t>
            </a:r>
            <a:endParaRPr lang="sv-SE" sz="1400" b="1" dirty="0">
              <a:latin typeface="+mj-lt"/>
            </a:endParaRPr>
          </a:p>
        </p:txBody>
      </p:sp>
      <p:sp>
        <p:nvSpPr>
          <p:cNvPr id="24" name="textruta 23"/>
          <p:cNvSpPr txBox="1"/>
          <p:nvPr/>
        </p:nvSpPr>
        <p:spPr>
          <a:xfrm>
            <a:off x="8069229" y="2066311"/>
            <a:ext cx="1949629" cy="307777"/>
          </a:xfrm>
          <a:prstGeom prst="rect">
            <a:avLst/>
          </a:prstGeom>
          <a:noFill/>
        </p:spPr>
        <p:txBody>
          <a:bodyPr wrap="square" rtlCol="0">
            <a:spAutoFit/>
          </a:bodyPr>
          <a:lstStyle/>
          <a:p>
            <a:pPr algn="ctr"/>
            <a:r>
              <a:rPr lang="sv-SE" sz="1400" b="1" dirty="0" smtClean="0">
                <a:latin typeface="+mj-lt"/>
              </a:rPr>
              <a:t>Nyttorealisering</a:t>
            </a:r>
            <a:endParaRPr lang="sv-SE" sz="1400" b="1" dirty="0">
              <a:latin typeface="+mj-lt"/>
            </a:endParaRPr>
          </a:p>
        </p:txBody>
      </p:sp>
      <p:sp>
        <p:nvSpPr>
          <p:cNvPr id="4" name="Höger 3"/>
          <p:cNvSpPr/>
          <p:nvPr/>
        </p:nvSpPr>
        <p:spPr>
          <a:xfrm>
            <a:off x="6000374" y="2525292"/>
            <a:ext cx="2016000" cy="144000"/>
          </a:xfrm>
          <a:prstGeom prst="rightArrow">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Höger 25"/>
          <p:cNvSpPr/>
          <p:nvPr/>
        </p:nvSpPr>
        <p:spPr>
          <a:xfrm>
            <a:off x="8023605" y="2525292"/>
            <a:ext cx="2016000" cy="144000"/>
          </a:xfrm>
          <a:prstGeom prst="rightArrow">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i="1">
              <a:solidFill>
                <a:schemeClr val="tx1"/>
              </a:solidFill>
              <a:latin typeface="+mj-lt"/>
            </a:endParaRPr>
          </a:p>
        </p:txBody>
      </p:sp>
      <p:sp>
        <p:nvSpPr>
          <p:cNvPr id="33" name="Höger 32"/>
          <p:cNvSpPr/>
          <p:nvPr/>
        </p:nvSpPr>
        <p:spPr>
          <a:xfrm>
            <a:off x="3980008" y="2525292"/>
            <a:ext cx="2016000" cy="144000"/>
          </a:xfrm>
          <a:prstGeom prst="rightArrow">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i="1">
              <a:solidFill>
                <a:schemeClr val="tx1"/>
              </a:solidFill>
              <a:latin typeface="+mj-lt"/>
            </a:endParaRPr>
          </a:p>
        </p:txBody>
      </p:sp>
      <p:sp>
        <p:nvSpPr>
          <p:cNvPr id="35" name="Höger 34"/>
          <p:cNvSpPr/>
          <p:nvPr/>
        </p:nvSpPr>
        <p:spPr>
          <a:xfrm>
            <a:off x="1951517" y="2525292"/>
            <a:ext cx="2016000" cy="144000"/>
          </a:xfrm>
          <a:prstGeom prst="rightArrow">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i="1">
              <a:solidFill>
                <a:schemeClr val="tx1"/>
              </a:solidFill>
              <a:latin typeface="+mj-lt"/>
            </a:endParaRPr>
          </a:p>
        </p:txBody>
      </p:sp>
      <p:sp>
        <p:nvSpPr>
          <p:cNvPr id="42" name="Rektangel med rundade hörn 41"/>
          <p:cNvSpPr/>
          <p:nvPr/>
        </p:nvSpPr>
        <p:spPr>
          <a:xfrm>
            <a:off x="3980008" y="2708215"/>
            <a:ext cx="2016000" cy="612000"/>
          </a:xfrm>
          <a:prstGeom prst="roundRect">
            <a:avLst/>
          </a:prstGeom>
          <a:solidFill>
            <a:schemeClr val="accent4">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latin typeface="+mj-lt"/>
              </a:rPr>
              <a:t>Kvalitetssäkra, bedöm</a:t>
            </a:r>
            <a:r>
              <a:rPr lang="sv-SE" sz="1200" dirty="0">
                <a:solidFill>
                  <a:schemeClr val="tx1"/>
                </a:solidFill>
                <a:latin typeface="+mj-lt"/>
              </a:rPr>
              <a:t>, prioritera och besluta</a:t>
            </a:r>
          </a:p>
        </p:txBody>
      </p:sp>
      <p:sp>
        <p:nvSpPr>
          <p:cNvPr id="43" name="Rektangel med rundade hörn 42"/>
          <p:cNvSpPr/>
          <p:nvPr/>
        </p:nvSpPr>
        <p:spPr>
          <a:xfrm>
            <a:off x="6000373" y="2708216"/>
            <a:ext cx="2016001" cy="612000"/>
          </a:xfrm>
          <a:prstGeom prst="round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latin typeface="+mj-lt"/>
              </a:rPr>
              <a:t>Genomför i form av linjeaktivitet, uppdrag eller projekt</a:t>
            </a:r>
            <a:endParaRPr lang="sv-SE" sz="1200" dirty="0">
              <a:solidFill>
                <a:schemeClr val="tx1"/>
              </a:solidFill>
              <a:latin typeface="+mj-lt"/>
            </a:endParaRPr>
          </a:p>
        </p:txBody>
      </p:sp>
      <p:sp>
        <p:nvSpPr>
          <p:cNvPr id="44" name="Rektangel med rundade hörn 43"/>
          <p:cNvSpPr/>
          <p:nvPr/>
        </p:nvSpPr>
        <p:spPr>
          <a:xfrm>
            <a:off x="8023605" y="2708216"/>
            <a:ext cx="2016000" cy="612000"/>
          </a:xfrm>
          <a:prstGeom prst="roundRect">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latin typeface="+mj-lt"/>
              </a:rPr>
              <a:t>Säkerställ </a:t>
            </a:r>
            <a:r>
              <a:rPr lang="sv-SE" sz="1200" dirty="0">
                <a:solidFill>
                  <a:schemeClr val="tx1"/>
                </a:solidFill>
                <a:latin typeface="+mj-lt"/>
              </a:rPr>
              <a:t>att nyttan </a:t>
            </a:r>
            <a:r>
              <a:rPr lang="sv-SE" sz="1200" dirty="0" smtClean="0">
                <a:solidFill>
                  <a:schemeClr val="tx1"/>
                </a:solidFill>
                <a:latin typeface="+mj-lt"/>
              </a:rPr>
              <a:t>blev </a:t>
            </a:r>
            <a:r>
              <a:rPr lang="sv-SE" sz="1200" dirty="0">
                <a:solidFill>
                  <a:schemeClr val="tx1"/>
                </a:solidFill>
                <a:latin typeface="+mj-lt"/>
              </a:rPr>
              <a:t>den önskade</a:t>
            </a:r>
          </a:p>
        </p:txBody>
      </p:sp>
      <p:sp>
        <p:nvSpPr>
          <p:cNvPr id="45" name="Rektangel med rundade hörn 44"/>
          <p:cNvSpPr/>
          <p:nvPr/>
        </p:nvSpPr>
        <p:spPr>
          <a:xfrm>
            <a:off x="1951517" y="2708214"/>
            <a:ext cx="2016000" cy="612000"/>
          </a:xfrm>
          <a:prstGeom prst="roundRect">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smtClean="0">
                <a:solidFill>
                  <a:schemeClr val="tx1"/>
                </a:solidFill>
                <a:latin typeface="+mj-lt"/>
              </a:rPr>
              <a:t>Identifiera behov. Konkretisera</a:t>
            </a:r>
            <a:r>
              <a:rPr lang="sv-SE" sz="1200" dirty="0">
                <a:solidFill>
                  <a:schemeClr val="tx1"/>
                </a:solidFill>
                <a:latin typeface="+mj-lt"/>
              </a:rPr>
              <a:t>, </a:t>
            </a:r>
            <a:r>
              <a:rPr lang="sv-SE" sz="1200" dirty="0" smtClean="0">
                <a:solidFill>
                  <a:schemeClr val="tx1"/>
                </a:solidFill>
                <a:latin typeface="+mj-lt"/>
              </a:rPr>
              <a:t>avgränsa, dokumentera</a:t>
            </a:r>
            <a:endParaRPr lang="sv-SE" sz="1200" dirty="0">
              <a:solidFill>
                <a:schemeClr val="tx1"/>
              </a:solidFill>
              <a:latin typeface="+mj-lt"/>
            </a:endParaRPr>
          </a:p>
        </p:txBody>
      </p:sp>
      <p:sp>
        <p:nvSpPr>
          <p:cNvPr id="120" name="Cylinder 119"/>
          <p:cNvSpPr/>
          <p:nvPr/>
        </p:nvSpPr>
        <p:spPr>
          <a:xfrm>
            <a:off x="4726373" y="4064601"/>
            <a:ext cx="1461117" cy="1124855"/>
          </a:xfrm>
          <a:prstGeom prst="can">
            <a:avLst>
              <a:gd name="adj" fmla="val 17481"/>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lumMod val="50000"/>
                </a:schemeClr>
              </a:solidFill>
            </a:endParaRPr>
          </a:p>
        </p:txBody>
      </p:sp>
      <p:sp>
        <p:nvSpPr>
          <p:cNvPr id="121" name="Femhörning 120"/>
          <p:cNvSpPr/>
          <p:nvPr/>
        </p:nvSpPr>
        <p:spPr>
          <a:xfrm>
            <a:off x="6314095" y="4027232"/>
            <a:ext cx="2916000" cy="1166402"/>
          </a:xfrm>
          <a:prstGeom prst="homePlate">
            <a:avLst>
              <a:gd name="adj" fmla="val 3456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dirty="0">
              <a:solidFill>
                <a:schemeClr val="bg1">
                  <a:lumMod val="50000"/>
                </a:schemeClr>
              </a:solidFill>
              <a:latin typeface="+mj-lt"/>
            </a:endParaRPr>
          </a:p>
        </p:txBody>
      </p:sp>
      <p:sp>
        <p:nvSpPr>
          <p:cNvPr id="122" name="Femhörning 121"/>
          <p:cNvSpPr/>
          <p:nvPr/>
        </p:nvSpPr>
        <p:spPr>
          <a:xfrm>
            <a:off x="6406748" y="4112385"/>
            <a:ext cx="2267992" cy="252000"/>
          </a:xfrm>
          <a:prstGeom prst="homePlat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bg1">
                    <a:lumMod val="50000"/>
                  </a:schemeClr>
                </a:solidFill>
                <a:latin typeface="+mj-lt"/>
              </a:rPr>
              <a:t>Projekt A</a:t>
            </a:r>
            <a:endParaRPr lang="sv-SE" sz="1400" b="1" dirty="0">
              <a:solidFill>
                <a:schemeClr val="bg1">
                  <a:lumMod val="50000"/>
                </a:schemeClr>
              </a:solidFill>
              <a:latin typeface="+mj-lt"/>
            </a:endParaRPr>
          </a:p>
        </p:txBody>
      </p:sp>
      <p:sp>
        <p:nvSpPr>
          <p:cNvPr id="123" name="Femhörning 122"/>
          <p:cNvSpPr/>
          <p:nvPr/>
        </p:nvSpPr>
        <p:spPr>
          <a:xfrm>
            <a:off x="6474158" y="4479289"/>
            <a:ext cx="2592000" cy="252000"/>
          </a:xfrm>
          <a:prstGeom prst="homePlat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bg1">
                    <a:lumMod val="50000"/>
                  </a:schemeClr>
                </a:solidFill>
                <a:latin typeface="+mj-lt"/>
              </a:rPr>
              <a:t>Projekt B</a:t>
            </a:r>
            <a:endParaRPr lang="sv-SE" sz="1400" b="1" dirty="0">
              <a:solidFill>
                <a:schemeClr val="bg1">
                  <a:lumMod val="50000"/>
                </a:schemeClr>
              </a:solidFill>
              <a:latin typeface="+mj-lt"/>
            </a:endParaRPr>
          </a:p>
        </p:txBody>
      </p:sp>
      <p:sp>
        <p:nvSpPr>
          <p:cNvPr id="124" name="Femhörning 123"/>
          <p:cNvSpPr/>
          <p:nvPr/>
        </p:nvSpPr>
        <p:spPr>
          <a:xfrm>
            <a:off x="6564065" y="4846193"/>
            <a:ext cx="2304000" cy="250172"/>
          </a:xfrm>
          <a:prstGeom prst="homePlat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smtClean="0">
                <a:solidFill>
                  <a:schemeClr val="bg1">
                    <a:lumMod val="50000"/>
                  </a:schemeClr>
                </a:solidFill>
                <a:latin typeface="+mj-lt"/>
              </a:rPr>
              <a:t>Projekt C</a:t>
            </a:r>
            <a:endParaRPr lang="sv-SE" sz="1400" b="1" dirty="0">
              <a:solidFill>
                <a:schemeClr val="bg1">
                  <a:lumMod val="50000"/>
                </a:schemeClr>
              </a:solidFill>
              <a:latin typeface="+mj-lt"/>
            </a:endParaRPr>
          </a:p>
        </p:txBody>
      </p:sp>
      <p:sp>
        <p:nvSpPr>
          <p:cNvPr id="126" name="Vikt hörn 125"/>
          <p:cNvSpPr/>
          <p:nvPr/>
        </p:nvSpPr>
        <p:spPr>
          <a:xfrm>
            <a:off x="4798025" y="4335389"/>
            <a:ext cx="1068688" cy="360530"/>
          </a:xfrm>
          <a:prstGeom prst="foldedCorner">
            <a:avLst>
              <a:gd name="adj" fmla="val 35566"/>
            </a:avLst>
          </a:prstGeom>
          <a:solidFill>
            <a:schemeClr val="accent2">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bg1">
                    <a:lumMod val="50000"/>
                  </a:schemeClr>
                </a:solidFill>
                <a:latin typeface="+mj-lt"/>
              </a:rPr>
              <a:t>Projekt X</a:t>
            </a:r>
          </a:p>
        </p:txBody>
      </p:sp>
      <p:sp>
        <p:nvSpPr>
          <p:cNvPr id="127" name="Vikt hörn 126"/>
          <p:cNvSpPr/>
          <p:nvPr/>
        </p:nvSpPr>
        <p:spPr>
          <a:xfrm>
            <a:off x="5038829" y="4742618"/>
            <a:ext cx="1068688" cy="360530"/>
          </a:xfrm>
          <a:prstGeom prst="foldedCorner">
            <a:avLst>
              <a:gd name="adj" fmla="val 35566"/>
            </a:avLst>
          </a:prstGeom>
          <a:solidFill>
            <a:schemeClr val="accent2">
              <a:lumMod val="20000"/>
              <a:lumOff val="80000"/>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chemeClr val="bg1">
                    <a:lumMod val="50000"/>
                  </a:schemeClr>
                </a:solidFill>
                <a:latin typeface="+mj-lt"/>
              </a:rPr>
              <a:t>Projekt </a:t>
            </a:r>
            <a:r>
              <a:rPr lang="sv-SE" sz="1400" b="1" dirty="0" smtClean="0">
                <a:solidFill>
                  <a:schemeClr val="bg1">
                    <a:lumMod val="50000"/>
                  </a:schemeClr>
                </a:solidFill>
                <a:latin typeface="+mj-lt"/>
              </a:rPr>
              <a:t>Y</a:t>
            </a:r>
            <a:endParaRPr lang="sv-SE" sz="1400" b="1" dirty="0">
              <a:solidFill>
                <a:schemeClr val="bg1">
                  <a:lumMod val="50000"/>
                </a:schemeClr>
              </a:solidFill>
              <a:latin typeface="+mj-lt"/>
            </a:endParaRPr>
          </a:p>
        </p:txBody>
      </p:sp>
      <p:sp>
        <p:nvSpPr>
          <p:cNvPr id="128" name="textruta 127"/>
          <p:cNvSpPr txBox="1"/>
          <p:nvPr/>
        </p:nvSpPr>
        <p:spPr>
          <a:xfrm>
            <a:off x="6401288" y="3638839"/>
            <a:ext cx="2342952" cy="338554"/>
          </a:xfrm>
          <a:prstGeom prst="rect">
            <a:avLst/>
          </a:prstGeom>
          <a:noFill/>
        </p:spPr>
        <p:txBody>
          <a:bodyPr wrap="square" rtlCol="0">
            <a:spAutoFit/>
          </a:bodyPr>
          <a:lstStyle/>
          <a:p>
            <a:pPr algn="ctr"/>
            <a:r>
              <a:rPr lang="sv-SE" sz="1600" b="1" dirty="0" smtClean="0">
                <a:solidFill>
                  <a:schemeClr val="bg1">
                    <a:lumMod val="50000"/>
                  </a:schemeClr>
                </a:solidFill>
                <a:latin typeface="+mj-lt"/>
              </a:rPr>
              <a:t>Pågående projekt</a:t>
            </a:r>
            <a:endParaRPr lang="sv-SE" sz="1600" b="1" dirty="0">
              <a:solidFill>
                <a:schemeClr val="bg1">
                  <a:lumMod val="50000"/>
                </a:schemeClr>
              </a:solidFill>
              <a:latin typeface="+mj-lt"/>
            </a:endParaRPr>
          </a:p>
        </p:txBody>
      </p:sp>
      <p:sp>
        <p:nvSpPr>
          <p:cNvPr id="129" name="textruta 128"/>
          <p:cNvSpPr txBox="1"/>
          <p:nvPr/>
        </p:nvSpPr>
        <p:spPr>
          <a:xfrm>
            <a:off x="4507486" y="3638839"/>
            <a:ext cx="1904473" cy="338554"/>
          </a:xfrm>
          <a:prstGeom prst="rect">
            <a:avLst/>
          </a:prstGeom>
          <a:noFill/>
        </p:spPr>
        <p:txBody>
          <a:bodyPr wrap="square" rtlCol="0">
            <a:spAutoFit/>
          </a:bodyPr>
          <a:lstStyle/>
          <a:p>
            <a:pPr algn="ctr"/>
            <a:r>
              <a:rPr lang="sv-SE" sz="1600" b="1" dirty="0" smtClean="0">
                <a:solidFill>
                  <a:schemeClr val="bg1">
                    <a:lumMod val="50000"/>
                  </a:schemeClr>
                </a:solidFill>
                <a:latin typeface="+mj-lt"/>
              </a:rPr>
              <a:t>”Kön”</a:t>
            </a:r>
            <a:endParaRPr lang="sv-SE" sz="1600" b="1" dirty="0">
              <a:solidFill>
                <a:schemeClr val="bg1">
                  <a:lumMod val="50000"/>
                </a:schemeClr>
              </a:solidFill>
              <a:latin typeface="+mj-lt"/>
            </a:endParaRPr>
          </a:p>
        </p:txBody>
      </p:sp>
      <p:sp>
        <p:nvSpPr>
          <p:cNvPr id="130" name="Rektangel med rundade hörn 129"/>
          <p:cNvSpPr/>
          <p:nvPr/>
        </p:nvSpPr>
        <p:spPr>
          <a:xfrm>
            <a:off x="4507486" y="3582162"/>
            <a:ext cx="4849294" cy="171988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bg1">
                  <a:lumMod val="50000"/>
                </a:schemeClr>
              </a:solidFill>
            </a:endParaRPr>
          </a:p>
        </p:txBody>
      </p:sp>
      <p:cxnSp>
        <p:nvCxnSpPr>
          <p:cNvPr id="9" name="Rak koppling 8"/>
          <p:cNvCxnSpPr/>
          <p:nvPr/>
        </p:nvCxnSpPr>
        <p:spPr>
          <a:xfrm flipV="1">
            <a:off x="6737493" y="4943406"/>
            <a:ext cx="244332" cy="756000"/>
          </a:xfrm>
          <a:prstGeom prst="line">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1" name="Rak koppling 130"/>
          <p:cNvCxnSpPr/>
          <p:nvPr/>
        </p:nvCxnSpPr>
        <p:spPr>
          <a:xfrm flipV="1">
            <a:off x="6658769" y="4547406"/>
            <a:ext cx="199231" cy="1152000"/>
          </a:xfrm>
          <a:prstGeom prst="line">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2" name="Rak koppling 131"/>
          <p:cNvCxnSpPr/>
          <p:nvPr/>
        </p:nvCxnSpPr>
        <p:spPr>
          <a:xfrm flipV="1">
            <a:off x="6559410" y="4187406"/>
            <a:ext cx="99359" cy="1512000"/>
          </a:xfrm>
          <a:prstGeom prst="line">
            <a:avLst/>
          </a:prstGeom>
          <a:ln>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36" name="Vänster klammerparentes 135"/>
          <p:cNvSpPr/>
          <p:nvPr/>
        </p:nvSpPr>
        <p:spPr>
          <a:xfrm rot="5400000">
            <a:off x="6943976" y="2444500"/>
            <a:ext cx="268131" cy="6802990"/>
          </a:xfrm>
          <a:prstGeom prst="leftBrace">
            <a:avLst>
              <a:gd name="adj1" fmla="val 13333"/>
              <a:gd name="adj2" fmla="val 5659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schemeClr val="bg1">
                  <a:lumMod val="50000"/>
                </a:schemeClr>
              </a:solidFill>
            </a:endParaRPr>
          </a:p>
        </p:txBody>
      </p:sp>
      <p:sp>
        <p:nvSpPr>
          <p:cNvPr id="140" name="textruta 139"/>
          <p:cNvSpPr txBox="1"/>
          <p:nvPr/>
        </p:nvSpPr>
        <p:spPr>
          <a:xfrm>
            <a:off x="79176" y="5530238"/>
            <a:ext cx="2639782" cy="369332"/>
          </a:xfrm>
          <a:prstGeom prst="rect">
            <a:avLst/>
          </a:prstGeom>
          <a:noFill/>
        </p:spPr>
        <p:txBody>
          <a:bodyPr wrap="square" rtlCol="0">
            <a:spAutoFit/>
          </a:bodyPr>
          <a:lstStyle/>
          <a:p>
            <a:r>
              <a:rPr lang="sv-SE" b="1" dirty="0" smtClean="0">
                <a:latin typeface="+mj-lt"/>
              </a:rPr>
              <a:t>PROJEKTMODELLEN</a:t>
            </a:r>
            <a:endParaRPr lang="sv-SE" b="1" dirty="0">
              <a:latin typeface="+mj-lt"/>
            </a:endParaRPr>
          </a:p>
        </p:txBody>
      </p:sp>
      <p:sp>
        <p:nvSpPr>
          <p:cNvPr id="145" name="Vänster klammerparentes 144"/>
          <p:cNvSpPr/>
          <p:nvPr/>
        </p:nvSpPr>
        <p:spPr>
          <a:xfrm rot="5400000">
            <a:off x="6803251" y="1063489"/>
            <a:ext cx="257763" cy="4849295"/>
          </a:xfrm>
          <a:prstGeom prst="leftBrace">
            <a:avLst>
              <a:gd name="adj1" fmla="val 13333"/>
              <a:gd name="adj2" fmla="val 4931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56" name="Rectangle 69"/>
          <p:cNvSpPr>
            <a:spLocks noChangeArrowheads="1"/>
          </p:cNvSpPr>
          <p:nvPr/>
        </p:nvSpPr>
        <p:spPr bwMode="auto">
          <a:xfrm>
            <a:off x="1080000" y="360000"/>
            <a:ext cx="5114198"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buClrTx/>
              <a:buFontTx/>
              <a:buNone/>
            </a:pPr>
            <a:r>
              <a:rPr lang="sv-SE" altLang="sv-SE" sz="4000" b="1" dirty="0" smtClean="0">
                <a:latin typeface="+mj-lt"/>
              </a:rPr>
              <a:t>I sitt sammanhang...</a:t>
            </a:r>
            <a:endParaRPr lang="sv-SE" altLang="sv-SE" sz="4000" b="1" dirty="0">
              <a:latin typeface="+mj-lt"/>
            </a:endParaRPr>
          </a:p>
        </p:txBody>
      </p:sp>
      <p:sp>
        <p:nvSpPr>
          <p:cNvPr id="105" name="textruta 104"/>
          <p:cNvSpPr txBox="1"/>
          <p:nvPr/>
        </p:nvSpPr>
        <p:spPr>
          <a:xfrm>
            <a:off x="79176" y="1682872"/>
            <a:ext cx="2639782" cy="369332"/>
          </a:xfrm>
          <a:prstGeom prst="rect">
            <a:avLst/>
          </a:prstGeom>
          <a:noFill/>
        </p:spPr>
        <p:txBody>
          <a:bodyPr wrap="square" rtlCol="0">
            <a:spAutoFit/>
          </a:bodyPr>
          <a:lstStyle/>
          <a:p>
            <a:r>
              <a:rPr lang="sv-SE" b="1" dirty="0" smtClean="0">
                <a:latin typeface="+mj-lt"/>
              </a:rPr>
              <a:t>PORTFÖLJSTYRNING</a:t>
            </a:r>
            <a:endParaRPr lang="sv-SE" b="1" dirty="0">
              <a:latin typeface="+mj-lt"/>
            </a:endParaRPr>
          </a:p>
        </p:txBody>
      </p:sp>
      <p:sp>
        <p:nvSpPr>
          <p:cNvPr id="71" name="AutoShape 4">
            <a:hlinkClick r:id="rId2" action="ppaction://hlinksldjump"/>
          </p:cNvPr>
          <p:cNvSpPr>
            <a:spLocks noChangeArrowheads="1"/>
          </p:cNvSpPr>
          <p:nvPr/>
        </p:nvSpPr>
        <p:spPr bwMode="auto">
          <a:xfrm>
            <a:off x="2430928" y="5987284"/>
            <a:ext cx="1245618" cy="564842"/>
          </a:xfrm>
          <a:prstGeom prst="rightArrow">
            <a:avLst>
              <a:gd name="adj1" fmla="val 69747"/>
              <a:gd name="adj2" fmla="val 26377"/>
            </a:avLst>
          </a:prstGeom>
          <a:solidFill>
            <a:schemeClr val="accent5">
              <a:lumMod val="20000"/>
              <a:lumOff val="80000"/>
            </a:schemeClr>
          </a:solidFill>
          <a:ln w="6350">
            <a:solidFill>
              <a:schemeClr val="bg1">
                <a:lumMod val="50000"/>
              </a:schemeClr>
            </a:solidFill>
            <a:miter lim="800000"/>
            <a:headEnd/>
            <a:tailEnd/>
          </a:ln>
          <a:effectLs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600" b="1" i="1" dirty="0" smtClean="0">
                <a:solidFill>
                  <a:schemeClr val="bg1">
                    <a:lumMod val="50000"/>
                  </a:schemeClr>
                </a:solidFill>
                <a:latin typeface="Calibri" pitchFamily="34" charset="0"/>
              </a:rPr>
              <a:t>Behov</a:t>
            </a:r>
            <a:endParaRPr lang="sv-SE" altLang="sv-SE" sz="1600" b="1" i="1" dirty="0">
              <a:solidFill>
                <a:schemeClr val="bg1">
                  <a:lumMod val="50000"/>
                </a:schemeClr>
              </a:solidFill>
              <a:latin typeface="Calibri" pitchFamily="34" charset="0"/>
            </a:endParaRPr>
          </a:p>
        </p:txBody>
      </p:sp>
      <p:sp>
        <p:nvSpPr>
          <p:cNvPr id="73" name="AutoShape 4">
            <a:hlinkClick r:id="rId2" action="ppaction://hlinksldjump"/>
          </p:cNvPr>
          <p:cNvSpPr>
            <a:spLocks noChangeArrowheads="1"/>
          </p:cNvSpPr>
          <p:nvPr/>
        </p:nvSpPr>
        <p:spPr bwMode="auto">
          <a:xfrm>
            <a:off x="4923556" y="5987284"/>
            <a:ext cx="1459116" cy="564842"/>
          </a:xfrm>
          <a:prstGeom prst="rightArrow">
            <a:avLst>
              <a:gd name="adj1" fmla="val 69747"/>
              <a:gd name="adj2" fmla="val 26377"/>
            </a:avLst>
          </a:prstGeom>
          <a:solidFill>
            <a:schemeClr val="accent2">
              <a:lumMod val="20000"/>
              <a:lumOff val="80000"/>
            </a:schemeClr>
          </a:solidFill>
          <a:ln w="9525">
            <a:solidFill>
              <a:schemeClr val="tx1"/>
            </a:solidFill>
            <a:miter lim="800000"/>
            <a:headEnd/>
            <a:tailEnd/>
          </a:ln>
          <a:effectLs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r>
              <a:rPr lang="sv-SE" altLang="sv-SE" sz="1600" b="1" dirty="0" smtClean="0">
                <a:solidFill>
                  <a:schemeClr val="bg1">
                    <a:lumMod val="50000"/>
                  </a:schemeClr>
                </a:solidFill>
                <a:latin typeface="Calibri" pitchFamily="34" charset="0"/>
              </a:rPr>
              <a:t>Planering</a:t>
            </a:r>
            <a:endParaRPr lang="sv-SE" altLang="sv-SE" sz="1600" b="1" dirty="0">
              <a:solidFill>
                <a:schemeClr val="bg1">
                  <a:lumMod val="50000"/>
                </a:schemeClr>
              </a:solidFill>
              <a:latin typeface="Calibri" pitchFamily="34" charset="0"/>
            </a:endParaRPr>
          </a:p>
        </p:txBody>
      </p:sp>
      <p:sp>
        <p:nvSpPr>
          <p:cNvPr id="74" name="AutoShape 4">
            <a:hlinkClick r:id="rId2" action="ppaction://hlinksldjump"/>
          </p:cNvPr>
          <p:cNvSpPr>
            <a:spLocks noChangeArrowheads="1"/>
          </p:cNvSpPr>
          <p:nvPr/>
        </p:nvSpPr>
        <p:spPr bwMode="auto">
          <a:xfrm>
            <a:off x="6382672" y="5987284"/>
            <a:ext cx="2949663" cy="564842"/>
          </a:xfrm>
          <a:prstGeom prst="rightArrow">
            <a:avLst>
              <a:gd name="adj1" fmla="val 69747"/>
              <a:gd name="adj2" fmla="val 26377"/>
            </a:avLst>
          </a:prstGeom>
          <a:solidFill>
            <a:schemeClr val="accent2">
              <a:lumMod val="20000"/>
              <a:lumOff val="80000"/>
            </a:schemeClr>
          </a:solidFill>
          <a:ln w="9525">
            <a:solidFill>
              <a:schemeClr val="tx1"/>
            </a:solidFill>
            <a:miter lim="800000"/>
            <a:headEnd/>
            <a:tailEnd/>
          </a:ln>
          <a:effectLs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buClrTx/>
              <a:buFontTx/>
              <a:buNone/>
            </a:pPr>
            <a:r>
              <a:rPr lang="sv-SE" altLang="sv-SE" sz="1600" b="1" dirty="0">
                <a:solidFill>
                  <a:schemeClr val="bg1">
                    <a:lumMod val="50000"/>
                  </a:schemeClr>
                </a:solidFill>
                <a:latin typeface="Calibri" pitchFamily="34" charset="0"/>
              </a:rPr>
              <a:t>Genomförande</a:t>
            </a:r>
          </a:p>
        </p:txBody>
      </p:sp>
      <p:sp>
        <p:nvSpPr>
          <p:cNvPr id="75" name="AutoShape 4">
            <a:hlinkClick r:id="rId2" action="ppaction://hlinksldjump"/>
          </p:cNvPr>
          <p:cNvSpPr>
            <a:spLocks noChangeArrowheads="1"/>
          </p:cNvSpPr>
          <p:nvPr/>
        </p:nvSpPr>
        <p:spPr bwMode="auto">
          <a:xfrm>
            <a:off x="9332335" y="5987284"/>
            <a:ext cx="1147202" cy="564842"/>
          </a:xfrm>
          <a:prstGeom prst="rightArrow">
            <a:avLst>
              <a:gd name="adj1" fmla="val 69747"/>
              <a:gd name="adj2" fmla="val 26377"/>
            </a:avLst>
          </a:prstGeom>
          <a:solidFill>
            <a:schemeClr val="accent2">
              <a:lumMod val="20000"/>
              <a:lumOff val="80000"/>
            </a:schemeClr>
          </a:solidFill>
          <a:ln w="9525">
            <a:solidFill>
              <a:schemeClr val="tx1"/>
            </a:solidFill>
            <a:miter lim="800000"/>
            <a:headEnd/>
            <a:tailEnd/>
          </a:ln>
          <a:effectLs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r>
              <a:rPr lang="sv-SE" altLang="sv-SE" sz="1600" b="1" dirty="0" smtClean="0">
                <a:solidFill>
                  <a:schemeClr val="bg1">
                    <a:lumMod val="50000"/>
                  </a:schemeClr>
                </a:solidFill>
                <a:latin typeface="Calibri" pitchFamily="34" charset="0"/>
              </a:rPr>
              <a:t>Avslut</a:t>
            </a:r>
            <a:endParaRPr lang="sv-SE" altLang="sv-SE" sz="1600" b="1" dirty="0">
              <a:solidFill>
                <a:schemeClr val="bg1">
                  <a:lumMod val="50000"/>
                </a:schemeClr>
              </a:solidFill>
              <a:latin typeface="Calibri" pitchFamily="34" charset="0"/>
            </a:endParaRPr>
          </a:p>
        </p:txBody>
      </p:sp>
      <p:sp>
        <p:nvSpPr>
          <p:cNvPr id="76" name="AutoShape 4">
            <a:hlinkClick r:id="rId2" action="ppaction://hlinksldjump"/>
          </p:cNvPr>
          <p:cNvSpPr>
            <a:spLocks noChangeArrowheads="1"/>
          </p:cNvSpPr>
          <p:nvPr/>
        </p:nvSpPr>
        <p:spPr bwMode="auto">
          <a:xfrm>
            <a:off x="3677938" y="5987284"/>
            <a:ext cx="1245618" cy="564842"/>
          </a:xfrm>
          <a:prstGeom prst="rightArrow">
            <a:avLst>
              <a:gd name="adj1" fmla="val 69747"/>
              <a:gd name="adj2" fmla="val 26377"/>
            </a:avLst>
          </a:prstGeom>
          <a:solidFill>
            <a:schemeClr val="accent2">
              <a:lumMod val="20000"/>
              <a:lumOff val="80000"/>
            </a:schemeClr>
          </a:solidFill>
          <a:ln w="9525">
            <a:solidFill>
              <a:schemeClr val="tx1"/>
            </a:solidFill>
            <a:miter lim="800000"/>
            <a:headEnd/>
            <a:tailEnd/>
          </a:ln>
          <a:effectLs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defRPr>
            </a:lvl9pPr>
          </a:lstStyle>
          <a:p>
            <a:pPr algn="ctr"/>
            <a:r>
              <a:rPr lang="sv-SE" altLang="sv-SE" sz="1600" b="1" dirty="0" smtClean="0">
                <a:solidFill>
                  <a:schemeClr val="bg1">
                    <a:lumMod val="50000"/>
                  </a:schemeClr>
                </a:solidFill>
                <a:latin typeface="Calibri" pitchFamily="34" charset="0"/>
              </a:rPr>
              <a:t>Förberedelse</a:t>
            </a:r>
            <a:endParaRPr lang="sv-SE" altLang="sv-SE" sz="1600" b="1" dirty="0">
              <a:solidFill>
                <a:schemeClr val="bg1">
                  <a:lumMod val="50000"/>
                </a:schemeClr>
              </a:solidFill>
              <a:latin typeface="Calibri" pitchFamily="34" charset="0"/>
            </a:endParaRPr>
          </a:p>
        </p:txBody>
      </p:sp>
      <p:sp>
        <p:nvSpPr>
          <p:cNvPr id="2" name="Nedåtpil 1"/>
          <p:cNvSpPr/>
          <p:nvPr/>
        </p:nvSpPr>
        <p:spPr>
          <a:xfrm>
            <a:off x="8553450" y="581025"/>
            <a:ext cx="1019175" cy="1371600"/>
          </a:xfrm>
          <a:prstGeom prst="downArrow">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43948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079999" y="1409924"/>
            <a:ext cx="10554537" cy="1477328"/>
          </a:xfrm>
          <a:prstGeom prst="rect">
            <a:avLst/>
          </a:prstGeom>
          <a:noFill/>
        </p:spPr>
        <p:txBody>
          <a:bodyPr wrap="square" rtlCol="0">
            <a:spAutoFit/>
          </a:bodyPr>
          <a:lstStyle/>
          <a:p>
            <a:r>
              <a:rPr lang="sv-SE" dirty="0" smtClean="0">
                <a:latin typeface="+mj-lt"/>
              </a:rPr>
              <a:t>Projektets leverans tillsammans med förändrat beteende/arbetssätt leder till effekter. Positiva effekter skapar nytta, dvs ger oss värde. Nyttorealisering syftar till att tillse att den förväntade nyttan av ett projekt uppnås, vilket inkluderar mätning av uppnådd nytta. Detta är beställarens ansvar och är inte en del av projektmodellen, men är nära relaterat. Vid projektets slut bör man besluta om när och hur man ska utvärdera de nyttor projektet gett</a:t>
            </a:r>
            <a:r>
              <a:rPr lang="sv-SE" dirty="0" smtClean="0"/>
              <a:t>. </a:t>
            </a:r>
            <a:r>
              <a:rPr lang="sv-SE" dirty="0">
                <a:solidFill>
                  <a:srgbClr val="000000"/>
                </a:solidFill>
                <a:latin typeface="Arial" panose="020B0604020202020204" pitchFamily="34" charset="0"/>
              </a:rPr>
              <a:t>Detta innebär att </a:t>
            </a:r>
            <a:r>
              <a:rPr lang="sv-SE" dirty="0">
                <a:latin typeface="Arial" panose="020B0604020202020204" pitchFamily="34" charset="0"/>
              </a:rPr>
              <a:t>projektets effektmål följs </a:t>
            </a:r>
            <a:r>
              <a:rPr lang="sv-SE" dirty="0">
                <a:solidFill>
                  <a:srgbClr val="000000"/>
                </a:solidFill>
                <a:latin typeface="Arial" panose="020B0604020202020204" pitchFamily="34" charset="0"/>
              </a:rPr>
              <a:t>upp</a:t>
            </a:r>
            <a:r>
              <a:rPr lang="sv-SE" dirty="0" smtClean="0">
                <a:solidFill>
                  <a:srgbClr val="000000"/>
                </a:solidFill>
                <a:latin typeface="Arial" panose="020B0604020202020204" pitchFamily="34" charset="0"/>
              </a:rPr>
              <a:t>.</a:t>
            </a:r>
            <a:endParaRPr lang="sv-SE" dirty="0">
              <a:solidFill>
                <a:srgbClr val="000000"/>
              </a:solidFill>
              <a:latin typeface="Arial" panose="020B0604020202020204" pitchFamily="34" charset="0"/>
            </a:endParaRPr>
          </a:p>
        </p:txBody>
      </p:sp>
      <p:sp>
        <p:nvSpPr>
          <p:cNvPr id="4" name="Platshållare för innehåll 2"/>
          <p:cNvSpPr txBox="1">
            <a:spLocks/>
          </p:cNvSpPr>
          <p:nvPr/>
        </p:nvSpPr>
        <p:spPr>
          <a:xfrm>
            <a:off x="2430819" y="3979036"/>
            <a:ext cx="2030939" cy="838842"/>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sz="1800" b="1" dirty="0" smtClean="0">
                <a:latin typeface="Raleway" panose="020B0503030101060003" pitchFamily="34" charset="0"/>
              </a:rPr>
              <a:t>Rätt lösning </a:t>
            </a:r>
            <a:br>
              <a:rPr lang="sv-SE" sz="1800" b="1" dirty="0" smtClean="0">
                <a:latin typeface="Raleway" panose="020B0503030101060003" pitchFamily="34" charset="0"/>
              </a:rPr>
            </a:br>
            <a:r>
              <a:rPr lang="sv-SE" sz="1800" b="1" dirty="0" smtClean="0">
                <a:latin typeface="Raleway" panose="020B0503030101060003" pitchFamily="34" charset="0"/>
              </a:rPr>
              <a:t>utvecklas</a:t>
            </a:r>
          </a:p>
        </p:txBody>
      </p:sp>
      <p:sp>
        <p:nvSpPr>
          <p:cNvPr id="5" name="Platshållare för innehåll 3"/>
          <p:cNvSpPr txBox="1">
            <a:spLocks/>
          </p:cNvSpPr>
          <p:nvPr/>
        </p:nvSpPr>
        <p:spPr>
          <a:xfrm>
            <a:off x="5209722" y="3979036"/>
            <a:ext cx="2548220" cy="84335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sz="1800" b="1" dirty="0" smtClean="0">
                <a:latin typeface="Raleway" panose="020B0503030101060003" pitchFamily="34" charset="0"/>
              </a:rPr>
              <a:t>Lösning används </a:t>
            </a:r>
            <a:br>
              <a:rPr lang="sv-SE" sz="1800" b="1" dirty="0" smtClean="0">
                <a:latin typeface="Raleway" panose="020B0503030101060003" pitchFamily="34" charset="0"/>
              </a:rPr>
            </a:br>
            <a:r>
              <a:rPr lang="sv-SE" sz="1800" b="1" dirty="0" smtClean="0">
                <a:latin typeface="Raleway" panose="020B0503030101060003" pitchFamily="34" charset="0"/>
              </a:rPr>
              <a:t>som det är tänkt</a:t>
            </a:r>
          </a:p>
        </p:txBody>
      </p:sp>
      <p:sp>
        <p:nvSpPr>
          <p:cNvPr id="10" name="Platshållare för innehåll 2"/>
          <p:cNvSpPr txBox="1">
            <a:spLocks/>
          </p:cNvSpPr>
          <p:nvPr/>
        </p:nvSpPr>
        <p:spPr>
          <a:xfrm>
            <a:off x="8588545" y="3979036"/>
            <a:ext cx="2152757" cy="838842"/>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sv-SE" sz="1800" b="1" dirty="0" smtClean="0">
                <a:latin typeface="Raleway" panose="020B0503030101060003" pitchFamily="34" charset="0"/>
              </a:rPr>
              <a:t>Nytta</a:t>
            </a:r>
            <a:br>
              <a:rPr lang="sv-SE" sz="1800" b="1" dirty="0" smtClean="0">
                <a:latin typeface="Raleway" panose="020B0503030101060003" pitchFamily="34" charset="0"/>
              </a:rPr>
            </a:br>
            <a:r>
              <a:rPr lang="sv-SE" sz="1800" b="1" dirty="0" smtClean="0">
                <a:latin typeface="Raleway" panose="020B0503030101060003" pitchFamily="34" charset="0"/>
              </a:rPr>
              <a:t> uppstår</a:t>
            </a:r>
          </a:p>
        </p:txBody>
      </p:sp>
      <p:sp>
        <p:nvSpPr>
          <p:cNvPr id="28" name="Rektangel 27"/>
          <p:cNvSpPr/>
          <p:nvPr/>
        </p:nvSpPr>
        <p:spPr>
          <a:xfrm>
            <a:off x="4564023" y="3853602"/>
            <a:ext cx="667259" cy="923330"/>
          </a:xfrm>
          <a:prstGeom prst="rect">
            <a:avLst/>
          </a:prstGeom>
        </p:spPr>
        <p:txBody>
          <a:bodyPr wrap="square">
            <a:spAutoFit/>
          </a:bodyPr>
          <a:lstStyle/>
          <a:p>
            <a:r>
              <a:rPr lang="sv-SE" sz="5400" dirty="0">
                <a:solidFill>
                  <a:schemeClr val="accent1"/>
                </a:solidFill>
                <a:latin typeface="+mj-lt"/>
              </a:rPr>
              <a:t>+</a:t>
            </a:r>
          </a:p>
        </p:txBody>
      </p:sp>
      <p:sp>
        <p:nvSpPr>
          <p:cNvPr id="29" name="Rektangel 28"/>
          <p:cNvSpPr/>
          <p:nvPr/>
        </p:nvSpPr>
        <p:spPr>
          <a:xfrm>
            <a:off x="7766068" y="3853602"/>
            <a:ext cx="588623" cy="923330"/>
          </a:xfrm>
          <a:prstGeom prst="rect">
            <a:avLst/>
          </a:prstGeom>
        </p:spPr>
        <p:txBody>
          <a:bodyPr wrap="none">
            <a:spAutoFit/>
          </a:bodyPr>
          <a:lstStyle/>
          <a:p>
            <a:r>
              <a:rPr lang="sv-SE" sz="5400" dirty="0">
                <a:solidFill>
                  <a:schemeClr val="accent1"/>
                </a:solidFill>
                <a:latin typeface="+mj-lt"/>
              </a:rPr>
              <a:t>=</a:t>
            </a:r>
          </a:p>
        </p:txBody>
      </p:sp>
      <p:grpSp>
        <p:nvGrpSpPr>
          <p:cNvPr id="14" name="Grupp 13"/>
          <p:cNvGrpSpPr>
            <a:grpSpLocks/>
          </p:cNvGrpSpPr>
          <p:nvPr/>
        </p:nvGrpSpPr>
        <p:grpSpPr>
          <a:xfrm>
            <a:off x="2805436" y="2963764"/>
            <a:ext cx="1093483" cy="973985"/>
            <a:chOff x="1088110" y="1700029"/>
            <a:chExt cx="2102348" cy="2627431"/>
          </a:xfrm>
        </p:grpSpPr>
        <p:pic>
          <p:nvPicPr>
            <p:cNvPr id="15" name="Bildobjekt 14"/>
            <p:cNvPicPr>
              <a:picLocks noChangeAspect="1"/>
            </p:cNvPicPr>
            <p:nvPr/>
          </p:nvPicPr>
          <p:blipFill rotWithShape="1">
            <a:blip r:embed="rId3" cstate="print">
              <a:extLst>
                <a:ext uri="{28A0092B-C50C-407E-A947-70E740481C1C}">
                  <a14:useLocalDpi xmlns:a14="http://schemas.microsoft.com/office/drawing/2010/main" val="0"/>
                </a:ext>
              </a:extLst>
            </a:blip>
            <a:srcRect r="57271" b="28732"/>
            <a:stretch/>
          </p:blipFill>
          <p:spPr>
            <a:xfrm>
              <a:off x="1088110" y="1700029"/>
              <a:ext cx="2004187" cy="2627431"/>
            </a:xfrm>
            <a:prstGeom prst="rect">
              <a:avLst/>
            </a:prstGeom>
          </p:spPr>
        </p:pic>
        <p:pic>
          <p:nvPicPr>
            <p:cNvPr id="16" name="Bildobjekt 15"/>
            <p:cNvPicPr>
              <a:picLocks noChangeAspect="1"/>
            </p:cNvPicPr>
            <p:nvPr/>
          </p:nvPicPr>
          <p:blipFill rotWithShape="1">
            <a:blip r:embed="rId4" cstate="print">
              <a:extLst>
                <a:ext uri="{28A0092B-C50C-407E-A947-70E740481C1C}">
                  <a14:useLocalDpi xmlns:a14="http://schemas.microsoft.com/office/drawing/2010/main" val="0"/>
                </a:ext>
              </a:extLst>
            </a:blip>
            <a:srcRect l="27179" t="63774" r="67441" b="31050"/>
            <a:stretch/>
          </p:blipFill>
          <p:spPr>
            <a:xfrm rot="18400877">
              <a:off x="2968890" y="3954730"/>
              <a:ext cx="252321" cy="190815"/>
            </a:xfrm>
            <a:prstGeom prst="rect">
              <a:avLst/>
            </a:prstGeom>
          </p:spPr>
        </p:pic>
      </p:grpSp>
      <p:pic>
        <p:nvPicPr>
          <p:cNvPr id="17" name="Bildobjekt 16"/>
          <p:cNvPicPr>
            <a:picLocks noChangeAspect="1"/>
          </p:cNvPicPr>
          <p:nvPr/>
        </p:nvPicPr>
        <p:blipFill rotWithShape="1">
          <a:blip r:embed="rId5" cstate="print">
            <a:extLst>
              <a:ext uri="{28A0092B-C50C-407E-A947-70E740481C1C}">
                <a14:useLocalDpi xmlns:a14="http://schemas.microsoft.com/office/drawing/2010/main" val="0"/>
              </a:ext>
            </a:extLst>
          </a:blip>
          <a:srcRect l="43016"/>
          <a:stretch/>
        </p:blipFill>
        <p:spPr>
          <a:xfrm>
            <a:off x="6024116" y="2898263"/>
            <a:ext cx="818580" cy="1127260"/>
          </a:xfrm>
          <a:prstGeom prst="rect">
            <a:avLst/>
          </a:prstGeom>
        </p:spPr>
      </p:pic>
      <p:pic>
        <p:nvPicPr>
          <p:cNvPr id="18" name="Bildobjekt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5691" y="2930146"/>
            <a:ext cx="1541254" cy="1212054"/>
          </a:xfrm>
          <a:prstGeom prst="rect">
            <a:avLst/>
          </a:prstGeom>
        </p:spPr>
      </p:pic>
      <p:sp>
        <p:nvSpPr>
          <p:cNvPr id="19" name="textruta 18"/>
          <p:cNvSpPr txBox="1"/>
          <p:nvPr/>
        </p:nvSpPr>
        <p:spPr>
          <a:xfrm>
            <a:off x="1079999" y="4657429"/>
            <a:ext cx="10554537" cy="646331"/>
          </a:xfrm>
          <a:prstGeom prst="rect">
            <a:avLst/>
          </a:prstGeom>
          <a:noFill/>
        </p:spPr>
        <p:txBody>
          <a:bodyPr wrap="square" rtlCol="0">
            <a:spAutoFit/>
          </a:bodyPr>
          <a:lstStyle/>
          <a:p>
            <a:r>
              <a:rPr lang="sv-SE" dirty="0" smtClean="0">
                <a:latin typeface="+mj-lt"/>
              </a:rPr>
              <a:t>Ofta går det inte att verifiera att nyttan blev den förväntade förrän det gått en tid efter projektets slutförande, alltså kan arbetet med att mäta nyttan pågå under en längre tidsperiod. </a:t>
            </a:r>
          </a:p>
        </p:txBody>
      </p:sp>
      <p:sp>
        <p:nvSpPr>
          <p:cNvPr id="6" name="Rubrik 5"/>
          <p:cNvSpPr>
            <a:spLocks noGrp="1"/>
          </p:cNvSpPr>
          <p:nvPr>
            <p:ph type="title"/>
          </p:nvPr>
        </p:nvSpPr>
        <p:spPr>
          <a:xfrm>
            <a:off x="1079999" y="360000"/>
            <a:ext cx="10300800" cy="1049924"/>
          </a:xfrm>
        </p:spPr>
        <p:txBody>
          <a:bodyPr anchor="t">
            <a:normAutofit/>
          </a:bodyPr>
          <a:lstStyle/>
          <a:p>
            <a:r>
              <a:rPr lang="sv-SE" sz="4000" dirty="0" smtClean="0"/>
              <a:t>Nyttorealisering</a:t>
            </a:r>
            <a:endParaRPr lang="sv-SE" sz="4400" dirty="0"/>
          </a:p>
        </p:txBody>
      </p:sp>
    </p:spTree>
    <p:extLst>
      <p:ext uri="{BB962C8B-B14F-4D97-AF65-F5344CB8AC3E}">
        <p14:creationId xmlns:p14="http://schemas.microsoft.com/office/powerpoint/2010/main" val="2186088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0000" y="360000"/>
            <a:ext cx="10300800" cy="803682"/>
          </a:xfrm>
        </p:spPr>
        <p:txBody>
          <a:bodyPr anchor="t">
            <a:normAutofit/>
          </a:bodyPr>
          <a:lstStyle/>
          <a:p>
            <a:r>
              <a:rPr lang="sv-SE" sz="4000" dirty="0" smtClean="0"/>
              <a:t>Nytta – ekonomisk och kvalitativ</a:t>
            </a:r>
            <a:endParaRPr lang="sv-SE" sz="4000" dirty="0"/>
          </a:p>
        </p:txBody>
      </p:sp>
      <p:sp>
        <p:nvSpPr>
          <p:cNvPr id="15" name="textruta 14"/>
          <p:cNvSpPr txBox="1"/>
          <p:nvPr/>
        </p:nvSpPr>
        <p:spPr>
          <a:xfrm>
            <a:off x="4654799" y="1324756"/>
            <a:ext cx="1663200" cy="400110"/>
          </a:xfrm>
          <a:prstGeom prst="rect">
            <a:avLst/>
          </a:prstGeom>
          <a:noFill/>
        </p:spPr>
        <p:txBody>
          <a:bodyPr wrap="square" rtlCol="0">
            <a:spAutoFit/>
          </a:bodyPr>
          <a:lstStyle/>
          <a:p>
            <a:pPr algn="ctr"/>
            <a:r>
              <a:rPr lang="sv-SE" sz="2000" b="1" dirty="0" smtClean="0">
                <a:latin typeface="+mj-lt"/>
              </a:rPr>
              <a:t>Nytta</a:t>
            </a:r>
          </a:p>
        </p:txBody>
      </p:sp>
      <p:sp>
        <p:nvSpPr>
          <p:cNvPr id="3" name="textruta 2"/>
          <p:cNvSpPr txBox="1"/>
          <p:nvPr/>
        </p:nvSpPr>
        <p:spPr>
          <a:xfrm>
            <a:off x="4459547" y="3135684"/>
            <a:ext cx="2852609" cy="1415772"/>
          </a:xfrm>
          <a:prstGeom prst="rect">
            <a:avLst/>
          </a:prstGeom>
          <a:noFill/>
        </p:spPr>
        <p:txBody>
          <a:bodyPr wrap="square" rtlCol="0">
            <a:spAutoFit/>
          </a:bodyPr>
          <a:lstStyle/>
          <a:p>
            <a:r>
              <a:rPr lang="sv-SE" sz="1400" dirty="0" smtClean="0">
                <a:latin typeface="+mj-lt"/>
              </a:rPr>
              <a:t>...som används till, exempelvis:</a:t>
            </a:r>
          </a:p>
          <a:p>
            <a:pPr marL="180975" indent="-180975">
              <a:buFont typeface="Arial" panose="020B0604020202020204" pitchFamily="34" charset="0"/>
              <a:buChar char="•"/>
            </a:pPr>
            <a:r>
              <a:rPr lang="sv-SE" sz="1400" dirty="0" smtClean="0">
                <a:latin typeface="+mj-lt"/>
              </a:rPr>
              <a:t>Ökad kapacitet</a:t>
            </a:r>
          </a:p>
          <a:p>
            <a:pPr marL="180975" indent="-180975">
              <a:buFont typeface="Arial" panose="020B0604020202020204" pitchFamily="34" charset="0"/>
              <a:buChar char="•"/>
            </a:pPr>
            <a:r>
              <a:rPr lang="sv-SE" sz="1400" dirty="0" smtClean="0">
                <a:latin typeface="+mj-lt"/>
              </a:rPr>
              <a:t>Snabbare handläggning</a:t>
            </a:r>
          </a:p>
          <a:p>
            <a:pPr marL="180975" indent="-180975">
              <a:buFont typeface="Arial" panose="020B0604020202020204" pitchFamily="34" charset="0"/>
              <a:buChar char="•"/>
            </a:pPr>
            <a:r>
              <a:rPr lang="sv-SE" sz="1400" dirty="0" smtClean="0">
                <a:latin typeface="+mj-lt"/>
              </a:rPr>
              <a:t>Mer värdeskapande arbetsuppgifter</a:t>
            </a:r>
          </a:p>
          <a:p>
            <a:pPr marL="180975" indent="-180975">
              <a:buFont typeface="Arial" panose="020B0604020202020204" pitchFamily="34" charset="0"/>
              <a:buChar char="•"/>
            </a:pPr>
            <a:r>
              <a:rPr lang="sv-SE" sz="1400" dirty="0" smtClean="0">
                <a:latin typeface="+mj-lt"/>
              </a:rPr>
              <a:t>Hantera eftersatta områden</a:t>
            </a:r>
            <a:endParaRPr lang="sv-SE" sz="1400" dirty="0">
              <a:latin typeface="+mj-lt"/>
            </a:endParaRPr>
          </a:p>
        </p:txBody>
      </p:sp>
      <p:sp>
        <p:nvSpPr>
          <p:cNvPr id="9" name="textruta 8"/>
          <p:cNvSpPr txBox="1"/>
          <p:nvPr/>
        </p:nvSpPr>
        <p:spPr>
          <a:xfrm>
            <a:off x="1027206" y="3135684"/>
            <a:ext cx="2852609" cy="1846659"/>
          </a:xfrm>
          <a:prstGeom prst="rect">
            <a:avLst/>
          </a:prstGeom>
          <a:noFill/>
        </p:spPr>
        <p:txBody>
          <a:bodyPr wrap="square" rtlCol="0">
            <a:spAutoFit/>
          </a:bodyPr>
          <a:lstStyle/>
          <a:p>
            <a:r>
              <a:rPr lang="sv-SE" sz="1400" dirty="0" smtClean="0">
                <a:latin typeface="+mj-lt"/>
              </a:rPr>
              <a:t>Exempel:</a:t>
            </a:r>
          </a:p>
          <a:p>
            <a:pPr marL="180975" indent="-180975">
              <a:buFont typeface="Arial" panose="020B0604020202020204" pitchFamily="34" charset="0"/>
              <a:buChar char="•"/>
            </a:pPr>
            <a:r>
              <a:rPr lang="sv-SE" sz="1400" dirty="0" smtClean="0">
                <a:latin typeface="+mj-lt"/>
              </a:rPr>
              <a:t>Reducerad personalkostnad</a:t>
            </a:r>
          </a:p>
          <a:p>
            <a:pPr marL="180975" indent="-180975">
              <a:buFont typeface="Arial" panose="020B0604020202020204" pitchFamily="34" charset="0"/>
              <a:buChar char="•"/>
            </a:pPr>
            <a:r>
              <a:rPr lang="sv-SE" sz="1400" dirty="0">
                <a:latin typeface="+mj-lt"/>
              </a:rPr>
              <a:t>Övriga kostnadsminskningar</a:t>
            </a:r>
          </a:p>
          <a:p>
            <a:pPr marL="180975" indent="-180975">
              <a:buFont typeface="Arial" panose="020B0604020202020204" pitchFamily="34" charset="0"/>
              <a:buChar char="•"/>
            </a:pPr>
            <a:r>
              <a:rPr lang="sv-SE" sz="1400" dirty="0">
                <a:latin typeface="+mj-lt"/>
              </a:rPr>
              <a:t>Ökade intäkter</a:t>
            </a:r>
          </a:p>
          <a:p>
            <a:pPr marL="180975" indent="-180975">
              <a:buFont typeface="Arial" panose="020B0604020202020204" pitchFamily="34" charset="0"/>
              <a:buChar char="•"/>
            </a:pPr>
            <a:r>
              <a:rPr lang="sv-SE" sz="1400" dirty="0">
                <a:latin typeface="+mj-lt"/>
              </a:rPr>
              <a:t>Alternativkostnad, dvs genom att genomföra en aktivitet undviker vi en kostnad.</a:t>
            </a:r>
          </a:p>
          <a:p>
            <a:endParaRPr lang="sv-SE" sz="1600" dirty="0">
              <a:latin typeface="+mj-lt"/>
            </a:endParaRPr>
          </a:p>
        </p:txBody>
      </p:sp>
      <p:sp>
        <p:nvSpPr>
          <p:cNvPr id="10" name="textruta 9"/>
          <p:cNvSpPr txBox="1"/>
          <p:nvPr/>
        </p:nvSpPr>
        <p:spPr>
          <a:xfrm>
            <a:off x="8241982" y="3135684"/>
            <a:ext cx="3661853" cy="1600438"/>
          </a:xfrm>
          <a:prstGeom prst="rect">
            <a:avLst/>
          </a:prstGeom>
          <a:noFill/>
        </p:spPr>
        <p:txBody>
          <a:bodyPr wrap="square" rtlCol="0">
            <a:spAutoFit/>
          </a:bodyPr>
          <a:lstStyle/>
          <a:p>
            <a:r>
              <a:rPr lang="sv-SE" sz="1400" dirty="0">
                <a:latin typeface="+mj-lt"/>
              </a:rPr>
              <a:t>Exempel:</a:t>
            </a:r>
          </a:p>
          <a:p>
            <a:pPr marL="180975" indent="-180975">
              <a:buFont typeface="Arial" panose="020B0604020202020204" pitchFamily="34" charset="0"/>
              <a:buChar char="•"/>
            </a:pPr>
            <a:r>
              <a:rPr lang="sv-SE" sz="1400" dirty="0" smtClean="0">
                <a:latin typeface="+mj-lt"/>
              </a:rPr>
              <a:t>Förbättrad arbetsmiljö, nöjd medarbetare</a:t>
            </a:r>
          </a:p>
          <a:p>
            <a:pPr marL="180975" indent="-180975">
              <a:buFont typeface="Arial" panose="020B0604020202020204" pitchFamily="34" charset="0"/>
              <a:buChar char="•"/>
            </a:pPr>
            <a:r>
              <a:rPr lang="sv-SE" sz="1400" dirty="0" smtClean="0">
                <a:latin typeface="+mj-lt"/>
              </a:rPr>
              <a:t>Färre fel</a:t>
            </a:r>
            <a:r>
              <a:rPr lang="sv-SE" sz="1400" dirty="0">
                <a:latin typeface="+mj-lt"/>
              </a:rPr>
              <a:t>, </a:t>
            </a:r>
            <a:r>
              <a:rPr lang="sv-SE" sz="1400" dirty="0" smtClean="0">
                <a:latin typeface="+mj-lt"/>
              </a:rPr>
              <a:t>förbättrad kvalitet</a:t>
            </a:r>
          </a:p>
          <a:p>
            <a:pPr marL="180975" indent="-180975">
              <a:buFont typeface="Arial" panose="020B0604020202020204" pitchFamily="34" charset="0"/>
              <a:buChar char="•"/>
            </a:pPr>
            <a:r>
              <a:rPr lang="sv-SE" sz="1400" dirty="0" smtClean="0">
                <a:latin typeface="+mj-lt"/>
              </a:rPr>
              <a:t>Högre servicenivå</a:t>
            </a:r>
          </a:p>
          <a:p>
            <a:pPr marL="180975" indent="-180975">
              <a:buFont typeface="Arial" panose="020B0604020202020204" pitchFamily="34" charset="0"/>
              <a:buChar char="•"/>
            </a:pPr>
            <a:r>
              <a:rPr lang="sv-SE" sz="1400" dirty="0" smtClean="0">
                <a:latin typeface="+mj-lt"/>
              </a:rPr>
              <a:t>Nöjd kund</a:t>
            </a:r>
          </a:p>
          <a:p>
            <a:pPr marL="180975" indent="-180975">
              <a:buFont typeface="Arial" panose="020B0604020202020204" pitchFamily="34" charset="0"/>
              <a:buChar char="•"/>
            </a:pPr>
            <a:r>
              <a:rPr lang="sv-SE" sz="1400" dirty="0" smtClean="0">
                <a:latin typeface="+mj-lt"/>
              </a:rPr>
              <a:t>Medborgarnytta</a:t>
            </a:r>
          </a:p>
          <a:p>
            <a:pPr marL="180975" indent="-180975">
              <a:buFont typeface="Arial" panose="020B0604020202020204" pitchFamily="34" charset="0"/>
              <a:buChar char="•"/>
            </a:pPr>
            <a:r>
              <a:rPr lang="sv-SE" sz="1400" dirty="0" smtClean="0">
                <a:latin typeface="+mj-lt"/>
              </a:rPr>
              <a:t>Laguppfyllelse</a:t>
            </a:r>
          </a:p>
        </p:txBody>
      </p:sp>
      <p:cxnSp>
        <p:nvCxnSpPr>
          <p:cNvPr id="11" name="Rak koppling 10"/>
          <p:cNvCxnSpPr>
            <a:stCxn id="15" idx="2"/>
            <a:endCxn id="42" idx="0"/>
          </p:cNvCxnSpPr>
          <p:nvPr/>
        </p:nvCxnSpPr>
        <p:spPr>
          <a:xfrm flipH="1">
            <a:off x="1981445" y="1724866"/>
            <a:ext cx="3504954" cy="700602"/>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Rak koppling 12"/>
          <p:cNvCxnSpPr>
            <a:stCxn id="15" idx="2"/>
            <a:endCxn id="43" idx="0"/>
          </p:cNvCxnSpPr>
          <p:nvPr/>
        </p:nvCxnSpPr>
        <p:spPr>
          <a:xfrm>
            <a:off x="5486399" y="1724866"/>
            <a:ext cx="3770468" cy="700602"/>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2" name="Rak koppling 21"/>
          <p:cNvCxnSpPr>
            <a:stCxn id="43" idx="1"/>
            <a:endCxn id="44" idx="3"/>
          </p:cNvCxnSpPr>
          <p:nvPr/>
        </p:nvCxnSpPr>
        <p:spPr>
          <a:xfrm flipH="1">
            <a:off x="6479767" y="2763551"/>
            <a:ext cx="1916488" cy="0"/>
          </a:xfrm>
          <a:prstGeom prst="line">
            <a:avLst/>
          </a:prstGeom>
          <a:ln>
            <a:solidFill>
              <a:schemeClr val="tx1">
                <a:lumMod val="75000"/>
                <a:lumOff val="25000"/>
              </a:schemeClr>
            </a:solidFill>
            <a:prstDash val="dash"/>
            <a:headEnd type="triangle"/>
          </a:ln>
        </p:spPr>
        <p:style>
          <a:lnRef idx="1">
            <a:schemeClr val="accent1"/>
          </a:lnRef>
          <a:fillRef idx="0">
            <a:schemeClr val="accent1"/>
          </a:fillRef>
          <a:effectRef idx="0">
            <a:schemeClr val="accent1"/>
          </a:effectRef>
          <a:fontRef idx="minor">
            <a:schemeClr val="tx1"/>
          </a:fontRef>
        </p:style>
      </p:cxnSp>
      <p:sp>
        <p:nvSpPr>
          <p:cNvPr id="27" name="textruta 26"/>
          <p:cNvSpPr txBox="1"/>
          <p:nvPr/>
        </p:nvSpPr>
        <p:spPr>
          <a:xfrm>
            <a:off x="3352419" y="5108254"/>
            <a:ext cx="5931159" cy="1015663"/>
          </a:xfrm>
          <a:prstGeom prst="rect">
            <a:avLst/>
          </a:prstGeom>
          <a:solidFill>
            <a:schemeClr val="bg1">
              <a:lumMod val="95000"/>
            </a:schemeClr>
          </a:solidFill>
        </p:spPr>
        <p:txBody>
          <a:bodyPr wrap="square" rtlCol="0">
            <a:spAutoFit/>
          </a:bodyPr>
          <a:lstStyle/>
          <a:p>
            <a:r>
              <a:rPr lang="sv-SE" sz="1200" dirty="0" smtClean="0">
                <a:latin typeface="+mj-lt"/>
              </a:rPr>
              <a:t>Vi väljer att visa Frigjord tid som en egen kategori, detta eftersom det är en så vanligt förekommande nytta hos oss. Frigjord tid är dock en indirekt nytta, dvs det är det som den frigjorda tiden används till som ger nytta. Den kan ge ekonomisk </a:t>
            </a:r>
            <a:r>
              <a:rPr lang="sv-SE" sz="1200" dirty="0">
                <a:latin typeface="+mj-lt"/>
              </a:rPr>
              <a:t>nytta om den hämtas hem som reducerad </a:t>
            </a:r>
            <a:r>
              <a:rPr lang="sv-SE" sz="1200" dirty="0" smtClean="0">
                <a:latin typeface="+mj-lt"/>
              </a:rPr>
              <a:t>personalkostnad. Den kan också ge kvalitativ nytta, t.ex. om den används till att åstadkomma högre servicenivå. </a:t>
            </a:r>
            <a:endParaRPr lang="sv-SE" sz="1200" dirty="0">
              <a:latin typeface="+mj-lt"/>
            </a:endParaRPr>
          </a:p>
        </p:txBody>
      </p:sp>
      <p:cxnSp>
        <p:nvCxnSpPr>
          <p:cNvPr id="33" name="Rak koppling 32"/>
          <p:cNvCxnSpPr>
            <a:stCxn id="42" idx="3"/>
            <a:endCxn id="44" idx="1"/>
          </p:cNvCxnSpPr>
          <p:nvPr/>
        </p:nvCxnSpPr>
        <p:spPr>
          <a:xfrm>
            <a:off x="2842056" y="2763551"/>
            <a:ext cx="1916488" cy="0"/>
          </a:xfrm>
          <a:prstGeom prst="line">
            <a:avLst/>
          </a:prstGeom>
          <a:ln>
            <a:solidFill>
              <a:schemeClr val="tx1">
                <a:lumMod val="75000"/>
                <a:lumOff val="25000"/>
              </a:schemeClr>
            </a:solidFill>
            <a:prstDash val="dash"/>
            <a:headEnd type="triangle"/>
          </a:ln>
        </p:spPr>
        <p:style>
          <a:lnRef idx="1">
            <a:schemeClr val="accent1"/>
          </a:lnRef>
          <a:fillRef idx="0">
            <a:schemeClr val="accent1"/>
          </a:fillRef>
          <a:effectRef idx="0">
            <a:schemeClr val="accent1"/>
          </a:effectRef>
          <a:fontRef idx="minor">
            <a:schemeClr val="tx1"/>
          </a:fontRef>
        </p:style>
      </p:cxnSp>
      <p:cxnSp>
        <p:nvCxnSpPr>
          <p:cNvPr id="37" name="Rak koppling 36"/>
          <p:cNvCxnSpPr>
            <a:stCxn id="3" idx="2"/>
            <a:endCxn id="27" idx="0"/>
          </p:cNvCxnSpPr>
          <p:nvPr/>
        </p:nvCxnSpPr>
        <p:spPr>
          <a:xfrm>
            <a:off x="5885852" y="4551456"/>
            <a:ext cx="432147" cy="55679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2" name="Rektangel med rundade hörn 41"/>
          <p:cNvSpPr/>
          <p:nvPr/>
        </p:nvSpPr>
        <p:spPr>
          <a:xfrm>
            <a:off x="1120833" y="2425468"/>
            <a:ext cx="1721223" cy="676166"/>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mj-lt"/>
              </a:rPr>
              <a:t>Ekonomisk </a:t>
            </a:r>
            <a:r>
              <a:rPr lang="sv-SE" b="1" dirty="0" smtClean="0">
                <a:solidFill>
                  <a:schemeClr val="tx1"/>
                </a:solidFill>
                <a:latin typeface="+mj-lt"/>
              </a:rPr>
              <a:t>nytta</a:t>
            </a:r>
            <a:endParaRPr lang="sv-SE" b="1" dirty="0">
              <a:solidFill>
                <a:schemeClr val="tx1"/>
              </a:solidFill>
              <a:latin typeface="+mj-lt"/>
            </a:endParaRPr>
          </a:p>
        </p:txBody>
      </p:sp>
      <p:sp>
        <p:nvSpPr>
          <p:cNvPr id="43" name="Rektangel med rundade hörn 42"/>
          <p:cNvSpPr/>
          <p:nvPr/>
        </p:nvSpPr>
        <p:spPr>
          <a:xfrm>
            <a:off x="8396255" y="2425468"/>
            <a:ext cx="1721223" cy="676166"/>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tx1"/>
                </a:solidFill>
                <a:latin typeface="+mj-lt"/>
              </a:rPr>
              <a:t>Kvalitativ nytta</a:t>
            </a:r>
          </a:p>
        </p:txBody>
      </p:sp>
      <p:sp>
        <p:nvSpPr>
          <p:cNvPr id="44" name="Rektangel med rundade hörn 43"/>
          <p:cNvSpPr/>
          <p:nvPr/>
        </p:nvSpPr>
        <p:spPr>
          <a:xfrm>
            <a:off x="4758544" y="2425468"/>
            <a:ext cx="1721223" cy="676166"/>
          </a:xfrm>
          <a:prstGeom prst="roundRect">
            <a:avLst/>
          </a:prstGeom>
          <a:solidFill>
            <a:schemeClr val="bg1">
              <a:lumMod val="85000"/>
            </a:schemeClr>
          </a:solid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latin typeface="+mj-lt"/>
              </a:rPr>
              <a:t>Frigjord tid</a:t>
            </a:r>
            <a:endParaRPr lang="sv-SE" b="1" dirty="0">
              <a:solidFill>
                <a:schemeClr val="tx1"/>
              </a:solidFill>
              <a:latin typeface="+mj-lt"/>
            </a:endParaRPr>
          </a:p>
        </p:txBody>
      </p:sp>
    </p:spTree>
    <p:extLst>
      <p:ext uri="{BB962C8B-B14F-4D97-AF65-F5344CB8AC3E}">
        <p14:creationId xmlns:p14="http://schemas.microsoft.com/office/powerpoint/2010/main" val="2707055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080000" y="360363"/>
            <a:ext cx="10301287" cy="803275"/>
          </a:xfrm>
        </p:spPr>
        <p:txBody>
          <a:bodyPr anchor="t">
            <a:normAutofit/>
          </a:bodyPr>
          <a:lstStyle/>
          <a:p>
            <a:r>
              <a:rPr lang="sv-SE" sz="4000" dirty="0" smtClean="0"/>
              <a:t>Hur räknar vi på ekonomisk nytta?</a:t>
            </a:r>
            <a:endParaRPr lang="sv-SE" sz="4000" dirty="0"/>
          </a:p>
        </p:txBody>
      </p:sp>
      <p:sp>
        <p:nvSpPr>
          <p:cNvPr id="3" name="textruta 2"/>
          <p:cNvSpPr txBox="1"/>
          <p:nvPr/>
        </p:nvSpPr>
        <p:spPr>
          <a:xfrm>
            <a:off x="1080000" y="1562100"/>
            <a:ext cx="10300800" cy="1754326"/>
          </a:xfrm>
          <a:prstGeom prst="rect">
            <a:avLst/>
          </a:prstGeom>
          <a:noFill/>
        </p:spPr>
        <p:txBody>
          <a:bodyPr wrap="square" rtlCol="0">
            <a:spAutoFit/>
          </a:bodyPr>
          <a:lstStyle/>
          <a:p>
            <a:pPr marL="285750" indent="-285750">
              <a:buFont typeface="Arial" panose="020B0604020202020204" pitchFamily="34" charset="0"/>
              <a:buChar char="•"/>
            </a:pPr>
            <a:r>
              <a:rPr lang="sv-SE" dirty="0" smtClean="0">
                <a:latin typeface="+mj-lt"/>
              </a:rPr>
              <a:t>I vår nyttokalkyl räknar vi på den ekonomiska nettonyttan under minst 3 år, så vi ser om aktiviteten rent ekonomiskt är försvarbar att genomföra  (”business </a:t>
            </a:r>
            <a:r>
              <a:rPr lang="sv-SE" dirty="0" err="1" smtClean="0">
                <a:latin typeface="+mj-lt"/>
              </a:rPr>
              <a:t>case</a:t>
            </a:r>
            <a:r>
              <a:rPr lang="sv-SE" dirty="0" smtClean="0">
                <a:latin typeface="+mj-lt"/>
              </a:rPr>
              <a:t>”). </a:t>
            </a:r>
            <a:r>
              <a:rPr lang="sv-SE" dirty="0">
                <a:latin typeface="+mj-lt"/>
              </a:rPr>
              <a:t>Med </a:t>
            </a:r>
            <a:r>
              <a:rPr lang="sv-SE" dirty="0" smtClean="0">
                <a:latin typeface="+mj-lt"/>
              </a:rPr>
              <a:t>ekonomisk nettonytta avses ekonomisk nytta minus kostnader. </a:t>
            </a:r>
          </a:p>
          <a:p>
            <a:pPr marL="285750" indent="-285750">
              <a:buFont typeface="Arial" panose="020B0604020202020204" pitchFamily="34" charset="0"/>
              <a:buChar char="•"/>
            </a:pPr>
            <a:endParaRPr lang="sv-SE" dirty="0">
              <a:latin typeface="+mj-lt"/>
            </a:endParaRPr>
          </a:p>
          <a:p>
            <a:pPr marL="285750" indent="-285750">
              <a:buFont typeface="Arial" panose="020B0604020202020204" pitchFamily="34" charset="0"/>
              <a:buChar char="•"/>
            </a:pPr>
            <a:r>
              <a:rPr lang="sv-SE" dirty="0" smtClean="0">
                <a:latin typeface="+mj-lt"/>
              </a:rPr>
              <a:t>För mätning och uppföljning använder vi den årliga realiserbara ekonomiska nettonyttan efter att maximal effekt uppnåtts.</a:t>
            </a:r>
            <a:endParaRPr lang="sv-SE" dirty="0">
              <a:latin typeface="+mj-lt"/>
            </a:endParaRPr>
          </a:p>
        </p:txBody>
      </p:sp>
      <p:sp>
        <p:nvSpPr>
          <p:cNvPr id="18" name="textruta 17"/>
          <p:cNvSpPr txBox="1"/>
          <p:nvPr/>
        </p:nvSpPr>
        <p:spPr>
          <a:xfrm>
            <a:off x="1552576" y="3714888"/>
            <a:ext cx="4781549" cy="1815882"/>
          </a:xfrm>
          <a:prstGeom prst="rect">
            <a:avLst/>
          </a:prstGeom>
          <a:noFill/>
        </p:spPr>
        <p:txBody>
          <a:bodyPr wrap="square" rtlCol="0">
            <a:spAutoFit/>
          </a:bodyPr>
          <a:lstStyle/>
          <a:p>
            <a:r>
              <a:rPr lang="sv-SE" sz="1400" dirty="0" smtClean="0">
                <a:latin typeface="+mj-lt"/>
              </a:rPr>
              <a:t>Se exempel</a:t>
            </a:r>
            <a:r>
              <a:rPr lang="sv-SE" sz="1400" dirty="0">
                <a:latin typeface="+mj-lt"/>
              </a:rPr>
              <a:t> </a:t>
            </a:r>
            <a:r>
              <a:rPr lang="sv-SE" sz="1400" dirty="0" smtClean="0">
                <a:latin typeface="+mj-lt"/>
              </a:rPr>
              <a:t>till höger.</a:t>
            </a:r>
          </a:p>
          <a:p>
            <a:endParaRPr lang="sv-SE" sz="1400" dirty="0">
              <a:latin typeface="+mj-lt"/>
            </a:endParaRPr>
          </a:p>
          <a:p>
            <a:r>
              <a:rPr lang="sv-SE" sz="1400" dirty="0">
                <a:latin typeface="+mj-lt"/>
              </a:rPr>
              <a:t>D</a:t>
            </a:r>
            <a:r>
              <a:rPr lang="sv-SE" sz="1400" dirty="0" smtClean="0">
                <a:latin typeface="+mj-lt"/>
              </a:rPr>
              <a:t>en </a:t>
            </a:r>
            <a:r>
              <a:rPr lang="sv-SE" sz="1400" dirty="0">
                <a:latin typeface="+mj-lt"/>
              </a:rPr>
              <a:t>ackumulerade ekonomiska nettonyttan </a:t>
            </a:r>
            <a:r>
              <a:rPr lang="sv-SE" sz="1400" dirty="0" smtClean="0">
                <a:latin typeface="+mj-lt"/>
              </a:rPr>
              <a:t>är 200 </a:t>
            </a:r>
            <a:r>
              <a:rPr lang="sv-SE" sz="1400" dirty="0">
                <a:latin typeface="+mj-lt"/>
              </a:rPr>
              <a:t>000 kr </a:t>
            </a:r>
            <a:r>
              <a:rPr lang="sv-SE" sz="1400" dirty="0" smtClean="0">
                <a:latin typeface="+mj-lt"/>
              </a:rPr>
              <a:t>under de första 3 åren.</a:t>
            </a:r>
          </a:p>
          <a:p>
            <a:endParaRPr lang="sv-SE" sz="1400" dirty="0">
              <a:latin typeface="+mj-lt"/>
            </a:endParaRPr>
          </a:p>
          <a:p>
            <a:r>
              <a:rPr lang="sv-SE" sz="1400" dirty="0" smtClean="0">
                <a:latin typeface="+mj-lt"/>
              </a:rPr>
              <a:t>Den årliga realiserbara ekonomiska nyttan vi ska sträva mot är 200 000 kr (230 000 kr minus 30 000 kr).</a:t>
            </a:r>
            <a:endParaRPr lang="sv-SE" sz="1400" dirty="0">
              <a:latin typeface="+mj-lt"/>
            </a:endParaRPr>
          </a:p>
          <a:p>
            <a:endParaRPr lang="sv-SE" sz="1400" dirty="0">
              <a:latin typeface="+mj-lt"/>
            </a:endParaRPr>
          </a:p>
        </p:txBody>
      </p:sp>
      <p:pic>
        <p:nvPicPr>
          <p:cNvPr id="20" name="Bildobjekt 19"/>
          <p:cNvPicPr>
            <a:picLocks noChangeAspect="1"/>
          </p:cNvPicPr>
          <p:nvPr/>
        </p:nvPicPr>
        <p:blipFill>
          <a:blip r:embed="rId2"/>
          <a:stretch>
            <a:fillRect/>
          </a:stretch>
        </p:blipFill>
        <p:spPr>
          <a:xfrm>
            <a:off x="6432562" y="3233073"/>
            <a:ext cx="5521618" cy="3043901"/>
          </a:xfrm>
          <a:prstGeom prst="rect">
            <a:avLst/>
          </a:prstGeom>
        </p:spPr>
      </p:pic>
    </p:spTree>
    <p:extLst>
      <p:ext uri="{BB962C8B-B14F-4D97-AF65-F5344CB8AC3E}">
        <p14:creationId xmlns:p14="http://schemas.microsoft.com/office/powerpoint/2010/main" val="3562022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0000" y="360000"/>
            <a:ext cx="10300800" cy="803682"/>
          </a:xfrm>
        </p:spPr>
        <p:txBody>
          <a:bodyPr anchor="t">
            <a:noAutofit/>
          </a:bodyPr>
          <a:lstStyle/>
          <a:p>
            <a:r>
              <a:rPr lang="sv-SE" sz="4000" dirty="0"/>
              <a:t>Process för </a:t>
            </a:r>
            <a:r>
              <a:rPr lang="sv-SE" sz="4000" dirty="0" smtClean="0"/>
              <a:t>nyttorealisering </a:t>
            </a:r>
            <a:r>
              <a:rPr lang="sv-SE" sz="2800" dirty="0" smtClean="0"/>
              <a:t>(övergripande)</a:t>
            </a:r>
            <a:endParaRPr lang="sv-SE" sz="3200" dirty="0"/>
          </a:p>
        </p:txBody>
      </p:sp>
      <p:sp>
        <p:nvSpPr>
          <p:cNvPr id="7" name="textruta 6"/>
          <p:cNvSpPr txBox="1"/>
          <p:nvPr/>
        </p:nvSpPr>
        <p:spPr>
          <a:xfrm>
            <a:off x="1145563" y="3978603"/>
            <a:ext cx="1876657" cy="954107"/>
          </a:xfrm>
          <a:prstGeom prst="rect">
            <a:avLst/>
          </a:prstGeom>
          <a:noFill/>
        </p:spPr>
        <p:txBody>
          <a:bodyPr wrap="square" rtlCol="0">
            <a:spAutoFit/>
          </a:bodyPr>
          <a:lstStyle/>
          <a:p>
            <a:r>
              <a:rPr lang="sv-SE" sz="1400" dirty="0" smtClean="0">
                <a:latin typeface="+mj-lt"/>
              </a:rPr>
              <a:t>Förväntad nytta - initial</a:t>
            </a:r>
            <a:r>
              <a:rPr lang="sv-SE" sz="1400" dirty="0">
                <a:latin typeface="+mj-lt"/>
              </a:rPr>
              <a:t> </a:t>
            </a:r>
            <a:r>
              <a:rPr lang="sv-SE" sz="1400" dirty="0" smtClean="0">
                <a:latin typeface="+mj-lt"/>
              </a:rPr>
              <a:t>bedömning</a:t>
            </a:r>
            <a:r>
              <a:rPr lang="sv-SE" sz="1400" dirty="0">
                <a:latin typeface="+mj-lt"/>
              </a:rPr>
              <a:t>. </a:t>
            </a:r>
            <a:r>
              <a:rPr lang="sv-SE" sz="1400" dirty="0" smtClean="0">
                <a:latin typeface="+mj-lt"/>
              </a:rPr>
              <a:t>En första </a:t>
            </a:r>
            <a:r>
              <a:rPr lang="sv-SE" sz="1400" dirty="0">
                <a:latin typeface="+mj-lt"/>
              </a:rPr>
              <a:t>grov plan för </a:t>
            </a:r>
            <a:r>
              <a:rPr lang="sv-SE" sz="1400" dirty="0" smtClean="0">
                <a:latin typeface="+mj-lt"/>
              </a:rPr>
              <a:t>nyttorealisering.</a:t>
            </a:r>
            <a:endParaRPr lang="sv-SE" sz="1400" dirty="0">
              <a:latin typeface="+mj-lt"/>
            </a:endParaRPr>
          </a:p>
        </p:txBody>
      </p:sp>
      <p:sp>
        <p:nvSpPr>
          <p:cNvPr id="16" name="textruta 15"/>
          <p:cNvSpPr txBox="1"/>
          <p:nvPr/>
        </p:nvSpPr>
        <p:spPr>
          <a:xfrm>
            <a:off x="3728913" y="3978603"/>
            <a:ext cx="3296483" cy="1600438"/>
          </a:xfrm>
          <a:prstGeom prst="rect">
            <a:avLst/>
          </a:prstGeom>
          <a:noFill/>
        </p:spPr>
        <p:txBody>
          <a:bodyPr wrap="square" rtlCol="0">
            <a:spAutoFit/>
          </a:bodyPr>
          <a:lstStyle/>
          <a:p>
            <a:r>
              <a:rPr lang="sv-SE" sz="1400" dirty="0" smtClean="0">
                <a:latin typeface="+mj-lt"/>
              </a:rPr>
              <a:t>Förväntad nytta – uppdaterad och fördjupad. Åtgärder som ska genomföras för att säkerställa förväntad nytta:</a:t>
            </a:r>
          </a:p>
          <a:p>
            <a:pPr marL="180975" indent="-180975">
              <a:buFont typeface="Arial" panose="020B0604020202020204" pitchFamily="34" charset="0"/>
              <a:buChar char="•"/>
            </a:pPr>
            <a:r>
              <a:rPr lang="sv-SE" sz="1400" dirty="0" smtClean="0">
                <a:latin typeface="+mj-lt"/>
              </a:rPr>
              <a:t>Hur uppnår vi önskad nytta?</a:t>
            </a:r>
          </a:p>
          <a:p>
            <a:pPr marL="180975" indent="-180975">
              <a:buFont typeface="Arial" panose="020B0604020202020204" pitchFamily="34" charset="0"/>
              <a:buChar char="•"/>
            </a:pPr>
            <a:r>
              <a:rPr lang="sv-SE" sz="1400" dirty="0" smtClean="0">
                <a:latin typeface="+mj-lt"/>
              </a:rPr>
              <a:t>Hur kommer den uppnådda nyttan oss tillgodo?</a:t>
            </a:r>
            <a:endParaRPr lang="sv-SE" sz="1400" dirty="0">
              <a:latin typeface="+mj-lt"/>
            </a:endParaRPr>
          </a:p>
        </p:txBody>
      </p:sp>
      <p:sp>
        <p:nvSpPr>
          <p:cNvPr id="17" name="textruta 16"/>
          <p:cNvSpPr txBox="1"/>
          <p:nvPr/>
        </p:nvSpPr>
        <p:spPr>
          <a:xfrm>
            <a:off x="7688404" y="3978603"/>
            <a:ext cx="2679458" cy="738664"/>
          </a:xfrm>
          <a:prstGeom prst="rect">
            <a:avLst/>
          </a:prstGeom>
          <a:noFill/>
        </p:spPr>
        <p:txBody>
          <a:bodyPr wrap="square" rtlCol="0">
            <a:spAutoFit/>
          </a:bodyPr>
          <a:lstStyle/>
          <a:p>
            <a:r>
              <a:rPr lang="sv-SE" sz="1400" dirty="0" smtClean="0">
                <a:latin typeface="+mj-lt"/>
              </a:rPr>
              <a:t>Faktisk nytta. Mätning </a:t>
            </a:r>
            <a:r>
              <a:rPr lang="sv-SE" sz="1400" dirty="0">
                <a:latin typeface="+mj-lt"/>
              </a:rPr>
              <a:t>vid ett eller flera </a:t>
            </a:r>
            <a:r>
              <a:rPr lang="sv-SE" sz="1400" dirty="0" smtClean="0">
                <a:latin typeface="+mj-lt"/>
              </a:rPr>
              <a:t>tillfällen baserat på Nyttorealiseringsplanen.</a:t>
            </a:r>
            <a:endParaRPr lang="sv-SE" sz="1400" dirty="0">
              <a:latin typeface="+mj-lt"/>
            </a:endParaRPr>
          </a:p>
        </p:txBody>
      </p:sp>
      <p:sp>
        <p:nvSpPr>
          <p:cNvPr id="4" name="Vikt hörn 3"/>
          <p:cNvSpPr/>
          <p:nvPr/>
        </p:nvSpPr>
        <p:spPr>
          <a:xfrm>
            <a:off x="1419225" y="2118679"/>
            <a:ext cx="1495425" cy="1243933"/>
          </a:xfrm>
          <a:prstGeom prst="foldedCorner">
            <a:avLst>
              <a:gd name="adj" fmla="val 2839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b="1" dirty="0" smtClean="0">
                <a:solidFill>
                  <a:schemeClr val="tx1"/>
                </a:solidFill>
                <a:latin typeface="+mj-lt"/>
              </a:rPr>
              <a:t>Utvecklings-ärende</a:t>
            </a:r>
            <a:endParaRPr lang="sv-SE" b="1" dirty="0">
              <a:solidFill>
                <a:schemeClr val="tx1"/>
              </a:solidFill>
              <a:latin typeface="+mj-lt"/>
            </a:endParaRPr>
          </a:p>
        </p:txBody>
      </p:sp>
      <p:sp>
        <p:nvSpPr>
          <p:cNvPr id="15" name="Vikt hörn 14"/>
          <p:cNvSpPr/>
          <p:nvPr/>
        </p:nvSpPr>
        <p:spPr>
          <a:xfrm>
            <a:off x="4400442" y="2118679"/>
            <a:ext cx="1663098" cy="1243933"/>
          </a:xfrm>
          <a:prstGeom prst="foldedCorner">
            <a:avLst>
              <a:gd name="adj" fmla="val 28399"/>
            </a:avLst>
          </a:prstGeom>
          <a:solidFill>
            <a:schemeClr val="bg2">
              <a:lumMod val="40000"/>
              <a:lumOff val="6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b="1" dirty="0" smtClean="0">
                <a:solidFill>
                  <a:schemeClr val="tx1"/>
                </a:solidFill>
                <a:latin typeface="+mj-lt"/>
              </a:rPr>
              <a:t>Nytto-realiserings-plan</a:t>
            </a:r>
            <a:endParaRPr lang="sv-SE" b="1" dirty="0">
              <a:solidFill>
                <a:schemeClr val="tx1"/>
              </a:solidFill>
              <a:latin typeface="+mj-lt"/>
            </a:endParaRPr>
          </a:p>
        </p:txBody>
      </p:sp>
      <p:sp>
        <p:nvSpPr>
          <p:cNvPr id="19" name="Höger 31"/>
          <p:cNvSpPr/>
          <p:nvPr/>
        </p:nvSpPr>
        <p:spPr>
          <a:xfrm>
            <a:off x="7476222" y="2178660"/>
            <a:ext cx="2484000" cy="1123971"/>
          </a:xfrm>
          <a:prstGeom prst="rightArrow">
            <a:avLst>
              <a:gd name="adj1" fmla="val 79500"/>
              <a:gd name="adj2" fmla="val 25868"/>
            </a:avLst>
          </a:prstGeom>
          <a:solidFill>
            <a:schemeClr val="bg2">
              <a:lumMod val="20000"/>
              <a:lumOff val="80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smtClean="0">
                <a:solidFill>
                  <a:schemeClr val="tx1"/>
                </a:solidFill>
                <a:latin typeface="+mj-lt"/>
              </a:rPr>
              <a:t>Nyttomätning</a:t>
            </a:r>
            <a:endParaRPr lang="sv-SE" b="1" dirty="0">
              <a:solidFill>
                <a:schemeClr val="tx1"/>
              </a:solidFill>
              <a:latin typeface="+mj-lt"/>
            </a:endParaRPr>
          </a:p>
        </p:txBody>
      </p:sp>
      <p:cxnSp>
        <p:nvCxnSpPr>
          <p:cNvPr id="21" name="Rak pil 36"/>
          <p:cNvCxnSpPr/>
          <p:nvPr/>
        </p:nvCxnSpPr>
        <p:spPr>
          <a:xfrm flipV="1">
            <a:off x="8114246" y="3392841"/>
            <a:ext cx="0" cy="612000"/>
          </a:xfrm>
          <a:prstGeom prst="straightConnector1">
            <a:avLst/>
          </a:prstGeom>
          <a:ln w="25400" cmpd="sng">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Rak pil 107"/>
          <p:cNvCxnSpPr/>
          <p:nvPr/>
        </p:nvCxnSpPr>
        <p:spPr>
          <a:xfrm flipV="1">
            <a:off x="8660370" y="3392841"/>
            <a:ext cx="0" cy="612000"/>
          </a:xfrm>
          <a:prstGeom prst="straightConnector1">
            <a:avLst/>
          </a:prstGeom>
          <a:ln w="25400" cmpd="sng">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Rak pil 114"/>
          <p:cNvCxnSpPr/>
          <p:nvPr/>
        </p:nvCxnSpPr>
        <p:spPr>
          <a:xfrm flipV="1">
            <a:off x="9206494" y="3392841"/>
            <a:ext cx="0" cy="612000"/>
          </a:xfrm>
          <a:prstGeom prst="straightConnector1">
            <a:avLst/>
          </a:prstGeom>
          <a:ln w="25400" cmpd="sng">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Rak pil 36"/>
          <p:cNvCxnSpPr/>
          <p:nvPr/>
        </p:nvCxnSpPr>
        <p:spPr>
          <a:xfrm flipV="1">
            <a:off x="1996423" y="3392841"/>
            <a:ext cx="0" cy="612000"/>
          </a:xfrm>
          <a:prstGeom prst="straightConnector1">
            <a:avLst/>
          </a:prstGeom>
          <a:ln w="25400" cmpd="sng">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Rak pil 36"/>
          <p:cNvCxnSpPr/>
          <p:nvPr/>
        </p:nvCxnSpPr>
        <p:spPr>
          <a:xfrm flipV="1">
            <a:off x="5082415" y="3392841"/>
            <a:ext cx="0" cy="612000"/>
          </a:xfrm>
          <a:prstGeom prst="straightConnector1">
            <a:avLst/>
          </a:prstGeom>
          <a:ln w="25400" cmpd="sng">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Rak pilkoppling 5"/>
          <p:cNvCxnSpPr/>
          <p:nvPr/>
        </p:nvCxnSpPr>
        <p:spPr>
          <a:xfrm>
            <a:off x="2914650" y="2740645"/>
            <a:ext cx="148579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7"/>
          <p:cNvCxnSpPr/>
          <p:nvPr/>
        </p:nvCxnSpPr>
        <p:spPr>
          <a:xfrm>
            <a:off x="6063540" y="2740645"/>
            <a:ext cx="1412682"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Rak koppling 4"/>
          <p:cNvCxnSpPr/>
          <p:nvPr/>
        </p:nvCxnSpPr>
        <p:spPr>
          <a:xfrm>
            <a:off x="7025398" y="1617024"/>
            <a:ext cx="19050" cy="263331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Rak koppling 17"/>
          <p:cNvCxnSpPr/>
          <p:nvPr/>
        </p:nvCxnSpPr>
        <p:spPr>
          <a:xfrm>
            <a:off x="3511768" y="1658442"/>
            <a:ext cx="19050" cy="263331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ktangel 19"/>
          <p:cNvSpPr/>
          <p:nvPr/>
        </p:nvSpPr>
        <p:spPr>
          <a:xfrm>
            <a:off x="1196180" y="1455037"/>
            <a:ext cx="1527982" cy="307777"/>
          </a:xfrm>
          <a:prstGeom prst="rect">
            <a:avLst/>
          </a:prstGeom>
        </p:spPr>
        <p:txBody>
          <a:bodyPr wrap="none">
            <a:spAutoFit/>
          </a:bodyPr>
          <a:lstStyle/>
          <a:p>
            <a:pPr algn="ctr"/>
            <a:r>
              <a:rPr lang="sv-SE" sz="1400" dirty="0" smtClean="0">
                <a:latin typeface="+mj-lt"/>
              </a:rPr>
              <a:t>Behovshantering</a:t>
            </a:r>
            <a:endParaRPr lang="sv-SE" sz="1400" dirty="0">
              <a:latin typeface="+mj-lt"/>
            </a:endParaRPr>
          </a:p>
        </p:txBody>
      </p:sp>
      <p:sp>
        <p:nvSpPr>
          <p:cNvPr id="23" name="textruta 22"/>
          <p:cNvSpPr txBox="1"/>
          <p:nvPr/>
        </p:nvSpPr>
        <p:spPr>
          <a:xfrm>
            <a:off x="4355012" y="1455037"/>
            <a:ext cx="1860060" cy="523220"/>
          </a:xfrm>
          <a:prstGeom prst="rect">
            <a:avLst/>
          </a:prstGeom>
          <a:noFill/>
        </p:spPr>
        <p:txBody>
          <a:bodyPr wrap="square" rtlCol="0">
            <a:spAutoFit/>
          </a:bodyPr>
          <a:lstStyle/>
          <a:p>
            <a:pPr algn="ctr"/>
            <a:r>
              <a:rPr lang="sv-SE" sz="1400" dirty="0" smtClean="0">
                <a:latin typeface="+mj-lt"/>
              </a:rPr>
              <a:t>Genomförande av aktivitet</a:t>
            </a:r>
            <a:endParaRPr lang="sv-SE" sz="1400" dirty="0">
              <a:latin typeface="+mj-lt"/>
            </a:endParaRPr>
          </a:p>
        </p:txBody>
      </p:sp>
      <p:sp>
        <p:nvSpPr>
          <p:cNvPr id="25" name="textruta 24"/>
          <p:cNvSpPr txBox="1"/>
          <p:nvPr/>
        </p:nvSpPr>
        <p:spPr>
          <a:xfrm>
            <a:off x="7613480" y="1455037"/>
            <a:ext cx="1949629" cy="307777"/>
          </a:xfrm>
          <a:prstGeom prst="rect">
            <a:avLst/>
          </a:prstGeom>
          <a:noFill/>
        </p:spPr>
        <p:txBody>
          <a:bodyPr wrap="square" rtlCol="0">
            <a:spAutoFit/>
          </a:bodyPr>
          <a:lstStyle/>
          <a:p>
            <a:pPr algn="ctr"/>
            <a:r>
              <a:rPr lang="sv-SE" sz="1400" dirty="0" smtClean="0">
                <a:latin typeface="+mj-lt"/>
              </a:rPr>
              <a:t>Nyttorealisering</a:t>
            </a:r>
            <a:endParaRPr lang="sv-SE" sz="1400" dirty="0">
              <a:latin typeface="+mj-lt"/>
            </a:endParaRPr>
          </a:p>
        </p:txBody>
      </p:sp>
      <p:sp>
        <p:nvSpPr>
          <p:cNvPr id="29" name="Höger 3"/>
          <p:cNvSpPr/>
          <p:nvPr/>
        </p:nvSpPr>
        <p:spPr>
          <a:xfrm>
            <a:off x="3514488" y="1933999"/>
            <a:ext cx="3504105" cy="144000"/>
          </a:xfrm>
          <a:prstGeom prst="rightArrow">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Höger 25"/>
          <p:cNvSpPr/>
          <p:nvPr/>
        </p:nvSpPr>
        <p:spPr>
          <a:xfrm>
            <a:off x="7034920" y="1933999"/>
            <a:ext cx="3168000" cy="144000"/>
          </a:xfrm>
          <a:prstGeom prst="rightArrow">
            <a:avLst/>
          </a:prstGeom>
          <a:solidFill>
            <a:schemeClr val="bg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i="1">
              <a:solidFill>
                <a:schemeClr val="tx1"/>
              </a:solidFill>
              <a:latin typeface="+mj-lt"/>
            </a:endParaRPr>
          </a:p>
        </p:txBody>
      </p:sp>
      <p:sp>
        <p:nvSpPr>
          <p:cNvPr id="31" name="Höger 34"/>
          <p:cNvSpPr/>
          <p:nvPr/>
        </p:nvSpPr>
        <p:spPr>
          <a:xfrm>
            <a:off x="521415" y="1933999"/>
            <a:ext cx="2976747" cy="144000"/>
          </a:xfrm>
          <a:prstGeom prst="rightArrow">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400" b="1" i="1">
              <a:solidFill>
                <a:schemeClr val="tx1"/>
              </a:solidFill>
              <a:latin typeface="+mj-lt"/>
            </a:endParaRPr>
          </a:p>
        </p:txBody>
      </p:sp>
      <p:sp>
        <p:nvSpPr>
          <p:cNvPr id="32" name="Vikt hörn 31"/>
          <p:cNvSpPr/>
          <p:nvPr/>
        </p:nvSpPr>
        <p:spPr>
          <a:xfrm>
            <a:off x="3561076" y="2863071"/>
            <a:ext cx="793936" cy="706233"/>
          </a:xfrm>
          <a:prstGeom prst="foldedCorner">
            <a:avLst/>
          </a:prstGeom>
          <a:solidFill>
            <a:schemeClr val="accent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sv-SE" sz="1100" dirty="0" smtClean="0">
                <a:solidFill>
                  <a:schemeClr val="tx1"/>
                </a:solidFill>
                <a:latin typeface="+mj-lt"/>
              </a:rPr>
              <a:t>Projekt-direktiv</a:t>
            </a:r>
            <a:endParaRPr lang="sv-SE" sz="1100" dirty="0">
              <a:solidFill>
                <a:schemeClr val="tx1"/>
              </a:solidFill>
              <a:latin typeface="+mj-lt"/>
            </a:endParaRPr>
          </a:p>
        </p:txBody>
      </p:sp>
      <p:sp>
        <p:nvSpPr>
          <p:cNvPr id="34" name="textruta 33"/>
          <p:cNvSpPr txBox="1"/>
          <p:nvPr/>
        </p:nvSpPr>
        <p:spPr>
          <a:xfrm>
            <a:off x="2918913" y="5703494"/>
            <a:ext cx="1620000" cy="553998"/>
          </a:xfrm>
          <a:prstGeom prst="rect">
            <a:avLst/>
          </a:prstGeom>
          <a:ln w="12700">
            <a:solidFill>
              <a:schemeClr val="tx1"/>
            </a:solidFill>
            <a:prstDash val="sysDash"/>
          </a:ln>
        </p:spPr>
        <p:style>
          <a:lnRef idx="2">
            <a:schemeClr val="accent4"/>
          </a:lnRef>
          <a:fillRef idx="1">
            <a:schemeClr val="lt1"/>
          </a:fillRef>
          <a:effectRef idx="0">
            <a:schemeClr val="accent4"/>
          </a:effectRef>
          <a:fontRef idx="minor">
            <a:schemeClr val="dk1"/>
          </a:fontRef>
        </p:style>
        <p:txBody>
          <a:bodyPr wrap="square" lIns="36000" rIns="36000" rtlCol="0">
            <a:spAutoFit/>
          </a:bodyPr>
          <a:lstStyle/>
          <a:p>
            <a:r>
              <a:rPr lang="sv-SE" sz="1000" b="1" dirty="0" smtClean="0">
                <a:latin typeface="+mj-lt"/>
              </a:rPr>
              <a:t>Projektdirektivet</a:t>
            </a:r>
            <a:r>
              <a:rPr lang="sv-SE" sz="1000" dirty="0" smtClean="0">
                <a:latin typeface="+mj-lt"/>
              </a:rPr>
              <a:t> beskriver översiktligt önskade nyttor, samt hur de</a:t>
            </a:r>
            <a:r>
              <a:rPr lang="sv-SE" sz="1000" dirty="0" smtClean="0">
                <a:latin typeface="Arial" panose="020B0604020202020204" pitchFamily="34" charset="0"/>
                <a:cs typeface="Arial" panose="020B0604020202020204" pitchFamily="34" charset="0"/>
              </a:rPr>
              <a:t> ska uppnås.</a:t>
            </a:r>
          </a:p>
        </p:txBody>
      </p:sp>
      <p:cxnSp>
        <p:nvCxnSpPr>
          <p:cNvPr id="35" name="Rak koppling 34"/>
          <p:cNvCxnSpPr>
            <a:stCxn id="34" idx="0"/>
          </p:cNvCxnSpPr>
          <p:nvPr/>
        </p:nvCxnSpPr>
        <p:spPr>
          <a:xfrm flipH="1" flipV="1">
            <a:off x="3656393" y="3569304"/>
            <a:ext cx="72520" cy="213419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59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ktangel 58"/>
          <p:cNvSpPr/>
          <p:nvPr/>
        </p:nvSpPr>
        <p:spPr>
          <a:xfrm>
            <a:off x="8277720" y="1670105"/>
            <a:ext cx="2891386" cy="138704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p:cNvSpPr/>
          <p:nvPr/>
        </p:nvSpPr>
        <p:spPr>
          <a:xfrm>
            <a:off x="917471" y="1614575"/>
            <a:ext cx="6971261" cy="144257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4" name="Rektangel 53"/>
          <p:cNvSpPr/>
          <p:nvPr/>
        </p:nvSpPr>
        <p:spPr>
          <a:xfrm>
            <a:off x="917471" y="3344176"/>
            <a:ext cx="6971261" cy="161256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p:cNvSpPr/>
          <p:nvPr/>
        </p:nvSpPr>
        <p:spPr>
          <a:xfrm>
            <a:off x="917471" y="5272329"/>
            <a:ext cx="6971261" cy="128250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p:cNvSpPr>
            <a:spLocks noGrp="1"/>
          </p:cNvSpPr>
          <p:nvPr>
            <p:ph type="title" idx="4294967295"/>
          </p:nvPr>
        </p:nvSpPr>
        <p:spPr>
          <a:xfrm>
            <a:off x="1080000" y="360363"/>
            <a:ext cx="10301287" cy="636587"/>
          </a:xfrm>
        </p:spPr>
        <p:txBody>
          <a:bodyPr anchor="t">
            <a:noAutofit/>
          </a:bodyPr>
          <a:lstStyle/>
          <a:p>
            <a:r>
              <a:rPr lang="sv-SE" sz="4000" dirty="0" smtClean="0"/>
              <a:t>Hur hänger det ihop? Exempel</a:t>
            </a:r>
            <a:endParaRPr lang="sv-SE" sz="4000" dirty="0"/>
          </a:p>
        </p:txBody>
      </p:sp>
      <p:sp>
        <p:nvSpPr>
          <p:cNvPr id="6" name="Rectangle 4"/>
          <p:cNvSpPr>
            <a:spLocks noChangeArrowheads="1"/>
          </p:cNvSpPr>
          <p:nvPr/>
        </p:nvSpPr>
        <p:spPr bwMode="auto">
          <a:xfrm>
            <a:off x="9796813" y="1841149"/>
            <a:ext cx="1145248" cy="539750"/>
          </a:xfrm>
          <a:prstGeom prst="rect">
            <a:avLst/>
          </a:prstGeom>
          <a:solidFill>
            <a:schemeClr val="accent3"/>
          </a:solidFill>
          <a:ln w="12700">
            <a:solidFill>
              <a:schemeClr val="bg1">
                <a:lumMod val="50000"/>
              </a:schemeClr>
            </a:solidFill>
            <a:miter lim="800000"/>
            <a:headEnd/>
            <a:tailEnd/>
          </a:ln>
          <a:effectLst/>
        </p:spPr>
        <p:txBody>
          <a:bodyPr wrap="none" anchor="ctr"/>
          <a:lstStyle/>
          <a:p>
            <a:pPr algn="ctr">
              <a:defRPr/>
            </a:pPr>
            <a:r>
              <a:rPr lang="sv-SE" sz="1100" dirty="0" smtClean="0">
                <a:solidFill>
                  <a:schemeClr val="bg1"/>
                </a:solidFill>
                <a:latin typeface="Arial" charset="0"/>
              </a:rPr>
              <a:t>Lägre kostnader </a:t>
            </a:r>
            <a:br>
              <a:rPr lang="sv-SE" sz="1100" dirty="0" smtClean="0">
                <a:solidFill>
                  <a:schemeClr val="bg1"/>
                </a:solidFill>
                <a:latin typeface="Arial" charset="0"/>
              </a:rPr>
            </a:br>
            <a:r>
              <a:rPr lang="sv-SE" sz="1100" dirty="0" smtClean="0">
                <a:solidFill>
                  <a:schemeClr val="bg1"/>
                </a:solidFill>
                <a:latin typeface="Arial" charset="0"/>
              </a:rPr>
              <a:t>för verksamhets-</a:t>
            </a:r>
          </a:p>
          <a:p>
            <a:pPr algn="ctr">
              <a:defRPr/>
            </a:pPr>
            <a:r>
              <a:rPr lang="sv-SE" sz="1100" dirty="0" smtClean="0">
                <a:solidFill>
                  <a:schemeClr val="bg1"/>
                </a:solidFill>
                <a:latin typeface="Arial" charset="0"/>
              </a:rPr>
              <a:t>området</a:t>
            </a:r>
            <a:endParaRPr lang="sv-SE" sz="1100" dirty="0">
              <a:solidFill>
                <a:schemeClr val="bg1"/>
              </a:solidFill>
              <a:latin typeface="Arial" charset="0"/>
            </a:endParaRPr>
          </a:p>
        </p:txBody>
      </p:sp>
      <p:sp>
        <p:nvSpPr>
          <p:cNvPr id="8" name="Rectangle 5"/>
          <p:cNvSpPr>
            <a:spLocks noChangeArrowheads="1"/>
          </p:cNvSpPr>
          <p:nvPr/>
        </p:nvSpPr>
        <p:spPr bwMode="auto">
          <a:xfrm>
            <a:off x="1239995" y="2048889"/>
            <a:ext cx="1079500" cy="539750"/>
          </a:xfrm>
          <a:prstGeom prst="rect">
            <a:avLst/>
          </a:prstGeom>
          <a:solidFill>
            <a:schemeClr val="bg1">
              <a:lumMod val="95000"/>
            </a:schemeClr>
          </a:solidFill>
          <a:ln w="12700">
            <a:solidFill>
              <a:schemeClr val="bg1">
                <a:lumMod val="50000"/>
              </a:schemeClr>
            </a:solidFill>
            <a:miter lim="800000"/>
            <a:headEnd/>
            <a:tailEnd/>
          </a:ln>
          <a:effectLst/>
        </p:spPr>
        <p:txBody>
          <a:bodyPr wrap="none" anchor="ctr"/>
          <a:lstStyle/>
          <a:p>
            <a:pPr algn="ctr">
              <a:defRPr/>
            </a:pPr>
            <a:r>
              <a:rPr lang="sv-SE" sz="1100" dirty="0" smtClean="0">
                <a:latin typeface="Arial" charset="0"/>
              </a:rPr>
              <a:t>Nöjdare klienter </a:t>
            </a:r>
          </a:p>
          <a:p>
            <a:pPr algn="ctr">
              <a:defRPr/>
            </a:pPr>
            <a:r>
              <a:rPr lang="sv-SE" sz="1100" dirty="0" smtClean="0">
                <a:latin typeface="Arial" charset="0"/>
              </a:rPr>
              <a:t>(får mer stöd)</a:t>
            </a:r>
            <a:endParaRPr lang="sv-SE" sz="1100" dirty="0">
              <a:latin typeface="Arial" charset="0"/>
            </a:endParaRPr>
          </a:p>
        </p:txBody>
      </p:sp>
      <p:sp>
        <p:nvSpPr>
          <p:cNvPr id="17" name="Rektangel 16"/>
          <p:cNvSpPr/>
          <p:nvPr/>
        </p:nvSpPr>
        <p:spPr>
          <a:xfrm>
            <a:off x="1416250" y="5855112"/>
            <a:ext cx="1079500" cy="539750"/>
          </a:xfrm>
          <a:prstGeom prst="rect">
            <a:avLst/>
          </a:prstGeom>
          <a:solidFill>
            <a:schemeClr val="accent2">
              <a:lumMod val="20000"/>
              <a:lumOff val="80000"/>
            </a:schemeClr>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100" dirty="0" smtClean="0">
                <a:solidFill>
                  <a:schemeClr val="tx1"/>
                </a:solidFill>
                <a:latin typeface="Arial" panose="020B0604020202020204" pitchFamily="34" charset="0"/>
                <a:cs typeface="Arial" panose="020B0604020202020204" pitchFamily="34" charset="0"/>
              </a:rPr>
              <a:t>E-tjänst för digital ansökan</a:t>
            </a:r>
            <a:endParaRPr lang="sv-SE" sz="1100" dirty="0">
              <a:solidFill>
                <a:schemeClr val="tx1"/>
              </a:solidFill>
              <a:latin typeface="Arial" panose="020B0604020202020204" pitchFamily="34" charset="0"/>
              <a:cs typeface="Arial" panose="020B0604020202020204" pitchFamily="34" charset="0"/>
            </a:endParaRPr>
          </a:p>
        </p:txBody>
      </p:sp>
      <p:sp>
        <p:nvSpPr>
          <p:cNvPr id="18" name="Rektangel 17"/>
          <p:cNvSpPr/>
          <p:nvPr/>
        </p:nvSpPr>
        <p:spPr>
          <a:xfrm>
            <a:off x="2680094" y="5852253"/>
            <a:ext cx="1079500" cy="539750"/>
          </a:xfrm>
          <a:prstGeom prst="rect">
            <a:avLst/>
          </a:prstGeom>
          <a:solidFill>
            <a:schemeClr val="accent2">
              <a:lumMod val="20000"/>
              <a:lumOff val="80000"/>
            </a:schemeClr>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100" dirty="0" smtClean="0">
                <a:solidFill>
                  <a:schemeClr val="tx1"/>
                </a:solidFill>
                <a:latin typeface="Arial" panose="020B0604020202020204" pitchFamily="34" charset="0"/>
                <a:cs typeface="Arial" panose="020B0604020202020204" pitchFamily="34" charset="0"/>
              </a:rPr>
              <a:t>Digital medarbetare (RPA-lösning)</a:t>
            </a:r>
            <a:endParaRPr lang="sv-SE" sz="1100" dirty="0">
              <a:solidFill>
                <a:schemeClr val="tx1"/>
              </a:solidFill>
              <a:latin typeface="Arial" panose="020B0604020202020204" pitchFamily="34" charset="0"/>
              <a:cs typeface="Arial" panose="020B0604020202020204" pitchFamily="34" charset="0"/>
            </a:endParaRPr>
          </a:p>
        </p:txBody>
      </p:sp>
      <p:sp>
        <p:nvSpPr>
          <p:cNvPr id="27" name="textruta 26"/>
          <p:cNvSpPr txBox="1"/>
          <p:nvPr/>
        </p:nvSpPr>
        <p:spPr>
          <a:xfrm>
            <a:off x="3953823" y="1648461"/>
            <a:ext cx="864339" cy="369332"/>
          </a:xfrm>
          <a:prstGeom prst="rect">
            <a:avLst/>
          </a:prstGeom>
          <a:noFill/>
        </p:spPr>
        <p:txBody>
          <a:bodyPr wrap="none" rtlCol="0">
            <a:spAutoFit/>
          </a:bodyPr>
          <a:lstStyle/>
          <a:p>
            <a:r>
              <a:rPr lang="sv-SE" b="1" dirty="0" smtClean="0">
                <a:latin typeface="Arial" panose="020B0604020202020204" pitchFamily="34" charset="0"/>
                <a:cs typeface="Arial" panose="020B0604020202020204" pitchFamily="34" charset="0"/>
              </a:rPr>
              <a:t>Nyttor</a:t>
            </a:r>
            <a:endParaRPr lang="sv-SE" b="1" dirty="0">
              <a:latin typeface="Arial" panose="020B0604020202020204" pitchFamily="34" charset="0"/>
              <a:cs typeface="Arial" panose="020B0604020202020204" pitchFamily="34" charset="0"/>
            </a:endParaRPr>
          </a:p>
        </p:txBody>
      </p:sp>
      <p:sp>
        <p:nvSpPr>
          <p:cNvPr id="32" name="Rectangle 4"/>
          <p:cNvSpPr>
            <a:spLocks noChangeArrowheads="1"/>
          </p:cNvSpPr>
          <p:nvPr/>
        </p:nvSpPr>
        <p:spPr bwMode="auto">
          <a:xfrm>
            <a:off x="2582349" y="2048889"/>
            <a:ext cx="1264852" cy="539750"/>
          </a:xfrm>
          <a:prstGeom prst="rect">
            <a:avLst/>
          </a:prstGeom>
          <a:solidFill>
            <a:schemeClr val="bg1">
              <a:lumMod val="95000"/>
            </a:schemeClr>
          </a:solidFill>
          <a:ln w="12700">
            <a:solidFill>
              <a:schemeClr val="bg1">
                <a:lumMod val="50000"/>
              </a:schemeClr>
            </a:solidFill>
            <a:miter lim="800000"/>
            <a:headEnd/>
            <a:tailEnd/>
          </a:ln>
          <a:effectLst/>
        </p:spPr>
        <p:txBody>
          <a:bodyPr wrap="none" anchor="ctr"/>
          <a:lstStyle/>
          <a:p>
            <a:pPr algn="ctr">
              <a:defRPr/>
            </a:pPr>
            <a:r>
              <a:rPr lang="sv-SE" sz="1100" dirty="0" smtClean="0">
                <a:latin typeface="Arial" charset="0"/>
              </a:rPr>
              <a:t>Minskad kostnad </a:t>
            </a:r>
          </a:p>
          <a:p>
            <a:pPr algn="ctr">
              <a:defRPr/>
            </a:pPr>
            <a:r>
              <a:rPr lang="sv-SE" sz="1100" dirty="0" smtClean="0">
                <a:latin typeface="Arial" charset="0"/>
              </a:rPr>
              <a:t>för inhyrd personal</a:t>
            </a:r>
            <a:endParaRPr lang="sv-SE" sz="1100" dirty="0">
              <a:latin typeface="Arial" charset="0"/>
            </a:endParaRPr>
          </a:p>
        </p:txBody>
      </p:sp>
      <p:sp>
        <p:nvSpPr>
          <p:cNvPr id="37" name="Rectangle 5"/>
          <p:cNvSpPr>
            <a:spLocks noChangeArrowheads="1"/>
          </p:cNvSpPr>
          <p:nvPr/>
        </p:nvSpPr>
        <p:spPr bwMode="auto">
          <a:xfrm>
            <a:off x="5637762" y="2048889"/>
            <a:ext cx="1784350" cy="539750"/>
          </a:xfrm>
          <a:prstGeom prst="rect">
            <a:avLst/>
          </a:prstGeom>
          <a:solidFill>
            <a:schemeClr val="bg1">
              <a:lumMod val="95000"/>
            </a:schemeClr>
          </a:solidFill>
          <a:ln w="12700">
            <a:solidFill>
              <a:schemeClr val="bg1">
                <a:lumMod val="50000"/>
              </a:schemeClr>
            </a:solidFill>
            <a:miter lim="800000"/>
            <a:headEnd/>
            <a:tailEnd/>
          </a:ln>
          <a:effectLst/>
        </p:spPr>
        <p:txBody>
          <a:bodyPr wrap="none" anchor="ctr"/>
          <a:lstStyle/>
          <a:p>
            <a:pPr algn="ctr">
              <a:defRPr/>
            </a:pPr>
            <a:r>
              <a:rPr lang="sv-SE" sz="1100" dirty="0" smtClean="0">
                <a:latin typeface="Arial" charset="0"/>
              </a:rPr>
              <a:t>Förbättrad arbetsmiljö </a:t>
            </a:r>
            <a:br>
              <a:rPr lang="sv-SE" sz="1100" dirty="0" smtClean="0">
                <a:latin typeface="Arial" charset="0"/>
              </a:rPr>
            </a:br>
            <a:r>
              <a:rPr lang="sv-SE" sz="1100" dirty="0" smtClean="0">
                <a:latin typeface="Arial" charset="0"/>
              </a:rPr>
              <a:t>genom bl.a. jämnare </a:t>
            </a:r>
            <a:br>
              <a:rPr lang="sv-SE" sz="1100" dirty="0" smtClean="0">
                <a:latin typeface="Arial" charset="0"/>
              </a:rPr>
            </a:br>
            <a:r>
              <a:rPr lang="sv-SE" sz="1100" dirty="0" smtClean="0">
                <a:latin typeface="Arial" charset="0"/>
              </a:rPr>
              <a:t>arbetsbelastning</a:t>
            </a:r>
            <a:endParaRPr lang="sv-SE" sz="1100" dirty="0">
              <a:latin typeface="Arial" charset="0"/>
            </a:endParaRPr>
          </a:p>
        </p:txBody>
      </p:sp>
      <p:sp>
        <p:nvSpPr>
          <p:cNvPr id="38" name="Rectangle 4"/>
          <p:cNvSpPr>
            <a:spLocks noChangeArrowheads="1"/>
          </p:cNvSpPr>
          <p:nvPr/>
        </p:nvSpPr>
        <p:spPr bwMode="auto">
          <a:xfrm>
            <a:off x="4110055" y="2048889"/>
            <a:ext cx="1264852" cy="539750"/>
          </a:xfrm>
          <a:prstGeom prst="rect">
            <a:avLst/>
          </a:prstGeom>
          <a:solidFill>
            <a:schemeClr val="bg1">
              <a:lumMod val="95000"/>
            </a:schemeClr>
          </a:solidFill>
          <a:ln w="12700">
            <a:solidFill>
              <a:schemeClr val="bg1">
                <a:lumMod val="50000"/>
              </a:schemeClr>
            </a:solidFill>
            <a:miter lim="800000"/>
            <a:headEnd/>
            <a:tailEnd/>
          </a:ln>
          <a:effectLst/>
        </p:spPr>
        <p:txBody>
          <a:bodyPr wrap="none" anchor="ctr"/>
          <a:lstStyle/>
          <a:p>
            <a:pPr algn="ctr">
              <a:defRPr/>
            </a:pPr>
            <a:r>
              <a:rPr lang="sv-SE" sz="1100" dirty="0" smtClean="0">
                <a:latin typeface="Arial" charset="0"/>
              </a:rPr>
              <a:t>Minskat </a:t>
            </a:r>
          </a:p>
          <a:p>
            <a:pPr algn="ctr">
              <a:defRPr/>
            </a:pPr>
            <a:r>
              <a:rPr lang="sv-SE" sz="1100" dirty="0" smtClean="0">
                <a:latin typeface="Arial" charset="0"/>
              </a:rPr>
              <a:t>rekryteringsbehov</a:t>
            </a:r>
            <a:endParaRPr lang="sv-SE" sz="1100" dirty="0">
              <a:latin typeface="Arial" charset="0"/>
            </a:endParaRPr>
          </a:p>
        </p:txBody>
      </p:sp>
      <p:sp>
        <p:nvSpPr>
          <p:cNvPr id="43" name="textruta 42"/>
          <p:cNvSpPr txBox="1"/>
          <p:nvPr/>
        </p:nvSpPr>
        <p:spPr>
          <a:xfrm>
            <a:off x="8527661" y="2521755"/>
            <a:ext cx="2403287" cy="369332"/>
          </a:xfrm>
          <a:prstGeom prst="rect">
            <a:avLst/>
          </a:prstGeom>
          <a:noFill/>
        </p:spPr>
        <p:txBody>
          <a:bodyPr wrap="none" rtlCol="0">
            <a:spAutoFit/>
          </a:bodyPr>
          <a:lstStyle/>
          <a:p>
            <a:r>
              <a:rPr lang="sv-SE" b="1" dirty="0" smtClean="0">
                <a:latin typeface="Arial" panose="020B0604020202020204" pitchFamily="34" charset="0"/>
                <a:cs typeface="Arial" panose="020B0604020202020204" pitchFamily="34" charset="0"/>
              </a:rPr>
              <a:t>Verksamhetens mål</a:t>
            </a:r>
            <a:endParaRPr lang="sv-SE" b="1" dirty="0">
              <a:latin typeface="Arial" panose="020B0604020202020204" pitchFamily="34" charset="0"/>
              <a:cs typeface="Arial" panose="020B0604020202020204" pitchFamily="34" charset="0"/>
            </a:endParaRPr>
          </a:p>
        </p:txBody>
      </p:sp>
      <p:sp>
        <p:nvSpPr>
          <p:cNvPr id="44" name="Rectangle 4"/>
          <p:cNvSpPr>
            <a:spLocks noChangeArrowheads="1"/>
          </p:cNvSpPr>
          <p:nvPr/>
        </p:nvSpPr>
        <p:spPr bwMode="auto">
          <a:xfrm>
            <a:off x="8436876" y="1841149"/>
            <a:ext cx="1264852" cy="539750"/>
          </a:xfrm>
          <a:prstGeom prst="rect">
            <a:avLst/>
          </a:prstGeom>
          <a:solidFill>
            <a:schemeClr val="accent3"/>
          </a:solidFill>
          <a:ln w="12700">
            <a:solidFill>
              <a:schemeClr val="bg1">
                <a:lumMod val="50000"/>
              </a:schemeClr>
            </a:solidFill>
            <a:miter lim="800000"/>
            <a:headEnd/>
            <a:tailEnd/>
          </a:ln>
          <a:effectLst/>
        </p:spPr>
        <p:txBody>
          <a:bodyPr wrap="none" anchor="ctr"/>
          <a:lstStyle/>
          <a:p>
            <a:pPr algn="ctr">
              <a:defRPr/>
            </a:pPr>
            <a:r>
              <a:rPr lang="sv-SE" sz="1100" dirty="0" smtClean="0">
                <a:solidFill>
                  <a:schemeClr val="bg1"/>
                </a:solidFill>
                <a:latin typeface="Arial" charset="0"/>
              </a:rPr>
              <a:t>Nöjdare </a:t>
            </a:r>
          </a:p>
          <a:p>
            <a:pPr algn="ctr">
              <a:defRPr/>
            </a:pPr>
            <a:r>
              <a:rPr lang="sv-SE" sz="1100" dirty="0" smtClean="0">
                <a:solidFill>
                  <a:schemeClr val="bg1"/>
                </a:solidFill>
                <a:latin typeface="Arial" charset="0"/>
              </a:rPr>
              <a:t>medarbetare</a:t>
            </a:r>
            <a:endParaRPr lang="sv-SE" sz="1100" dirty="0">
              <a:solidFill>
                <a:schemeClr val="bg1"/>
              </a:solidFill>
              <a:latin typeface="Arial" charset="0"/>
            </a:endParaRPr>
          </a:p>
        </p:txBody>
      </p:sp>
      <p:sp>
        <p:nvSpPr>
          <p:cNvPr id="35" name="textruta 34"/>
          <p:cNvSpPr txBox="1"/>
          <p:nvPr/>
        </p:nvSpPr>
        <p:spPr>
          <a:xfrm>
            <a:off x="3601163" y="3424634"/>
            <a:ext cx="1620957" cy="369332"/>
          </a:xfrm>
          <a:prstGeom prst="rect">
            <a:avLst/>
          </a:prstGeom>
          <a:noFill/>
        </p:spPr>
        <p:txBody>
          <a:bodyPr wrap="none" rtlCol="0">
            <a:spAutoFit/>
          </a:bodyPr>
          <a:lstStyle/>
          <a:p>
            <a:r>
              <a:rPr lang="sv-SE" b="1" dirty="0" smtClean="0">
                <a:latin typeface="Arial" panose="020B0604020202020204" pitchFamily="34" charset="0"/>
                <a:cs typeface="Arial" panose="020B0604020202020204" pitchFamily="34" charset="0"/>
              </a:rPr>
              <a:t>Förändringar</a:t>
            </a:r>
            <a:endParaRPr lang="sv-SE" b="1" dirty="0">
              <a:latin typeface="Arial" panose="020B0604020202020204" pitchFamily="34" charset="0"/>
              <a:cs typeface="Arial" panose="020B0604020202020204" pitchFamily="34" charset="0"/>
            </a:endParaRPr>
          </a:p>
        </p:txBody>
      </p:sp>
      <p:sp>
        <p:nvSpPr>
          <p:cNvPr id="34" name="textruta 33"/>
          <p:cNvSpPr txBox="1"/>
          <p:nvPr/>
        </p:nvSpPr>
        <p:spPr>
          <a:xfrm>
            <a:off x="1175896" y="5395786"/>
            <a:ext cx="2877711" cy="369332"/>
          </a:xfrm>
          <a:prstGeom prst="rect">
            <a:avLst/>
          </a:prstGeom>
          <a:noFill/>
        </p:spPr>
        <p:txBody>
          <a:bodyPr wrap="none" rtlCol="0">
            <a:spAutoFit/>
          </a:bodyPr>
          <a:lstStyle/>
          <a:p>
            <a:r>
              <a:rPr lang="sv-SE" b="1" dirty="0" smtClean="0">
                <a:latin typeface="Arial" panose="020B0604020202020204" pitchFamily="34" charset="0"/>
                <a:cs typeface="Arial" panose="020B0604020202020204" pitchFamily="34" charset="0"/>
              </a:rPr>
              <a:t>Leveranser/möjliggörare</a:t>
            </a:r>
            <a:endParaRPr lang="sv-SE" b="1" dirty="0">
              <a:latin typeface="Arial" panose="020B0604020202020204" pitchFamily="34" charset="0"/>
              <a:cs typeface="Arial" panose="020B0604020202020204" pitchFamily="34" charset="0"/>
            </a:endParaRPr>
          </a:p>
        </p:txBody>
      </p:sp>
      <p:sp>
        <p:nvSpPr>
          <p:cNvPr id="3" name="textruta 2"/>
          <p:cNvSpPr txBox="1"/>
          <p:nvPr/>
        </p:nvSpPr>
        <p:spPr>
          <a:xfrm>
            <a:off x="4280033" y="5318842"/>
            <a:ext cx="394660" cy="523220"/>
          </a:xfrm>
          <a:prstGeom prst="rect">
            <a:avLst/>
          </a:prstGeom>
          <a:noFill/>
        </p:spPr>
        <p:txBody>
          <a:bodyPr wrap="none" rtlCol="0">
            <a:spAutoFit/>
          </a:bodyPr>
          <a:lstStyle/>
          <a:p>
            <a:r>
              <a:rPr lang="sv-SE" sz="2800" b="1" dirty="0" smtClean="0">
                <a:latin typeface="Arial" panose="020B0604020202020204" pitchFamily="34" charset="0"/>
                <a:cs typeface="Arial" panose="020B0604020202020204" pitchFamily="34" charset="0"/>
              </a:rPr>
              <a:t>+</a:t>
            </a:r>
            <a:endParaRPr lang="sv-SE" sz="2800" b="1" dirty="0">
              <a:latin typeface="Arial" panose="020B0604020202020204" pitchFamily="34" charset="0"/>
              <a:cs typeface="Arial" panose="020B0604020202020204" pitchFamily="34" charset="0"/>
            </a:endParaRPr>
          </a:p>
        </p:txBody>
      </p:sp>
      <p:sp>
        <p:nvSpPr>
          <p:cNvPr id="47" name="Rektangel 46"/>
          <p:cNvSpPr/>
          <p:nvPr/>
        </p:nvSpPr>
        <p:spPr>
          <a:xfrm>
            <a:off x="5062621" y="5855112"/>
            <a:ext cx="1079500" cy="539750"/>
          </a:xfrm>
          <a:prstGeom prst="rect">
            <a:avLst/>
          </a:prstGeom>
          <a:solidFill>
            <a:schemeClr val="accent3">
              <a:lumMod val="20000"/>
              <a:lumOff val="80000"/>
              <a:alpha val="50000"/>
            </a:schemeClr>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100" dirty="0" smtClean="0">
                <a:solidFill>
                  <a:schemeClr val="tx1"/>
                </a:solidFill>
                <a:latin typeface="Arial" panose="020B0604020202020204" pitchFamily="34" charset="0"/>
                <a:cs typeface="Arial" panose="020B0604020202020204" pitchFamily="34" charset="0"/>
              </a:rPr>
              <a:t>Förändrings-aktivitet 1</a:t>
            </a:r>
            <a:endParaRPr lang="sv-SE" sz="1100" dirty="0">
              <a:solidFill>
                <a:schemeClr val="tx1"/>
              </a:solidFill>
              <a:latin typeface="Arial" panose="020B0604020202020204" pitchFamily="34" charset="0"/>
              <a:cs typeface="Arial" panose="020B0604020202020204" pitchFamily="34" charset="0"/>
            </a:endParaRPr>
          </a:p>
        </p:txBody>
      </p:sp>
      <p:sp>
        <p:nvSpPr>
          <p:cNvPr id="48" name="Rektangel 47"/>
          <p:cNvSpPr/>
          <p:nvPr/>
        </p:nvSpPr>
        <p:spPr>
          <a:xfrm>
            <a:off x="6330362" y="5863377"/>
            <a:ext cx="1079500" cy="539750"/>
          </a:xfrm>
          <a:prstGeom prst="rect">
            <a:avLst/>
          </a:prstGeom>
          <a:solidFill>
            <a:schemeClr val="accent3">
              <a:lumMod val="20000"/>
              <a:lumOff val="80000"/>
              <a:alpha val="50000"/>
            </a:schemeClr>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100" dirty="0" smtClean="0">
                <a:solidFill>
                  <a:schemeClr val="tx1"/>
                </a:solidFill>
                <a:effectLst/>
                <a:latin typeface="Arial" panose="020B0604020202020204" pitchFamily="34" charset="0"/>
                <a:cs typeface="Arial" panose="020B0604020202020204" pitchFamily="34" charset="0"/>
              </a:rPr>
              <a:t>Förändrings-aktivitet n</a:t>
            </a:r>
            <a:endParaRPr lang="sv-SE" sz="1100" dirty="0">
              <a:solidFill>
                <a:schemeClr val="tx1"/>
              </a:solidFill>
              <a:effectLst/>
              <a:latin typeface="Arial" panose="020B0604020202020204" pitchFamily="34" charset="0"/>
              <a:cs typeface="Arial" panose="020B0604020202020204" pitchFamily="34" charset="0"/>
            </a:endParaRPr>
          </a:p>
        </p:txBody>
      </p:sp>
      <p:sp>
        <p:nvSpPr>
          <p:cNvPr id="51" name="textruta 50"/>
          <p:cNvSpPr txBox="1"/>
          <p:nvPr/>
        </p:nvSpPr>
        <p:spPr>
          <a:xfrm>
            <a:off x="5042512" y="5395786"/>
            <a:ext cx="2621230" cy="369332"/>
          </a:xfrm>
          <a:prstGeom prst="rect">
            <a:avLst/>
          </a:prstGeom>
          <a:noFill/>
        </p:spPr>
        <p:txBody>
          <a:bodyPr wrap="none" rtlCol="0">
            <a:spAutoFit/>
          </a:bodyPr>
          <a:lstStyle/>
          <a:p>
            <a:r>
              <a:rPr lang="sv-SE" b="1" dirty="0" smtClean="0">
                <a:latin typeface="Arial" panose="020B0604020202020204" pitchFamily="34" charset="0"/>
                <a:cs typeface="Arial" panose="020B0604020202020204" pitchFamily="34" charset="0"/>
              </a:rPr>
              <a:t>Förändringsaktiviteter</a:t>
            </a:r>
            <a:endParaRPr lang="sv-SE" b="1" dirty="0">
              <a:latin typeface="Arial" panose="020B0604020202020204" pitchFamily="34" charset="0"/>
              <a:cs typeface="Arial" panose="020B0604020202020204" pitchFamily="34" charset="0"/>
            </a:endParaRPr>
          </a:p>
        </p:txBody>
      </p:sp>
      <p:grpSp>
        <p:nvGrpSpPr>
          <p:cNvPr id="20" name="Grupp 19"/>
          <p:cNvGrpSpPr/>
          <p:nvPr/>
        </p:nvGrpSpPr>
        <p:grpSpPr>
          <a:xfrm>
            <a:off x="3525059" y="4771156"/>
            <a:ext cx="1829481" cy="601158"/>
            <a:chOff x="6191475" y="4174260"/>
            <a:chExt cx="1716504" cy="535839"/>
          </a:xfrm>
        </p:grpSpPr>
        <p:sp>
          <p:nvSpPr>
            <p:cNvPr id="52" name="Högerpil 51"/>
            <p:cNvSpPr/>
            <p:nvPr/>
          </p:nvSpPr>
          <p:spPr>
            <a:xfrm rot="16200000">
              <a:off x="6781807" y="3583928"/>
              <a:ext cx="535839" cy="1716504"/>
            </a:xfrm>
            <a:prstGeom prst="rightArrow">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textruta 1"/>
            <p:cNvSpPr txBox="1"/>
            <p:nvPr/>
          </p:nvSpPr>
          <p:spPr>
            <a:xfrm>
              <a:off x="6719443" y="4341491"/>
              <a:ext cx="660563" cy="274335"/>
            </a:xfrm>
            <a:prstGeom prst="rect">
              <a:avLst/>
            </a:prstGeom>
            <a:noFill/>
          </p:spPr>
          <p:txBody>
            <a:bodyPr wrap="none" rtlCol="0">
              <a:spAutoFit/>
            </a:bodyPr>
            <a:lstStyle/>
            <a:p>
              <a:pPr algn="ctr"/>
              <a:r>
                <a:rPr lang="sv-SE" sz="1400" b="1" dirty="0" smtClean="0">
                  <a:latin typeface="Arial" panose="020B0604020202020204" pitchFamily="34" charset="0"/>
                  <a:cs typeface="Arial" panose="020B0604020202020204" pitchFamily="34" charset="0"/>
                </a:rPr>
                <a:t>Driver</a:t>
              </a:r>
              <a:endParaRPr lang="sv-SE" sz="1400" b="1" dirty="0">
                <a:latin typeface="Arial" panose="020B0604020202020204" pitchFamily="34" charset="0"/>
                <a:cs typeface="Arial" panose="020B0604020202020204" pitchFamily="34" charset="0"/>
              </a:endParaRPr>
            </a:p>
          </p:txBody>
        </p:sp>
      </p:grpSp>
      <p:grpSp>
        <p:nvGrpSpPr>
          <p:cNvPr id="9" name="Grupp 8"/>
          <p:cNvGrpSpPr/>
          <p:nvPr/>
        </p:nvGrpSpPr>
        <p:grpSpPr>
          <a:xfrm>
            <a:off x="3526611" y="2819034"/>
            <a:ext cx="1829481" cy="601158"/>
            <a:chOff x="3387959" y="2964126"/>
            <a:chExt cx="1829481" cy="601158"/>
          </a:xfrm>
        </p:grpSpPr>
        <p:sp>
          <p:nvSpPr>
            <p:cNvPr id="45" name="Högerpil 44"/>
            <p:cNvSpPr/>
            <p:nvPr/>
          </p:nvSpPr>
          <p:spPr>
            <a:xfrm rot="16200000">
              <a:off x="4002121" y="2349964"/>
              <a:ext cx="601158" cy="1829481"/>
            </a:xfrm>
            <a:prstGeom prst="rightArrow">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textruta 35"/>
            <p:cNvSpPr txBox="1"/>
            <p:nvPr/>
          </p:nvSpPr>
          <p:spPr>
            <a:xfrm>
              <a:off x="3787805" y="3074180"/>
              <a:ext cx="1051891" cy="307777"/>
            </a:xfrm>
            <a:prstGeom prst="rect">
              <a:avLst/>
            </a:prstGeom>
            <a:noFill/>
          </p:spPr>
          <p:txBody>
            <a:bodyPr wrap="none" rtlCol="0">
              <a:spAutoFit/>
            </a:bodyPr>
            <a:lstStyle/>
            <a:p>
              <a:pPr algn="ctr"/>
              <a:r>
                <a:rPr lang="sv-SE" sz="1400" b="1" dirty="0" smtClean="0">
                  <a:latin typeface="Arial" panose="020B0604020202020204" pitchFamily="34" charset="0"/>
                  <a:cs typeface="Arial" panose="020B0604020202020204" pitchFamily="34" charset="0"/>
                </a:rPr>
                <a:t>Realiserar</a:t>
              </a:r>
              <a:endParaRPr lang="sv-SE" sz="1400" b="1" dirty="0">
                <a:latin typeface="Arial" panose="020B0604020202020204" pitchFamily="34" charset="0"/>
                <a:cs typeface="Arial" panose="020B0604020202020204" pitchFamily="34" charset="0"/>
              </a:endParaRPr>
            </a:p>
          </p:txBody>
        </p:sp>
      </p:grpSp>
      <p:grpSp>
        <p:nvGrpSpPr>
          <p:cNvPr id="56" name="Grupp 55"/>
          <p:cNvGrpSpPr/>
          <p:nvPr/>
        </p:nvGrpSpPr>
        <p:grpSpPr>
          <a:xfrm rot="5400000">
            <a:off x="7177731" y="2057572"/>
            <a:ext cx="1716504" cy="535839"/>
            <a:chOff x="4595914" y="2502546"/>
            <a:chExt cx="1716504" cy="535839"/>
          </a:xfrm>
        </p:grpSpPr>
        <p:sp>
          <p:nvSpPr>
            <p:cNvPr id="57" name="Högerpil 56"/>
            <p:cNvSpPr/>
            <p:nvPr/>
          </p:nvSpPr>
          <p:spPr>
            <a:xfrm rot="16200000">
              <a:off x="5186246" y="1912214"/>
              <a:ext cx="535839" cy="1716504"/>
            </a:xfrm>
            <a:prstGeom prst="rightArrow">
              <a:avLst/>
            </a:prstGeom>
            <a:solidFill>
              <a:schemeClr val="bg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b="1"/>
            </a:p>
          </p:txBody>
        </p:sp>
        <p:sp>
          <p:nvSpPr>
            <p:cNvPr id="58" name="textruta 57"/>
            <p:cNvSpPr txBox="1"/>
            <p:nvPr/>
          </p:nvSpPr>
          <p:spPr>
            <a:xfrm>
              <a:off x="4978669" y="2600641"/>
              <a:ext cx="971741" cy="307777"/>
            </a:xfrm>
            <a:prstGeom prst="rect">
              <a:avLst/>
            </a:prstGeom>
            <a:noFill/>
          </p:spPr>
          <p:txBody>
            <a:bodyPr wrap="none" rtlCol="0">
              <a:spAutoFit/>
            </a:bodyPr>
            <a:lstStyle/>
            <a:p>
              <a:r>
                <a:rPr lang="sv-SE" sz="1400" b="1" dirty="0" smtClean="0">
                  <a:latin typeface="Arial" panose="020B0604020202020204" pitchFamily="34" charset="0"/>
                  <a:cs typeface="Arial" panose="020B0604020202020204" pitchFamily="34" charset="0"/>
                </a:rPr>
                <a:t>Bidrar till</a:t>
              </a:r>
              <a:endParaRPr lang="sv-SE" sz="1400" b="1" dirty="0">
                <a:latin typeface="Arial" panose="020B0604020202020204" pitchFamily="34" charset="0"/>
                <a:cs typeface="Arial" panose="020B0604020202020204" pitchFamily="34" charset="0"/>
              </a:endParaRPr>
            </a:p>
          </p:txBody>
        </p:sp>
      </p:grpSp>
      <p:sp>
        <p:nvSpPr>
          <p:cNvPr id="30" name="textruta 29"/>
          <p:cNvSpPr txBox="1"/>
          <p:nvPr/>
        </p:nvSpPr>
        <p:spPr>
          <a:xfrm>
            <a:off x="1280948" y="2585132"/>
            <a:ext cx="1007007" cy="246221"/>
          </a:xfrm>
          <a:prstGeom prst="rect">
            <a:avLst/>
          </a:prstGeom>
          <a:noFill/>
        </p:spPr>
        <p:txBody>
          <a:bodyPr wrap="none" rtlCol="0">
            <a:spAutoFit/>
          </a:bodyPr>
          <a:lstStyle/>
          <a:p>
            <a:r>
              <a:rPr lang="sv-SE" sz="1000" i="1" dirty="0">
                <a:latin typeface="Arial" panose="020B0604020202020204" pitchFamily="34" charset="0"/>
                <a:cs typeface="Arial" panose="020B0604020202020204" pitchFamily="34" charset="0"/>
              </a:rPr>
              <a:t>Kvalitativ nytta</a:t>
            </a:r>
          </a:p>
        </p:txBody>
      </p:sp>
      <p:sp>
        <p:nvSpPr>
          <p:cNvPr id="62" name="textruta 61"/>
          <p:cNvSpPr txBox="1"/>
          <p:nvPr/>
        </p:nvSpPr>
        <p:spPr>
          <a:xfrm>
            <a:off x="2666180" y="2585132"/>
            <a:ext cx="1120821" cy="246221"/>
          </a:xfrm>
          <a:prstGeom prst="rect">
            <a:avLst/>
          </a:prstGeom>
          <a:noFill/>
        </p:spPr>
        <p:txBody>
          <a:bodyPr wrap="none" rtlCol="0">
            <a:spAutoFit/>
          </a:bodyPr>
          <a:lstStyle/>
          <a:p>
            <a:pPr algn="ctr"/>
            <a:r>
              <a:rPr lang="sv-SE" sz="1000" i="1" dirty="0" smtClean="0">
                <a:latin typeface="Arial" panose="020B0604020202020204" pitchFamily="34" charset="0"/>
                <a:cs typeface="Arial" panose="020B0604020202020204" pitchFamily="34" charset="0"/>
              </a:rPr>
              <a:t>Ekonomisk nytta</a:t>
            </a:r>
            <a:endParaRPr lang="sv-SE" sz="1000" i="1" dirty="0">
              <a:latin typeface="Arial" panose="020B0604020202020204" pitchFamily="34" charset="0"/>
              <a:cs typeface="Arial" panose="020B0604020202020204" pitchFamily="34" charset="0"/>
            </a:endParaRPr>
          </a:p>
        </p:txBody>
      </p:sp>
      <p:sp>
        <p:nvSpPr>
          <p:cNvPr id="63" name="textruta 62"/>
          <p:cNvSpPr txBox="1"/>
          <p:nvPr/>
        </p:nvSpPr>
        <p:spPr>
          <a:xfrm>
            <a:off x="5929806" y="2585132"/>
            <a:ext cx="1007007" cy="246221"/>
          </a:xfrm>
          <a:prstGeom prst="rect">
            <a:avLst/>
          </a:prstGeom>
          <a:noFill/>
        </p:spPr>
        <p:txBody>
          <a:bodyPr wrap="none" rtlCol="0">
            <a:spAutoFit/>
          </a:bodyPr>
          <a:lstStyle/>
          <a:p>
            <a:r>
              <a:rPr lang="sv-SE" sz="1000" i="1" dirty="0" smtClean="0">
                <a:latin typeface="Arial" panose="020B0604020202020204" pitchFamily="34" charset="0"/>
                <a:cs typeface="Arial" panose="020B0604020202020204" pitchFamily="34" charset="0"/>
              </a:rPr>
              <a:t>Kvalitativ nytta</a:t>
            </a:r>
            <a:endParaRPr lang="sv-SE" sz="1000" i="1" dirty="0">
              <a:latin typeface="Arial" panose="020B0604020202020204" pitchFamily="34" charset="0"/>
              <a:cs typeface="Arial" panose="020B0604020202020204" pitchFamily="34" charset="0"/>
            </a:endParaRPr>
          </a:p>
        </p:txBody>
      </p:sp>
      <p:sp>
        <p:nvSpPr>
          <p:cNvPr id="64" name="textruta 63"/>
          <p:cNvSpPr txBox="1"/>
          <p:nvPr/>
        </p:nvSpPr>
        <p:spPr>
          <a:xfrm>
            <a:off x="4204213" y="2585132"/>
            <a:ext cx="1120820" cy="246221"/>
          </a:xfrm>
          <a:prstGeom prst="rect">
            <a:avLst/>
          </a:prstGeom>
          <a:noFill/>
        </p:spPr>
        <p:txBody>
          <a:bodyPr wrap="none" rtlCol="0">
            <a:spAutoFit/>
          </a:bodyPr>
          <a:lstStyle/>
          <a:p>
            <a:r>
              <a:rPr lang="sv-SE" sz="1000" i="1" dirty="0" smtClean="0">
                <a:latin typeface="Arial" panose="020B0604020202020204" pitchFamily="34" charset="0"/>
                <a:cs typeface="Arial" panose="020B0604020202020204" pitchFamily="34" charset="0"/>
              </a:rPr>
              <a:t>Ekonomisk nytta</a:t>
            </a:r>
            <a:endParaRPr lang="sv-SE" sz="1000" i="1" dirty="0">
              <a:latin typeface="Arial" panose="020B0604020202020204" pitchFamily="34" charset="0"/>
              <a:cs typeface="Arial" panose="020B0604020202020204" pitchFamily="34" charset="0"/>
            </a:endParaRPr>
          </a:p>
        </p:txBody>
      </p:sp>
      <p:sp>
        <p:nvSpPr>
          <p:cNvPr id="46" name="Rektangulär bildtext 45"/>
          <p:cNvSpPr/>
          <p:nvPr/>
        </p:nvSpPr>
        <p:spPr>
          <a:xfrm>
            <a:off x="8679818" y="3667889"/>
            <a:ext cx="1937013" cy="1157879"/>
          </a:xfrm>
          <a:prstGeom prst="wedgeRectCallout">
            <a:avLst>
              <a:gd name="adj1" fmla="val -170326"/>
              <a:gd name="adj2" fmla="val 22206"/>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sv-SE" sz="1200" dirty="0" smtClean="0">
                <a:latin typeface="Arial" panose="020B0604020202020204" pitchFamily="34" charset="0"/>
                <a:cs typeface="Arial" panose="020B0604020202020204" pitchFamily="34" charset="0"/>
              </a:rPr>
              <a:t>Den indirekta nyttan Frigjord tid används, via en förändringsinsats, till mer värdeskapande arbete, som i sin tur skapar nyttor.  </a:t>
            </a:r>
            <a:endParaRPr lang="sv-SE" sz="1200" dirty="0">
              <a:latin typeface="Arial" panose="020B0604020202020204" pitchFamily="34" charset="0"/>
              <a:cs typeface="Arial" panose="020B0604020202020204" pitchFamily="34" charset="0"/>
            </a:endParaRPr>
          </a:p>
        </p:txBody>
      </p:sp>
      <p:sp>
        <p:nvSpPr>
          <p:cNvPr id="42" name="Rectangle 4"/>
          <p:cNvSpPr>
            <a:spLocks noChangeArrowheads="1"/>
          </p:cNvSpPr>
          <p:nvPr/>
        </p:nvSpPr>
        <p:spPr bwMode="auto">
          <a:xfrm>
            <a:off x="5053760" y="4248943"/>
            <a:ext cx="1230208" cy="539750"/>
          </a:xfrm>
          <a:prstGeom prst="rect">
            <a:avLst/>
          </a:prstGeom>
          <a:solidFill>
            <a:schemeClr val="bg1">
              <a:lumMod val="95000"/>
            </a:schemeClr>
          </a:solidFill>
          <a:ln w="12700">
            <a:solidFill>
              <a:schemeClr val="bg1">
                <a:lumMod val="50000"/>
              </a:schemeClr>
            </a:solidFill>
            <a:prstDash val="dash"/>
            <a:miter lim="800000"/>
            <a:headEnd/>
            <a:tailEnd/>
          </a:ln>
          <a:effectLst/>
        </p:spPr>
        <p:txBody>
          <a:bodyPr wrap="none" anchor="ctr"/>
          <a:lstStyle/>
          <a:p>
            <a:pPr algn="ctr">
              <a:defRPr/>
            </a:pPr>
            <a:r>
              <a:rPr lang="sv-SE" sz="1100" dirty="0" smtClean="0">
                <a:latin typeface="Arial" charset="0"/>
              </a:rPr>
              <a:t>Frigjord tid</a:t>
            </a:r>
            <a:endParaRPr lang="sv-SE" sz="1100" dirty="0">
              <a:latin typeface="Arial" charset="0"/>
            </a:endParaRPr>
          </a:p>
        </p:txBody>
      </p:sp>
      <p:sp>
        <p:nvSpPr>
          <p:cNvPr id="25" name="Rektangel 24"/>
          <p:cNvSpPr/>
          <p:nvPr/>
        </p:nvSpPr>
        <p:spPr>
          <a:xfrm>
            <a:off x="2575560" y="3752400"/>
            <a:ext cx="1494222" cy="539750"/>
          </a:xfrm>
          <a:prstGeom prst="rect">
            <a:avLst/>
          </a:prstGeom>
          <a:solidFill>
            <a:schemeClr val="accent1">
              <a:lumMod val="60000"/>
              <a:lumOff val="40000"/>
            </a:schemeClr>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100" dirty="0" smtClean="0">
                <a:solidFill>
                  <a:schemeClr val="tx1"/>
                </a:solidFill>
                <a:latin typeface="Arial" panose="020B0604020202020204" pitchFamily="34" charset="0"/>
                <a:cs typeface="Arial" panose="020B0604020202020204" pitchFamily="34" charset="0"/>
              </a:rPr>
              <a:t>Klienter använder </a:t>
            </a:r>
            <a:br>
              <a:rPr lang="sv-SE" sz="1100" dirty="0" smtClean="0">
                <a:solidFill>
                  <a:schemeClr val="tx1"/>
                </a:solidFill>
                <a:latin typeface="Arial" panose="020B0604020202020204" pitchFamily="34" charset="0"/>
                <a:cs typeface="Arial" panose="020B0604020202020204" pitchFamily="34" charset="0"/>
              </a:rPr>
            </a:br>
            <a:r>
              <a:rPr lang="sv-SE" sz="1100" dirty="0" smtClean="0">
                <a:solidFill>
                  <a:schemeClr val="tx1"/>
                </a:solidFill>
                <a:latin typeface="Arial" panose="020B0604020202020204" pitchFamily="34" charset="0"/>
                <a:cs typeface="Arial" panose="020B0604020202020204" pitchFamily="34" charset="0"/>
              </a:rPr>
              <a:t>e-tjänsten för att göra ansökan digitalt</a:t>
            </a:r>
            <a:endParaRPr lang="sv-SE" sz="1100" dirty="0">
              <a:solidFill>
                <a:schemeClr val="tx1"/>
              </a:solidFill>
              <a:latin typeface="Arial" panose="020B0604020202020204" pitchFamily="34" charset="0"/>
              <a:cs typeface="Arial" panose="020B0604020202020204" pitchFamily="34" charset="0"/>
            </a:endParaRPr>
          </a:p>
        </p:txBody>
      </p:sp>
      <p:sp>
        <p:nvSpPr>
          <p:cNvPr id="60" name="Rektangel 59"/>
          <p:cNvSpPr/>
          <p:nvPr/>
        </p:nvSpPr>
        <p:spPr>
          <a:xfrm>
            <a:off x="4834625" y="3759860"/>
            <a:ext cx="1668479" cy="539750"/>
          </a:xfrm>
          <a:prstGeom prst="rect">
            <a:avLst/>
          </a:prstGeom>
          <a:solidFill>
            <a:schemeClr val="accent1">
              <a:lumMod val="60000"/>
              <a:lumOff val="40000"/>
            </a:schemeClr>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1100" dirty="0" smtClean="0">
                <a:solidFill>
                  <a:schemeClr val="tx1"/>
                </a:solidFill>
                <a:latin typeface="Arial" panose="020B0604020202020204" pitchFamily="34" charset="0"/>
                <a:cs typeface="Arial" panose="020B0604020202020204" pitchFamily="34" charset="0"/>
              </a:rPr>
              <a:t>Handläggarna använder frigjord tid till fler möten med klienter</a:t>
            </a:r>
            <a:endParaRPr lang="sv-SE" sz="1100" dirty="0">
              <a:solidFill>
                <a:schemeClr val="tx1"/>
              </a:solidFill>
              <a:latin typeface="Arial" panose="020B0604020202020204" pitchFamily="34" charset="0"/>
              <a:cs typeface="Arial" panose="020B0604020202020204" pitchFamily="34" charset="0"/>
            </a:endParaRPr>
          </a:p>
        </p:txBody>
      </p:sp>
      <p:sp>
        <p:nvSpPr>
          <p:cNvPr id="49" name="textruta 48"/>
          <p:cNvSpPr txBox="1"/>
          <p:nvPr/>
        </p:nvSpPr>
        <p:spPr>
          <a:xfrm>
            <a:off x="5211848" y="4740270"/>
            <a:ext cx="914033" cy="246221"/>
          </a:xfrm>
          <a:prstGeom prst="rect">
            <a:avLst/>
          </a:prstGeom>
          <a:noFill/>
        </p:spPr>
        <p:txBody>
          <a:bodyPr wrap="none" rtlCol="0">
            <a:spAutoFit/>
          </a:bodyPr>
          <a:lstStyle/>
          <a:p>
            <a:r>
              <a:rPr lang="sv-SE" sz="1000" i="1" dirty="0" smtClean="0">
                <a:latin typeface="Arial" panose="020B0604020202020204" pitchFamily="34" charset="0"/>
                <a:cs typeface="Arial" panose="020B0604020202020204" pitchFamily="34" charset="0"/>
              </a:rPr>
              <a:t>Indirekt nytta</a:t>
            </a:r>
            <a:endParaRPr lang="sv-SE" sz="1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116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17347" y="2418253"/>
            <a:ext cx="10300800" cy="1691734"/>
          </a:xfrm>
        </p:spPr>
        <p:txBody>
          <a:bodyPr anchor="t">
            <a:normAutofit/>
          </a:bodyPr>
          <a:lstStyle/>
          <a:p>
            <a:pPr algn="ctr"/>
            <a:r>
              <a:rPr lang="sv-SE" sz="5300" dirty="0" smtClean="0"/>
              <a:t>Fördjupad beskrivning</a:t>
            </a:r>
            <a:endParaRPr lang="sv-SE" sz="3600" dirty="0"/>
          </a:p>
        </p:txBody>
      </p:sp>
    </p:spTree>
    <p:extLst>
      <p:ext uri="{BB962C8B-B14F-4D97-AF65-F5344CB8AC3E}">
        <p14:creationId xmlns:p14="http://schemas.microsoft.com/office/powerpoint/2010/main" val="457662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080000" y="360000"/>
            <a:ext cx="7600949" cy="707886"/>
          </a:xfrm>
          <a:prstGeom prst="rect">
            <a:avLst/>
          </a:prstGeom>
        </p:spPr>
        <p:txBody>
          <a:bodyPr wrap="square">
            <a:spAutoFit/>
          </a:bodyPr>
          <a:lstStyle/>
          <a:p>
            <a:r>
              <a:rPr lang="sv-SE" sz="4000" b="1" dirty="0" smtClean="0">
                <a:latin typeface="+mj-lt"/>
                <a:ea typeface="+mj-ea"/>
                <a:cs typeface="+mj-cs"/>
              </a:rPr>
              <a:t>Bakgrund</a:t>
            </a:r>
            <a:endParaRPr lang="sv-SE" sz="4000" b="1" dirty="0">
              <a:latin typeface="+mj-lt"/>
              <a:ea typeface="+mj-ea"/>
              <a:cs typeface="+mj-cs"/>
            </a:endParaRPr>
          </a:p>
        </p:txBody>
      </p:sp>
      <p:sp>
        <p:nvSpPr>
          <p:cNvPr id="3" name="textruta 2"/>
          <p:cNvSpPr txBox="1"/>
          <p:nvPr/>
        </p:nvSpPr>
        <p:spPr>
          <a:xfrm>
            <a:off x="1079999" y="1409924"/>
            <a:ext cx="10554537" cy="3970318"/>
          </a:xfrm>
          <a:prstGeom prst="rect">
            <a:avLst/>
          </a:prstGeom>
          <a:noFill/>
        </p:spPr>
        <p:txBody>
          <a:bodyPr wrap="square" rtlCol="0">
            <a:spAutoFit/>
          </a:bodyPr>
          <a:lstStyle/>
          <a:p>
            <a:r>
              <a:rPr lang="sv-SE" dirty="0" smtClean="0">
                <a:latin typeface="+mj-lt"/>
              </a:rPr>
              <a:t>Inom Sundsvalls kommun har vi som stöd i vårt arbete med nyttorealisering haft ”Vägledning i nyttorealisering (version 2.0)” som E-delegationen tagit fram, och som nu finns publicerad på </a:t>
            </a:r>
            <a:r>
              <a:rPr lang="sv-SE" dirty="0" err="1" smtClean="0">
                <a:latin typeface="+mj-lt"/>
              </a:rPr>
              <a:t>DIGG’s</a:t>
            </a:r>
            <a:r>
              <a:rPr lang="sv-SE" dirty="0" smtClean="0">
                <a:latin typeface="+mj-lt"/>
              </a:rPr>
              <a:t> sajt. Där kan man bl.a. läsa följande:</a:t>
            </a:r>
          </a:p>
          <a:p>
            <a:endParaRPr lang="sv-SE" dirty="0" smtClean="0">
              <a:latin typeface="+mj-lt"/>
            </a:endParaRPr>
          </a:p>
          <a:p>
            <a:pPr marL="285750" indent="-285750">
              <a:buFont typeface="Arial" panose="020B0604020202020204" pitchFamily="34" charset="0"/>
              <a:buChar char="•"/>
            </a:pPr>
            <a:r>
              <a:rPr lang="sv-SE" dirty="0" smtClean="0">
                <a:latin typeface="+mj-lt"/>
              </a:rPr>
              <a:t>”</a:t>
            </a:r>
            <a:r>
              <a:rPr lang="sv-SE" i="1" dirty="0" smtClean="0">
                <a:latin typeface="+mj-lt"/>
              </a:rPr>
              <a:t>Det </a:t>
            </a:r>
            <a:r>
              <a:rPr lang="sv-SE" i="1" dirty="0">
                <a:latin typeface="+mj-lt"/>
              </a:rPr>
              <a:t>finns ingen generell nyttorealiseringsprocess som fungerar i alla organisationer. Skillnader i användning av begrepp, olika styrmodeller och metoder, olikheter i organisationsform och beslutsvägar gör att </a:t>
            </a:r>
            <a:r>
              <a:rPr lang="sv-SE" b="1" i="1" dirty="0">
                <a:latin typeface="+mj-lt"/>
              </a:rPr>
              <a:t>varje organisation måste anpassa arbetet med nyttorealisering till sina egna förutsättningar</a:t>
            </a:r>
            <a:r>
              <a:rPr lang="sv-SE" i="1" dirty="0" smtClean="0">
                <a:latin typeface="+mj-lt"/>
              </a:rPr>
              <a:t>.”</a:t>
            </a:r>
            <a:endParaRPr lang="sv-SE" dirty="0" smtClean="0">
              <a:latin typeface="+mj-lt"/>
            </a:endParaRPr>
          </a:p>
          <a:p>
            <a:pPr marL="285750" indent="-285750">
              <a:buFont typeface="Arial" panose="020B0604020202020204" pitchFamily="34" charset="0"/>
              <a:buChar char="•"/>
            </a:pPr>
            <a:r>
              <a:rPr lang="sv-SE" dirty="0" smtClean="0">
                <a:latin typeface="+mj-lt"/>
              </a:rPr>
              <a:t>”</a:t>
            </a:r>
            <a:r>
              <a:rPr lang="sv-SE" i="1" dirty="0" smtClean="0">
                <a:latin typeface="+mj-lt"/>
              </a:rPr>
              <a:t>Nyttorealisering</a:t>
            </a:r>
            <a:r>
              <a:rPr lang="sv-SE" i="1" dirty="0">
                <a:latin typeface="+mj-lt"/>
              </a:rPr>
              <a:t>, nyttohantering, nyttohemtagning, effekthemtagning, nyttostyrning, effektstyrning och effektrealisering är alla </a:t>
            </a:r>
            <a:r>
              <a:rPr lang="sv-SE" b="1" i="1" dirty="0">
                <a:latin typeface="+mj-lt"/>
              </a:rPr>
              <a:t>olika namn för samma begrepp</a:t>
            </a:r>
            <a:r>
              <a:rPr lang="sv-SE" i="1" dirty="0" smtClean="0">
                <a:latin typeface="+mj-lt"/>
              </a:rPr>
              <a:t>.</a:t>
            </a:r>
            <a:r>
              <a:rPr lang="sv-SE" dirty="0" smtClean="0">
                <a:latin typeface="+mj-lt"/>
              </a:rPr>
              <a:t>” </a:t>
            </a:r>
            <a:endParaRPr lang="sv-SE" dirty="0">
              <a:latin typeface="+mj-lt"/>
            </a:endParaRPr>
          </a:p>
          <a:p>
            <a:endParaRPr lang="sv-SE" dirty="0" smtClean="0">
              <a:latin typeface="+mj-lt"/>
            </a:endParaRPr>
          </a:p>
          <a:p>
            <a:r>
              <a:rPr lang="sv-SE" dirty="0" smtClean="0">
                <a:latin typeface="+mj-lt"/>
              </a:rPr>
              <a:t>Inom </a:t>
            </a:r>
            <a:r>
              <a:rPr lang="sv-SE" dirty="0">
                <a:latin typeface="+mj-lt"/>
              </a:rPr>
              <a:t>Sundsvalls kommun har vi </a:t>
            </a:r>
            <a:r>
              <a:rPr lang="sv-SE" dirty="0" smtClean="0">
                <a:latin typeface="+mj-lt"/>
              </a:rPr>
              <a:t>valt att använda </a:t>
            </a:r>
            <a:r>
              <a:rPr lang="sv-SE" b="1" dirty="0" smtClean="0">
                <a:latin typeface="+mj-lt"/>
              </a:rPr>
              <a:t>nyttorealisering</a:t>
            </a:r>
            <a:r>
              <a:rPr lang="sv-SE" dirty="0" smtClean="0">
                <a:latin typeface="+mj-lt"/>
              </a:rPr>
              <a:t> som </a:t>
            </a:r>
            <a:r>
              <a:rPr lang="sv-SE" dirty="0">
                <a:latin typeface="+mj-lt"/>
              </a:rPr>
              <a:t>begrepp. </a:t>
            </a:r>
            <a:r>
              <a:rPr lang="sv-SE" dirty="0" smtClean="0">
                <a:latin typeface="+mj-lt"/>
              </a:rPr>
              <a:t>Nyttorealisering </a:t>
            </a:r>
            <a:r>
              <a:rPr lang="sv-SE" dirty="0">
                <a:latin typeface="+mj-lt"/>
              </a:rPr>
              <a:t>är ett aktivt och systematiskt arbete med att säkerställa </a:t>
            </a:r>
            <a:r>
              <a:rPr lang="sv-SE" dirty="0" smtClean="0">
                <a:latin typeface="+mj-lt"/>
              </a:rPr>
              <a:t>att nyttan </a:t>
            </a:r>
            <a:r>
              <a:rPr lang="sv-SE" dirty="0">
                <a:latin typeface="+mj-lt"/>
              </a:rPr>
              <a:t>med de förändringar vi avser </a:t>
            </a:r>
            <a:r>
              <a:rPr lang="sv-SE" dirty="0" smtClean="0">
                <a:latin typeface="+mj-lt"/>
              </a:rPr>
              <a:t>genomföra uppnås. </a:t>
            </a:r>
            <a:endParaRPr lang="sv-SE" dirty="0">
              <a:latin typeface="+mj-lt"/>
            </a:endParaRPr>
          </a:p>
        </p:txBody>
      </p:sp>
    </p:spTree>
    <p:extLst>
      <p:ext uri="{BB962C8B-B14F-4D97-AF65-F5344CB8AC3E}">
        <p14:creationId xmlns:p14="http://schemas.microsoft.com/office/powerpoint/2010/main" val="2460239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Sundsvalls kommun - 16_9">
  <a:themeElements>
    <a:clrScheme name="Sundsvalls kommun - Svartvik">
      <a:dk1>
        <a:srgbClr val="000000"/>
      </a:dk1>
      <a:lt1>
        <a:srgbClr val="FFFFFF"/>
      </a:lt1>
      <a:dk2>
        <a:srgbClr val="485258"/>
      </a:dk2>
      <a:lt2>
        <a:srgbClr val="B6C0C6"/>
      </a:lt2>
      <a:accent1>
        <a:srgbClr val="E5352D"/>
      </a:accent1>
      <a:accent2>
        <a:srgbClr val="F08A00"/>
      </a:accent2>
      <a:accent3>
        <a:srgbClr val="6AB023"/>
      </a:accent3>
      <a:accent4>
        <a:srgbClr val="77BEE5"/>
      </a:accent4>
      <a:accent5>
        <a:srgbClr val="9260A0"/>
      </a:accent5>
      <a:accent6>
        <a:srgbClr val="D85194"/>
      </a:accent6>
      <a:hlink>
        <a:srgbClr val="0000FF"/>
      </a:hlink>
      <a:folHlink>
        <a:srgbClr val="800080"/>
      </a:folHlink>
    </a:clrScheme>
    <a:fontScheme name="Sundsvall Energ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02. Björnstigen">
  <a:themeElements>
    <a:clrScheme name="Sundsvalls kommun - Björnstigen">
      <a:dk1>
        <a:srgbClr val="000000"/>
      </a:dk1>
      <a:lt1>
        <a:srgbClr val="FFFFFF"/>
      </a:lt1>
      <a:dk2>
        <a:srgbClr val="485258"/>
      </a:dk2>
      <a:lt2>
        <a:srgbClr val="B6C0C6"/>
      </a:lt2>
      <a:accent1>
        <a:srgbClr val="9260A0"/>
      </a:accent1>
      <a:accent2>
        <a:srgbClr val="F08A00"/>
      </a:accent2>
      <a:accent3>
        <a:srgbClr val="6AB023"/>
      </a:accent3>
      <a:accent4>
        <a:srgbClr val="77BEE5"/>
      </a:accent4>
      <a:accent5>
        <a:srgbClr val="5B1F78"/>
      </a:accent5>
      <a:accent6>
        <a:srgbClr val="D2C5DF"/>
      </a:accent6>
      <a:hlink>
        <a:srgbClr val="0000FF"/>
      </a:hlink>
      <a:folHlink>
        <a:srgbClr val="800080"/>
      </a:folHlink>
    </a:clrScheme>
    <a:fontScheme name="Sundsvalls kommu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03. Grönsta">
  <a:themeElements>
    <a:clrScheme name="Sundsvalls kommun - Grönsta">
      <a:dk1>
        <a:srgbClr val="000000"/>
      </a:dk1>
      <a:lt1>
        <a:srgbClr val="FFFFFF"/>
      </a:lt1>
      <a:dk2>
        <a:srgbClr val="485258"/>
      </a:dk2>
      <a:lt2>
        <a:srgbClr val="B6C0C6"/>
      </a:lt2>
      <a:accent1>
        <a:srgbClr val="6AB023"/>
      </a:accent1>
      <a:accent2>
        <a:srgbClr val="F08A00"/>
      </a:accent2>
      <a:accent3>
        <a:srgbClr val="0064AD"/>
      </a:accent3>
      <a:accent4>
        <a:srgbClr val="5B1F78"/>
      </a:accent4>
      <a:accent5>
        <a:srgbClr val="00733B"/>
      </a:accent5>
      <a:accent6>
        <a:srgbClr val="CEE2B9"/>
      </a:accent6>
      <a:hlink>
        <a:srgbClr val="0000FF"/>
      </a:hlink>
      <a:folHlink>
        <a:srgbClr val="800080"/>
      </a:folHlink>
    </a:clrScheme>
    <a:fontScheme name="Sundsvalls kommu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04. Juniskär">
  <a:themeElements>
    <a:clrScheme name="Sundsvalls kommun - Juniskär">
      <a:dk1>
        <a:srgbClr val="000000"/>
      </a:dk1>
      <a:lt1>
        <a:srgbClr val="FFFFFF"/>
      </a:lt1>
      <a:dk2>
        <a:srgbClr val="485258"/>
      </a:dk2>
      <a:lt2>
        <a:srgbClr val="B6C0C6"/>
      </a:lt2>
      <a:accent1>
        <a:srgbClr val="D85194"/>
      </a:accent1>
      <a:accent2>
        <a:srgbClr val="77BEE5"/>
      </a:accent2>
      <a:accent3>
        <a:srgbClr val="F08A00"/>
      </a:accent3>
      <a:accent4>
        <a:srgbClr val="6AB023"/>
      </a:accent4>
      <a:accent5>
        <a:srgbClr val="A90074"/>
      </a:accent5>
      <a:accent6>
        <a:srgbClr val="F6BDC1"/>
      </a:accent6>
      <a:hlink>
        <a:srgbClr val="0000FF"/>
      </a:hlink>
      <a:folHlink>
        <a:srgbClr val="800080"/>
      </a:folHlink>
    </a:clrScheme>
    <a:fontScheme name="Sundsvalls kommu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05. Solum">
  <a:themeElements>
    <a:clrScheme name="Sundsvalls kommun - Solum">
      <a:dk1>
        <a:srgbClr val="000000"/>
      </a:dk1>
      <a:lt1>
        <a:srgbClr val="FFFFFF"/>
      </a:lt1>
      <a:dk2>
        <a:srgbClr val="485258"/>
      </a:dk2>
      <a:lt2>
        <a:srgbClr val="B6C0C6"/>
      </a:lt2>
      <a:accent1>
        <a:srgbClr val="F08A00"/>
      </a:accent1>
      <a:accent2>
        <a:srgbClr val="9F2914"/>
      </a:accent2>
      <a:accent3>
        <a:srgbClr val="00733B"/>
      </a:accent3>
      <a:accent4>
        <a:srgbClr val="0064AD"/>
      </a:accent4>
      <a:accent5>
        <a:srgbClr val="D64C13"/>
      </a:accent5>
      <a:accent6>
        <a:srgbClr val="FCD7AE"/>
      </a:accent6>
      <a:hlink>
        <a:srgbClr val="0000FF"/>
      </a:hlink>
      <a:folHlink>
        <a:srgbClr val="800080"/>
      </a:folHlink>
    </a:clrScheme>
    <a:fontScheme name="Sundsvalls kommun - Komplemen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06. Vattjom">
  <a:themeElements>
    <a:clrScheme name="Sundsvalls kommun - Vattjom">
      <a:dk1>
        <a:srgbClr val="000000"/>
      </a:dk1>
      <a:lt1>
        <a:srgbClr val="FFFFFF"/>
      </a:lt1>
      <a:dk2>
        <a:srgbClr val="485258"/>
      </a:dk2>
      <a:lt2>
        <a:srgbClr val="B6C0C6"/>
      </a:lt2>
      <a:accent1>
        <a:srgbClr val="77BEE5"/>
      </a:accent1>
      <a:accent2>
        <a:srgbClr val="00733B"/>
      </a:accent2>
      <a:accent3>
        <a:srgbClr val="5B1F78"/>
      </a:accent3>
      <a:accent4>
        <a:srgbClr val="E5352D"/>
      </a:accent4>
      <a:accent5>
        <a:srgbClr val="0064AD"/>
      </a:accent5>
      <a:accent6>
        <a:srgbClr val="D4DEEF"/>
      </a:accent6>
      <a:hlink>
        <a:srgbClr val="0000FF"/>
      </a:hlink>
      <a:folHlink>
        <a:srgbClr val="800080"/>
      </a:folHlink>
    </a:clrScheme>
    <a:fontScheme name="Sundsvalls kommun - Komplemen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07. Svartvik">
  <a:themeElements>
    <a:clrScheme name="Sundsvalls kommun - Svartvik">
      <a:dk1>
        <a:srgbClr val="000000"/>
      </a:dk1>
      <a:lt1>
        <a:srgbClr val="FFFFFF"/>
      </a:lt1>
      <a:dk2>
        <a:srgbClr val="485258"/>
      </a:dk2>
      <a:lt2>
        <a:srgbClr val="B6C0C6"/>
      </a:lt2>
      <a:accent1>
        <a:srgbClr val="E5352D"/>
      </a:accent1>
      <a:accent2>
        <a:srgbClr val="F08A00"/>
      </a:accent2>
      <a:accent3>
        <a:srgbClr val="6AB023"/>
      </a:accent3>
      <a:accent4>
        <a:srgbClr val="77BEE5"/>
      </a:accent4>
      <a:accent5>
        <a:srgbClr val="9260A0"/>
      </a:accent5>
      <a:accent6>
        <a:srgbClr val="D85194"/>
      </a:accent6>
      <a:hlink>
        <a:srgbClr val="0000FF"/>
      </a:hlink>
      <a:folHlink>
        <a:srgbClr val="800080"/>
      </a:folHlink>
    </a:clrScheme>
    <a:fontScheme name="Sundsvalls kommun - Komplemen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Sundsvalls kommun - 16_9</Template>
  <TotalTime>9515</TotalTime>
  <Words>2450</Words>
  <Application>Microsoft Office PowerPoint</Application>
  <PresentationFormat>Bredbild</PresentationFormat>
  <Paragraphs>435</Paragraphs>
  <Slides>18</Slides>
  <Notes>9</Notes>
  <HiddenSlides>0</HiddenSlides>
  <MMClips>0</MMClips>
  <ScaleCrop>false</ScaleCrop>
  <HeadingPairs>
    <vt:vector size="6" baseType="variant">
      <vt:variant>
        <vt:lpstr>Använt teckensnitt</vt:lpstr>
      </vt:variant>
      <vt:variant>
        <vt:i4>5</vt:i4>
      </vt:variant>
      <vt:variant>
        <vt:lpstr>Tema</vt:lpstr>
      </vt:variant>
      <vt:variant>
        <vt:i4>7</vt:i4>
      </vt:variant>
      <vt:variant>
        <vt:lpstr>Bildrubriker</vt:lpstr>
      </vt:variant>
      <vt:variant>
        <vt:i4>18</vt:i4>
      </vt:variant>
    </vt:vector>
  </HeadingPairs>
  <TitlesOfParts>
    <vt:vector size="30" baseType="lpstr">
      <vt:lpstr>Arial</vt:lpstr>
      <vt:lpstr>Calibri</vt:lpstr>
      <vt:lpstr>Raleway</vt:lpstr>
      <vt:lpstr>Symbol</vt:lpstr>
      <vt:lpstr>Times New Roman</vt:lpstr>
      <vt:lpstr>Sundsvalls kommun - 16_9</vt:lpstr>
      <vt:lpstr>02. Björnstigen</vt:lpstr>
      <vt:lpstr>03. Grönsta</vt:lpstr>
      <vt:lpstr>04. Juniskär</vt:lpstr>
      <vt:lpstr>05. Solum</vt:lpstr>
      <vt:lpstr>06. Vattjom</vt:lpstr>
      <vt:lpstr>07. Svartvik</vt:lpstr>
      <vt:lpstr>Nyttorealisering</vt:lpstr>
      <vt:lpstr>PowerPoint-presentation</vt:lpstr>
      <vt:lpstr>Nyttorealisering</vt:lpstr>
      <vt:lpstr>Nytta – ekonomisk och kvalitativ</vt:lpstr>
      <vt:lpstr>Hur räknar vi på ekonomisk nytta?</vt:lpstr>
      <vt:lpstr>Process för nyttorealisering (övergripande)</vt:lpstr>
      <vt:lpstr>Hur hänger det ihop? Exempel</vt:lpstr>
      <vt:lpstr>Fördjupad beskrivning</vt:lpstr>
      <vt:lpstr>PowerPoint-presentation</vt:lpstr>
      <vt:lpstr>PowerPoint-presentation</vt:lpstr>
      <vt:lpstr>PowerPoint-presentation</vt:lpstr>
      <vt:lpstr>Direkt – indirekt?</vt:lpstr>
      <vt:lpstr>Tips!</vt:lpstr>
      <vt:lpstr>Process för nyttorealisering (detaljerad)</vt:lpstr>
      <vt:lpstr>Tillämpning för Programmet för Digitalisering</vt:lpstr>
      <vt:lpstr>Process för nyttorealisering (programmet)</vt:lpstr>
      <vt:lpstr>PowerPoint-presentation</vt:lpstr>
      <vt:lpstr>Förändringshistorik</vt:lpstr>
    </vt:vector>
  </TitlesOfParts>
  <Company>Sundsvalls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använder du mallen</dc:title>
  <dc:creator>Thomas Persson</dc:creator>
  <cp:lastModifiedBy>Persson Thomas</cp:lastModifiedBy>
  <cp:revision>676</cp:revision>
  <dcterms:created xsi:type="dcterms:W3CDTF">2017-08-22T11:33:34Z</dcterms:created>
  <dcterms:modified xsi:type="dcterms:W3CDTF">2020-06-29T12:15:56Z</dcterms:modified>
</cp:coreProperties>
</file>